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537" r:id="rId1"/>
  </p:sldMasterIdLst>
  <p:notesMasterIdLst>
    <p:notesMasterId r:id="rId106"/>
  </p:notesMasterIdLst>
  <p:handoutMasterIdLst>
    <p:handoutMasterId r:id="rId107"/>
  </p:handoutMasterIdLst>
  <p:sldIdLst>
    <p:sldId id="256" r:id="rId2"/>
    <p:sldId id="257" r:id="rId3"/>
    <p:sldId id="260" r:id="rId4"/>
    <p:sldId id="262" r:id="rId5"/>
    <p:sldId id="261" r:id="rId6"/>
    <p:sldId id="318" r:id="rId7"/>
    <p:sldId id="263" r:id="rId8"/>
    <p:sldId id="319" r:id="rId9"/>
    <p:sldId id="320" r:id="rId10"/>
    <p:sldId id="321" r:id="rId11"/>
    <p:sldId id="322" r:id="rId12"/>
    <p:sldId id="323" r:id="rId13"/>
    <p:sldId id="324" r:id="rId14"/>
    <p:sldId id="325" r:id="rId15"/>
    <p:sldId id="326" r:id="rId16"/>
    <p:sldId id="327" r:id="rId17"/>
    <p:sldId id="328" r:id="rId18"/>
    <p:sldId id="331" r:id="rId19"/>
    <p:sldId id="330" r:id="rId20"/>
    <p:sldId id="332" r:id="rId21"/>
    <p:sldId id="329" r:id="rId22"/>
    <p:sldId id="264" r:id="rId23"/>
    <p:sldId id="265" r:id="rId24"/>
    <p:sldId id="267" r:id="rId25"/>
    <p:sldId id="266" r:id="rId26"/>
    <p:sldId id="268" r:id="rId27"/>
    <p:sldId id="269" r:id="rId28"/>
    <p:sldId id="270" r:id="rId29"/>
    <p:sldId id="271" r:id="rId30"/>
    <p:sldId id="333" r:id="rId31"/>
    <p:sldId id="272" r:id="rId32"/>
    <p:sldId id="334" r:id="rId33"/>
    <p:sldId id="335" r:id="rId34"/>
    <p:sldId id="338" r:id="rId35"/>
    <p:sldId id="337" r:id="rId36"/>
    <p:sldId id="336" r:id="rId37"/>
    <p:sldId id="339" r:id="rId38"/>
    <p:sldId id="340" r:id="rId39"/>
    <p:sldId id="273" r:id="rId40"/>
    <p:sldId id="341" r:id="rId41"/>
    <p:sldId id="259" r:id="rId42"/>
    <p:sldId id="342" r:id="rId43"/>
    <p:sldId id="344" r:id="rId44"/>
    <p:sldId id="345" r:id="rId45"/>
    <p:sldId id="346" r:id="rId46"/>
    <p:sldId id="347" r:id="rId47"/>
    <p:sldId id="348" r:id="rId48"/>
    <p:sldId id="349" r:id="rId49"/>
    <p:sldId id="343" r:id="rId50"/>
    <p:sldId id="350" r:id="rId51"/>
    <p:sldId id="351" r:id="rId52"/>
    <p:sldId id="352" r:id="rId53"/>
    <p:sldId id="353" r:id="rId54"/>
    <p:sldId id="274" r:id="rId55"/>
    <p:sldId id="282" r:id="rId56"/>
    <p:sldId id="283" r:id="rId57"/>
    <p:sldId id="280" r:id="rId58"/>
    <p:sldId id="281" r:id="rId59"/>
    <p:sldId id="284" r:id="rId60"/>
    <p:sldId id="285" r:id="rId61"/>
    <p:sldId id="286" r:id="rId62"/>
    <p:sldId id="275" r:id="rId63"/>
    <p:sldId id="354" r:id="rId64"/>
    <p:sldId id="276" r:id="rId65"/>
    <p:sldId id="355" r:id="rId66"/>
    <p:sldId id="277" r:id="rId67"/>
    <p:sldId id="356" r:id="rId68"/>
    <p:sldId id="278" r:id="rId69"/>
    <p:sldId id="279" r:id="rId70"/>
    <p:sldId id="287" r:id="rId71"/>
    <p:sldId id="288" r:id="rId72"/>
    <p:sldId id="357" r:id="rId73"/>
    <p:sldId id="359" r:id="rId74"/>
    <p:sldId id="289" r:id="rId75"/>
    <p:sldId id="311" r:id="rId76"/>
    <p:sldId id="358" r:id="rId77"/>
    <p:sldId id="310" r:id="rId78"/>
    <p:sldId id="292" r:id="rId79"/>
    <p:sldId id="293" r:id="rId80"/>
    <p:sldId id="294" r:id="rId81"/>
    <p:sldId id="295" r:id="rId82"/>
    <p:sldId id="291" r:id="rId83"/>
    <p:sldId id="296" r:id="rId84"/>
    <p:sldId id="297" r:id="rId85"/>
    <p:sldId id="298" r:id="rId86"/>
    <p:sldId id="299" r:id="rId87"/>
    <p:sldId id="300" r:id="rId88"/>
    <p:sldId id="302" r:id="rId89"/>
    <p:sldId id="303" r:id="rId90"/>
    <p:sldId id="360" r:id="rId91"/>
    <p:sldId id="361" r:id="rId92"/>
    <p:sldId id="370" r:id="rId93"/>
    <p:sldId id="362" r:id="rId94"/>
    <p:sldId id="363" r:id="rId95"/>
    <p:sldId id="365" r:id="rId96"/>
    <p:sldId id="364" r:id="rId97"/>
    <p:sldId id="366" r:id="rId98"/>
    <p:sldId id="367" r:id="rId99"/>
    <p:sldId id="368" r:id="rId100"/>
    <p:sldId id="369" r:id="rId101"/>
    <p:sldId id="371" r:id="rId102"/>
    <p:sldId id="372" r:id="rId103"/>
    <p:sldId id="373" r:id="rId104"/>
    <p:sldId id="305"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B84F9-1E99-4AD5-AF2A-49A0E8FE0EFD}" type="datetimeFigureOut">
              <a:rPr lang="en-US" smtClean="0"/>
              <a:t>5/23/2021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0C623C-C635-4827-9A07-4D6FE889DE61}" type="slidenum">
              <a:rPr lang="en-US" smtClean="0"/>
              <a:t>‹#›</a:t>
            </a:fld>
            <a:endParaRPr lang="en-US"/>
          </a:p>
        </p:txBody>
      </p:sp>
    </p:spTree>
    <p:extLst>
      <p:ext uri="{BB962C8B-B14F-4D97-AF65-F5344CB8AC3E}">
        <p14:creationId xmlns:p14="http://schemas.microsoft.com/office/powerpoint/2010/main" val="20814317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85E1E-A7CF-4C7B-B0D3-9589BEC90CEF}" type="datetimeFigureOut">
              <a:rPr lang="en-US" smtClean="0"/>
              <a:t>5/23/2021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1CBB7-C750-4C2C-996C-6641D3C4A2E1}" type="slidenum">
              <a:rPr lang="en-US" smtClean="0"/>
              <a:t>‹#›</a:t>
            </a:fld>
            <a:endParaRPr lang="en-US"/>
          </a:p>
        </p:txBody>
      </p:sp>
    </p:spTree>
    <p:extLst>
      <p:ext uri="{BB962C8B-B14F-4D97-AF65-F5344CB8AC3E}">
        <p14:creationId xmlns:p14="http://schemas.microsoft.com/office/powerpoint/2010/main" val="3080837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382053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707B12-B5A1-41E0-92E0-A53C0467F28E}" type="datetime1">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860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9C2F0E-47E6-46AD-8DF0-5CAE985DA96B}" type="datetime1">
              <a:rPr lang="en-US" smtClean="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65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C558A6E-4FDC-4A96-A6B1-079CD8E6C62E}" type="datetime1">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88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0CAA2D-F79D-47BC-BDCF-E9CF8520EA4B}" type="datetime1">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7226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94E989-2710-473C-9F36-269EEA1FF342}" type="datetime1">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121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17A41C-55B0-43C7-8EDF-C3A300FABA76}" type="datetime1">
              <a:rPr lang="en-US" smtClean="0"/>
              <a:t>5/23/2021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7781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2E4D03-1517-4BE9-A9DB-B4705683ED6D}" type="datetime1">
              <a:rPr lang="en-US" smtClean="0"/>
              <a:t>5/23/2021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210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6151E-1302-4E19-907D-8C4E6CBFDBA6}" type="datetime1">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266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4C9A2-29CA-4026-B1F1-1BEA6F72D982}" type="datetime1">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96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7A1DFDD-D487-4134-B5BA-F3C8FD9B4CD3}" type="datetime1">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067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948C2F-A8C8-489A-A624-B7EB1B2B3289}" type="datetime1">
              <a:rPr lang="en-US" smtClean="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091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7C1B45-793C-466E-8ADD-68668E611E1A}" type="datetime1">
              <a:rPr lang="en-US" smtClean="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630598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3029F2-32F5-429D-8E94-4E510C52E482}" type="datetime1">
              <a:rPr lang="en-US" smtClean="0"/>
              <a:t>5/23/2021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93999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B615EED-3206-4D98-921F-46D67BEB837A}" type="datetime1">
              <a:rPr lang="en-US" smtClean="0"/>
              <a:t>5/23/2021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349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599BCF-5359-43CB-9B55-9B6E1D261FCE}" type="datetime1">
              <a:rPr lang="en-US" smtClean="0"/>
              <a:t>5/23/2021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426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7CF1635-7B39-4FBD-9AE4-64A4D1954F06}" type="datetime1">
              <a:rPr lang="en-US" smtClean="0"/>
              <a:t>5/23/2021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219466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529D98-C1CD-48F0-9959-527F42D20266}" type="datetime1">
              <a:rPr lang="en-US" smtClean="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5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D4E7C5-F013-4373-ADD3-EFB6822112FF}" type="datetime1">
              <a:rPr lang="en-US" smtClean="0"/>
              <a:t>5/23/2021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0487823"/>
      </p:ext>
    </p:extLst>
  </p:cSld>
  <p:clrMap bg1="dk1" tx1="lt1" bg2="dk2" tx2="lt2" accent1="accent1" accent2="accent2" accent3="accent3" accent4="accent4" accent5="accent5" accent6="accent6" hlink="hlink" folHlink="folHlink"/>
  <p:sldLayoutIdLst>
    <p:sldLayoutId id="2147484538" r:id="rId1"/>
    <p:sldLayoutId id="2147484539" r:id="rId2"/>
    <p:sldLayoutId id="2147484540" r:id="rId3"/>
    <p:sldLayoutId id="2147484541" r:id="rId4"/>
    <p:sldLayoutId id="2147484542" r:id="rId5"/>
    <p:sldLayoutId id="2147484543" r:id="rId6"/>
    <p:sldLayoutId id="2147484544" r:id="rId7"/>
    <p:sldLayoutId id="2147484545" r:id="rId8"/>
    <p:sldLayoutId id="2147484546" r:id="rId9"/>
    <p:sldLayoutId id="2147484547" r:id="rId10"/>
    <p:sldLayoutId id="2147484548" r:id="rId11"/>
    <p:sldLayoutId id="2147484549" r:id="rId12"/>
    <p:sldLayoutId id="2147484550" r:id="rId13"/>
    <p:sldLayoutId id="2147484551" r:id="rId14"/>
    <p:sldLayoutId id="2147484552" r:id="rId15"/>
    <p:sldLayoutId id="2147484553" r:id="rId16"/>
    <p:sldLayoutId id="2147484554" r:id="rId1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385" y="679572"/>
            <a:ext cx="8825658" cy="3329581"/>
          </a:xfrm>
        </p:spPr>
        <p:txBody>
          <a:bodyPr>
            <a:normAutofit/>
          </a:bodyPr>
          <a:lstStyle/>
          <a:p>
            <a:r>
              <a:rPr lang="en-US" sz="4800" b="1" dirty="0" smtClean="0">
                <a:solidFill>
                  <a:schemeClr val="tx1"/>
                </a:solidFill>
                <a:latin typeface="Times New Roman" panose="02020603050405020304" pitchFamily="18" charset="0"/>
                <a:cs typeface="Times New Roman" panose="02020603050405020304" pitchFamily="18" charset="0"/>
              </a:rPr>
              <a:t>Database Management</a:t>
            </a:r>
            <a:r>
              <a:rPr lang="en-US" sz="4800" dirty="0" smtClean="0">
                <a:solidFill>
                  <a:schemeClr val="tx1"/>
                </a:solidFill>
                <a:latin typeface="Times New Roman" panose="02020603050405020304" pitchFamily="18" charset="0"/>
                <a:cs typeface="Times New Roman" panose="02020603050405020304" pitchFamily="18" charset="0"/>
              </a:rPr>
              <a:t/>
            </a:r>
            <a:br>
              <a:rPr lang="en-US" sz="4800" dirty="0" smtClean="0">
                <a:solidFill>
                  <a:schemeClr val="tx1"/>
                </a:solidFill>
                <a:latin typeface="Times New Roman" panose="02020603050405020304" pitchFamily="18" charset="0"/>
                <a:cs typeface="Times New Roman" panose="02020603050405020304" pitchFamily="18" charset="0"/>
              </a:rPr>
            </a:br>
            <a:r>
              <a:rPr lang="en-US" sz="4800" dirty="0" smtClean="0">
                <a:solidFill>
                  <a:schemeClr val="tx1"/>
                </a:solidFill>
                <a:latin typeface="Times New Roman" panose="02020603050405020304" pitchFamily="18" charset="0"/>
                <a:cs typeface="Times New Roman" panose="02020603050405020304" pitchFamily="18" charset="0"/>
              </a:rPr>
              <a:t>CSE303</a:t>
            </a:r>
            <a:r>
              <a:rPr lang="en-US" sz="4800" dirty="0" smtClean="0">
                <a:solidFill>
                  <a:schemeClr val="tx1"/>
                </a:solidFill>
              </a:rPr>
              <a:t/>
            </a:r>
            <a:br>
              <a:rPr lang="en-US" sz="4800" dirty="0" smtClean="0">
                <a:solidFill>
                  <a:schemeClr val="tx1"/>
                </a:solidFill>
              </a:rPr>
            </a:br>
            <a:endParaRPr lang="en-US" sz="4800"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Rectangle 6"/>
          <p:cNvSpPr/>
          <p:nvPr/>
        </p:nvSpPr>
        <p:spPr>
          <a:xfrm>
            <a:off x="1059385" y="5286933"/>
            <a:ext cx="1013135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Student Performance monitoring system                                         Group-4</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154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416937" y="0"/>
            <a:ext cx="622888" cy="553965"/>
          </a:xfrm>
        </p:spPr>
        <p:txBody>
          <a:bodyPr/>
          <a:lstStyle/>
          <a:p>
            <a:fld id="{D57F1E4F-1CFF-5643-939E-217C01CDF565}" type="slidenum">
              <a:rPr lang="en-US" smtClean="0"/>
              <a:pPr/>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49900700"/>
              </p:ext>
            </p:extLst>
          </p:nvPr>
        </p:nvGraphicFramePr>
        <p:xfrm>
          <a:off x="222069" y="553964"/>
          <a:ext cx="11286310" cy="6199531"/>
        </p:xfrm>
        <a:graphic>
          <a:graphicData uri="http://schemas.openxmlformats.org/drawingml/2006/table">
            <a:tbl>
              <a:tblPr firstRow="1" firstCol="1" bandRow="1">
                <a:tableStyleId>{5C22544A-7EE6-4342-B048-85BDC9FD1C3A}</a:tableStyleId>
              </a:tblPr>
              <a:tblGrid>
                <a:gridCol w="1690750">
                  <a:extLst>
                    <a:ext uri="{9D8B030D-6E8A-4147-A177-3AD203B41FA5}">
                      <a16:colId xmlns:a16="http://schemas.microsoft.com/office/drawing/2014/main" val="1632441900"/>
                    </a:ext>
                  </a:extLst>
                </a:gridCol>
                <a:gridCol w="1690750">
                  <a:extLst>
                    <a:ext uri="{9D8B030D-6E8A-4147-A177-3AD203B41FA5}">
                      <a16:colId xmlns:a16="http://schemas.microsoft.com/office/drawing/2014/main" val="1539327337"/>
                    </a:ext>
                  </a:extLst>
                </a:gridCol>
                <a:gridCol w="1580962">
                  <a:extLst>
                    <a:ext uri="{9D8B030D-6E8A-4147-A177-3AD203B41FA5}">
                      <a16:colId xmlns:a16="http://schemas.microsoft.com/office/drawing/2014/main" val="1013241663"/>
                    </a:ext>
                  </a:extLst>
                </a:gridCol>
                <a:gridCol w="1580962">
                  <a:extLst>
                    <a:ext uri="{9D8B030D-6E8A-4147-A177-3AD203B41FA5}">
                      <a16:colId xmlns:a16="http://schemas.microsoft.com/office/drawing/2014/main" val="3434906319"/>
                    </a:ext>
                  </a:extLst>
                </a:gridCol>
                <a:gridCol w="1580962">
                  <a:extLst>
                    <a:ext uri="{9D8B030D-6E8A-4147-A177-3AD203B41FA5}">
                      <a16:colId xmlns:a16="http://schemas.microsoft.com/office/drawing/2014/main" val="2606071391"/>
                    </a:ext>
                  </a:extLst>
                </a:gridCol>
                <a:gridCol w="1580962">
                  <a:extLst>
                    <a:ext uri="{9D8B030D-6E8A-4147-A177-3AD203B41FA5}">
                      <a16:colId xmlns:a16="http://schemas.microsoft.com/office/drawing/2014/main" val="3790487960"/>
                    </a:ext>
                  </a:extLst>
                </a:gridCol>
                <a:gridCol w="1580962">
                  <a:extLst>
                    <a:ext uri="{9D8B030D-6E8A-4147-A177-3AD203B41FA5}">
                      <a16:colId xmlns:a16="http://schemas.microsoft.com/office/drawing/2014/main" val="3217799866"/>
                    </a:ext>
                  </a:extLst>
                </a:gridCol>
              </a:tblGrid>
              <a:tr h="347483">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nchor="ctr"/>
                </a:tc>
                <a:tc gridSpan="6">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System Roles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73499139"/>
                  </a:ext>
                </a:extLst>
              </a:tr>
              <a:tr h="443644">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extLst>
                  <a:ext uri="{0D108BD9-81ED-4DB2-BD59-A6C34878D82A}">
                    <a16:rowId xmlns:a16="http://schemas.microsoft.com/office/drawing/2014/main" val="883675931"/>
                  </a:ext>
                </a:extLst>
              </a:tr>
              <a:tr h="5408404">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Instructors uploads grades to iras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nchor="ctr"/>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Instructors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Instructors types in user id and password for logging into the system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2) The instructor clicks to the submit grade section and is taken into the grade submission page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 The instructor selects grade for each of the student</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4) Clicks on the submit button to submit the grades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Computer/</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Smart Phone</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Used for accessing iras and submitting the grade</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iRAS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Provides user interface for submitting the grades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Browser</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Any browser an be used to access iras. e.g. edge, chrome, firefox</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Operating System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Any OS may be used. e.g. Windows, MacOS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just">
                        <a:lnSpc>
                          <a:spcPct val="107000"/>
                        </a:lnSpc>
                        <a:spcBef>
                          <a:spcPts val="0"/>
                        </a:spcBef>
                        <a:spcAft>
                          <a:spcPts val="0"/>
                        </a:spcAft>
                      </a:pPr>
                      <a:r>
                        <a:rPr lang="en-US" sz="1200" dirty="0" err="1">
                          <a:effectLst/>
                          <a:latin typeface="Times New Roman" panose="02020603050405020304" pitchFamily="18" charset="0"/>
                          <a:cs typeface="Times New Roman" panose="02020603050405020304" pitchFamily="18" charset="0"/>
                        </a:rPr>
                        <a:t>iRAS</a:t>
                      </a:r>
                      <a:r>
                        <a:rPr lang="en-US" sz="1200" dirty="0">
                          <a:effectLst/>
                          <a:latin typeface="Times New Roman" panose="02020603050405020304" pitchFamily="18" charset="0"/>
                          <a:cs typeface="Times New Roman" panose="02020603050405020304" pitchFamily="18" charset="0"/>
                        </a:rPr>
                        <a:t> database server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t>
                      </a:r>
                      <a:r>
                        <a:rPr lang="en-US" sz="1200" dirty="0" err="1">
                          <a:effectLst/>
                          <a:latin typeface="Times New Roman" panose="02020603050405020304" pitchFamily="18" charset="0"/>
                          <a:cs typeface="Times New Roman" panose="02020603050405020304" pitchFamily="18" charset="0"/>
                        </a:rPr>
                        <a:t>iras</a:t>
                      </a:r>
                      <a:r>
                        <a:rPr lang="en-US" sz="1200" dirty="0">
                          <a:effectLst/>
                          <a:latin typeface="Times New Roman" panose="02020603050405020304" pitchFamily="18" charset="0"/>
                          <a:cs typeface="Times New Roman" panose="02020603050405020304" pitchFamily="18" charset="0"/>
                        </a:rPr>
                        <a:t> database server stores all the grades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Internet is required for accessing </a:t>
                      </a:r>
                      <a:r>
                        <a:rPr lang="en-US" sz="1200" dirty="0" err="1">
                          <a:effectLst/>
                          <a:latin typeface="Times New Roman" panose="02020603050405020304" pitchFamily="18" charset="0"/>
                          <a:cs typeface="Times New Roman" panose="02020603050405020304" pitchFamily="18" charset="0"/>
                        </a:rPr>
                        <a:t>iras</a:t>
                      </a:r>
                      <a:r>
                        <a:rPr lang="en-US" sz="1200" dirty="0">
                          <a:effectLst/>
                          <a:latin typeface="Times New Roman" panose="02020603050405020304" pitchFamily="18" charset="0"/>
                          <a:cs typeface="Times New Roman" panose="02020603050405020304" pitchFamily="18" charset="0"/>
                        </a:rPr>
                        <a:t> and submitting the grades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935" marR="45935" marT="0" marB="0"/>
                </a:tc>
                <a:extLst>
                  <a:ext uri="{0D108BD9-81ED-4DB2-BD59-A6C34878D82A}">
                    <a16:rowId xmlns:a16="http://schemas.microsoft.com/office/drawing/2014/main" val="1432673223"/>
                  </a:ext>
                </a:extLst>
              </a:tr>
            </a:tbl>
          </a:graphicData>
        </a:graphic>
      </p:graphicFrame>
    </p:spTree>
    <p:extLst>
      <p:ext uri="{BB962C8B-B14F-4D97-AF65-F5344CB8AC3E}">
        <p14:creationId xmlns:p14="http://schemas.microsoft.com/office/powerpoint/2010/main" val="30027612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100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975" y="767687"/>
            <a:ext cx="10001250" cy="5715000"/>
          </a:xfrm>
          <a:prstGeom prst="rect">
            <a:avLst/>
          </a:prstGeom>
        </p:spPr>
      </p:pic>
      <p:sp>
        <p:nvSpPr>
          <p:cNvPr id="7" name="Rectangle 6"/>
          <p:cNvSpPr/>
          <p:nvPr/>
        </p:nvSpPr>
        <p:spPr>
          <a:xfrm>
            <a:off x="1069975" y="153395"/>
            <a:ext cx="6359498" cy="487506"/>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PROGRAM WISE STUDENT PERFORMANCE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21052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101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587" y="993775"/>
            <a:ext cx="9953625" cy="5505450"/>
          </a:xfrm>
          <a:prstGeom prst="rect">
            <a:avLst/>
          </a:prstGeom>
        </p:spPr>
      </p:pic>
      <p:sp>
        <p:nvSpPr>
          <p:cNvPr id="7" name="Rectangle 6"/>
          <p:cNvSpPr/>
          <p:nvPr/>
        </p:nvSpPr>
        <p:spPr>
          <a:xfrm>
            <a:off x="1023937" y="306792"/>
            <a:ext cx="6056338" cy="487506"/>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SCHOOL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WISE STUDENT PERFORMANCE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1920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102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87" y="1311275"/>
            <a:ext cx="9953625" cy="5124450"/>
          </a:xfrm>
          <a:prstGeom prst="rect">
            <a:avLst/>
          </a:prstGeom>
        </p:spPr>
      </p:pic>
      <p:sp>
        <p:nvSpPr>
          <p:cNvPr id="7" name="Rectangle 6"/>
          <p:cNvSpPr/>
          <p:nvPr/>
        </p:nvSpPr>
        <p:spPr>
          <a:xfrm>
            <a:off x="1023937" y="537239"/>
            <a:ext cx="5087290" cy="487506"/>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VC WISE SCHOOL PERFORMANCE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49556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103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225" y="1416050"/>
            <a:ext cx="9963150" cy="5067300"/>
          </a:xfrm>
          <a:prstGeom prst="rect">
            <a:avLst/>
          </a:prstGeom>
        </p:spPr>
      </p:pic>
      <p:sp>
        <p:nvSpPr>
          <p:cNvPr id="8" name="Rectangle 7"/>
          <p:cNvSpPr/>
          <p:nvPr/>
        </p:nvSpPr>
        <p:spPr>
          <a:xfrm>
            <a:off x="1165225" y="651539"/>
            <a:ext cx="5087290" cy="487506"/>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VC WISE SCHOOL PERFORMANCE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58651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1998" y="1447801"/>
            <a:ext cx="8946541" cy="4195481"/>
          </a:xfrm>
        </p:spPr>
        <p:txBody>
          <a:bodyPr/>
          <a:lstStyle/>
          <a:p>
            <a:pPr marL="0" indent="0">
              <a:buNone/>
            </a:pPr>
            <a:endParaRPr lang="en-US" dirty="0"/>
          </a:p>
          <a:p>
            <a:pPr marL="0" indent="0">
              <a:buNone/>
            </a:pPr>
            <a:endParaRPr lang="en-US" sz="2000" dirty="0" smtClean="0"/>
          </a:p>
          <a:p>
            <a:pPr marL="0" indent="0">
              <a:buNone/>
            </a:pPr>
            <a:endParaRPr lang="en-US" sz="2000" dirty="0"/>
          </a:p>
          <a:p>
            <a:pPr marL="0" indent="0">
              <a:buNone/>
            </a:pPr>
            <a:r>
              <a:rPr lang="en-US" sz="2000" dirty="0"/>
              <a:t> </a:t>
            </a:r>
            <a:r>
              <a:rPr lang="en-US" sz="2000" dirty="0" smtClean="0"/>
              <a:t>                          </a:t>
            </a:r>
            <a:r>
              <a:rPr lang="en-US" sz="6000" dirty="0" smtClean="0"/>
              <a:t>THANK YOU</a:t>
            </a:r>
            <a:endParaRPr lang="en-US" sz="6000" dirty="0"/>
          </a:p>
        </p:txBody>
      </p:sp>
      <p:sp>
        <p:nvSpPr>
          <p:cNvPr id="4" name="Date Placeholder 3"/>
          <p:cNvSpPr>
            <a:spLocks noGrp="1"/>
          </p:cNvSpPr>
          <p:nvPr>
            <p:ph type="dt" sz="half" idx="10"/>
          </p:nvPr>
        </p:nvSpPr>
        <p:spPr/>
        <p:txBody>
          <a:bodyPr/>
          <a:lstStyle/>
          <a:p>
            <a:fld id="{E5595837-7505-4540-B0BB-13F5E900C276}" type="datetime1">
              <a:rPr lang="en-US" smtClean="0"/>
              <a:t>5/23/2021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104</a:t>
            </a:fld>
            <a:endParaRPr lang="en-US" dirty="0"/>
          </a:p>
        </p:txBody>
      </p:sp>
    </p:spTree>
    <p:extLst>
      <p:ext uri="{BB962C8B-B14F-4D97-AF65-F5344CB8AC3E}">
        <p14:creationId xmlns:p14="http://schemas.microsoft.com/office/powerpoint/2010/main" val="36397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188563" y="117566"/>
            <a:ext cx="838199" cy="397210"/>
          </a:xfrm>
        </p:spPr>
        <p:txBody>
          <a:bodyPr/>
          <a:lstStyle/>
          <a:p>
            <a:fld id="{D57F1E4F-1CFF-5643-939E-217C01CDF565}" type="slidenum">
              <a:rPr lang="en-US" smtClean="0"/>
              <a:pPr/>
              <a:t>11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26440439"/>
              </p:ext>
            </p:extLst>
          </p:nvPr>
        </p:nvGraphicFramePr>
        <p:xfrm>
          <a:off x="261256" y="609599"/>
          <a:ext cx="11665132" cy="6120314"/>
        </p:xfrm>
        <a:graphic>
          <a:graphicData uri="http://schemas.openxmlformats.org/drawingml/2006/table">
            <a:tbl>
              <a:tblPr firstRow="1" firstCol="1" bandRow="1">
                <a:tableStyleId>{5C22544A-7EE6-4342-B048-85BDC9FD1C3A}</a:tableStyleId>
              </a:tblPr>
              <a:tblGrid>
                <a:gridCol w="1723066">
                  <a:extLst>
                    <a:ext uri="{9D8B030D-6E8A-4147-A177-3AD203B41FA5}">
                      <a16:colId xmlns:a16="http://schemas.microsoft.com/office/drawing/2014/main" val="1315892219"/>
                    </a:ext>
                  </a:extLst>
                </a:gridCol>
                <a:gridCol w="1723066">
                  <a:extLst>
                    <a:ext uri="{9D8B030D-6E8A-4147-A177-3AD203B41FA5}">
                      <a16:colId xmlns:a16="http://schemas.microsoft.com/office/drawing/2014/main" val="3320441039"/>
                    </a:ext>
                  </a:extLst>
                </a:gridCol>
                <a:gridCol w="1613539">
                  <a:extLst>
                    <a:ext uri="{9D8B030D-6E8A-4147-A177-3AD203B41FA5}">
                      <a16:colId xmlns:a16="http://schemas.microsoft.com/office/drawing/2014/main" val="1473256523"/>
                    </a:ext>
                  </a:extLst>
                </a:gridCol>
                <a:gridCol w="1613539">
                  <a:extLst>
                    <a:ext uri="{9D8B030D-6E8A-4147-A177-3AD203B41FA5}">
                      <a16:colId xmlns:a16="http://schemas.microsoft.com/office/drawing/2014/main" val="2541819675"/>
                    </a:ext>
                  </a:extLst>
                </a:gridCol>
                <a:gridCol w="1618056">
                  <a:extLst>
                    <a:ext uri="{9D8B030D-6E8A-4147-A177-3AD203B41FA5}">
                      <a16:colId xmlns:a16="http://schemas.microsoft.com/office/drawing/2014/main" val="169274032"/>
                    </a:ext>
                  </a:extLst>
                </a:gridCol>
                <a:gridCol w="1686933">
                  <a:extLst>
                    <a:ext uri="{9D8B030D-6E8A-4147-A177-3AD203B41FA5}">
                      <a16:colId xmlns:a16="http://schemas.microsoft.com/office/drawing/2014/main" val="1588330934"/>
                    </a:ext>
                  </a:extLst>
                </a:gridCol>
                <a:gridCol w="1686933">
                  <a:extLst>
                    <a:ext uri="{9D8B030D-6E8A-4147-A177-3AD203B41FA5}">
                      <a16:colId xmlns:a16="http://schemas.microsoft.com/office/drawing/2014/main" val="3837627358"/>
                    </a:ext>
                  </a:extLst>
                </a:gridCol>
              </a:tblGrid>
              <a:tr h="59514">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nchor="ctr"/>
                </a:tc>
                <a:tc gridSpan="6">
                  <a:txBody>
                    <a:bodyPr/>
                    <a:lstStyle/>
                    <a:p>
                      <a:pPr marL="0" marR="0" algn="ctr">
                        <a:lnSpc>
                          <a:spcPct val="107000"/>
                        </a:lnSpc>
                        <a:spcBef>
                          <a:spcPts val="0"/>
                        </a:spcBef>
                        <a:spcAft>
                          <a:spcPts val="0"/>
                        </a:spcAft>
                      </a:pPr>
                      <a:r>
                        <a:rPr lang="en-US" sz="200">
                          <a:effectLst/>
                        </a:rPr>
                        <a:t>System Roles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16494" marR="1649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4696372"/>
                  </a:ext>
                </a:extLst>
              </a:tr>
              <a:tr h="373494">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Commination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extLst>
                  <a:ext uri="{0D108BD9-81ED-4DB2-BD59-A6C34878D82A}">
                    <a16:rowId xmlns:a16="http://schemas.microsoft.com/office/drawing/2014/main" val="1579835433"/>
                  </a:ext>
                </a:extLst>
              </a:tr>
              <a:tr h="5682594">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Instructors produce OBE marksheet and grades sheet and submits it to the department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nchor="ctr"/>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Instructors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Instructor takes quizzes and exam</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2)Checks the exam script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 Records the mark for each exam in an excel sheet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4) Calculates the final grades and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5) Calculate total marks received for each CO</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6) Declare if a student has achieved a specific CO</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7) Declare if a student has received a PLO for a related </a:t>
                      </a:r>
                      <a:r>
                        <a:rPr lang="en-US" sz="1200" dirty="0" smtClean="0">
                          <a:effectLst/>
                          <a:latin typeface="Times New Roman" panose="02020603050405020304" pitchFamily="18" charset="0"/>
                          <a:cs typeface="Times New Roman" panose="02020603050405020304" pitchFamily="18" charset="0"/>
                        </a:rPr>
                        <a:t>CO</a:t>
                      </a:r>
                    </a:p>
                    <a:p>
                      <a:pPr marL="0" marR="0" indent="0" algn="just" defTabSz="457200" rtl="0" eaLnBrk="1" fontAlgn="auto" latinLnBrk="0" hangingPunct="1">
                        <a:lnSpc>
                          <a:spcPct val="107000"/>
                        </a:lnSpc>
                        <a:spcBef>
                          <a:spcPts val="0"/>
                        </a:spcBef>
                        <a:spcAft>
                          <a:spcPts val="0"/>
                        </a:spcAft>
                        <a:buClrTx/>
                        <a:buSzTx/>
                        <a:buFontTx/>
                        <a:buNone/>
                        <a:tabLst/>
                        <a:defRPr/>
                      </a:pPr>
                      <a:r>
                        <a:rPr lang="en-US" sz="1200" dirty="0" smtClean="0">
                          <a:effectLst/>
                          <a:latin typeface="Times New Roman" panose="02020603050405020304" pitchFamily="18" charset="0"/>
                          <a:cs typeface="Times New Roman" panose="02020603050405020304" pitchFamily="18" charset="0"/>
                        </a:rPr>
                        <a:t>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8) Make a verdict and analysis of how many students were able to receive a certain CO and PLO</a:t>
                      </a: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Paper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Used for storing hardcopies of OBE </a:t>
                      </a:r>
                      <a:r>
                        <a:rPr lang="en-US" sz="1200" dirty="0" err="1">
                          <a:effectLst/>
                          <a:latin typeface="Times New Roman" panose="02020603050405020304" pitchFamily="18" charset="0"/>
                          <a:cs typeface="Times New Roman" panose="02020603050405020304" pitchFamily="18" charset="0"/>
                        </a:rPr>
                        <a:t>marksheet</a:t>
                      </a: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Computer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Computer is used for making softcopies of OBE </a:t>
                      </a:r>
                      <a:r>
                        <a:rPr lang="en-US" sz="1200" dirty="0" err="1">
                          <a:effectLst/>
                          <a:latin typeface="Times New Roman" panose="02020603050405020304" pitchFamily="18" charset="0"/>
                          <a:cs typeface="Times New Roman" panose="02020603050405020304" pitchFamily="18" charset="0"/>
                        </a:rPr>
                        <a:t>marksheets</a:t>
                      </a: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Printer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To print the hardcopies of the OBE </a:t>
                      </a:r>
                      <a:r>
                        <a:rPr lang="en-US" sz="1200" dirty="0" err="1">
                          <a:effectLst/>
                          <a:latin typeface="Times New Roman" panose="02020603050405020304" pitchFamily="18" charset="0"/>
                          <a:cs typeface="Times New Roman" panose="02020603050405020304" pitchFamily="18" charset="0"/>
                        </a:rPr>
                        <a:t>marksheet</a:t>
                      </a:r>
                      <a:r>
                        <a:rPr lang="en-US" sz="1200" dirty="0">
                          <a:effectLst/>
                          <a:latin typeface="Times New Roman" panose="02020603050405020304" pitchFamily="18" charset="0"/>
                          <a:cs typeface="Times New Roman" panose="02020603050405020304" pitchFamily="18" charset="0"/>
                        </a:rPr>
                        <a:t> and grade sheet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txBody>
                  <a:tcPr marL="16494" marR="16494"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Microsoft Excel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Used by instructors to calculate the PLO and CO achievement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Department Storage</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 hardcopy of OBE </a:t>
                      </a:r>
                      <a:r>
                        <a:rPr lang="en-US" sz="1200" dirty="0" err="1">
                          <a:effectLst/>
                          <a:latin typeface="Times New Roman" panose="02020603050405020304" pitchFamily="18" charset="0"/>
                          <a:cs typeface="Times New Roman" panose="02020603050405020304" pitchFamily="18" charset="0"/>
                        </a:rPr>
                        <a:t>marksheet</a:t>
                      </a:r>
                      <a:r>
                        <a:rPr lang="en-US" sz="1200" dirty="0">
                          <a:effectLst/>
                          <a:latin typeface="Times New Roman" panose="02020603050405020304" pitchFamily="18" charset="0"/>
                          <a:cs typeface="Times New Roman" panose="02020603050405020304" pitchFamily="18" charset="0"/>
                        </a:rPr>
                        <a:t> and grade sheet is stored in the department storage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Register’s Office Storage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 hardcopy of OBE </a:t>
                      </a:r>
                      <a:r>
                        <a:rPr lang="en-US" sz="1200" dirty="0" err="1">
                          <a:effectLst/>
                          <a:latin typeface="Times New Roman" panose="02020603050405020304" pitchFamily="18" charset="0"/>
                          <a:cs typeface="Times New Roman" panose="02020603050405020304" pitchFamily="18" charset="0"/>
                        </a:rPr>
                        <a:t>marksheet</a:t>
                      </a:r>
                      <a:r>
                        <a:rPr lang="en-US" sz="1200" dirty="0">
                          <a:effectLst/>
                          <a:latin typeface="Times New Roman" panose="02020603050405020304" pitchFamily="18" charset="0"/>
                          <a:cs typeface="Times New Roman" panose="02020603050405020304" pitchFamily="18" charset="0"/>
                        </a:rPr>
                        <a:t> and grade sheet is stored in the register’s office storage </a:t>
                      </a:r>
                    </a:p>
                  </a:txBody>
                  <a:tcPr marL="16494" marR="16494"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Online platform such as- google sheets may be used for producing OBE </a:t>
                      </a:r>
                      <a:r>
                        <a:rPr lang="en-US" sz="1200" dirty="0" err="1" smtClean="0">
                          <a:effectLst/>
                          <a:latin typeface="Times New Roman" panose="02020603050405020304" pitchFamily="18" charset="0"/>
                          <a:cs typeface="Times New Roman" panose="02020603050405020304" pitchFamily="18" charset="0"/>
                        </a:rPr>
                        <a:t>marksheet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extLst>
                  <a:ext uri="{0D108BD9-81ED-4DB2-BD59-A6C34878D82A}">
                    <a16:rowId xmlns:a16="http://schemas.microsoft.com/office/drawing/2014/main" val="400357466"/>
                  </a:ext>
                </a:extLst>
              </a:tr>
            </a:tbl>
          </a:graphicData>
        </a:graphic>
      </p:graphicFrame>
    </p:spTree>
    <p:extLst>
      <p:ext uri="{BB962C8B-B14F-4D97-AF65-F5344CB8AC3E}">
        <p14:creationId xmlns:p14="http://schemas.microsoft.com/office/powerpoint/2010/main" val="342437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40815" y="91440"/>
            <a:ext cx="838199" cy="527839"/>
          </a:xfrm>
        </p:spPr>
        <p:txBody>
          <a:bodyPr/>
          <a:lstStyle/>
          <a:p>
            <a:fld id="{D57F1E4F-1CFF-5643-939E-217C01CDF565}" type="slidenum">
              <a:rPr lang="en-US" smtClean="0"/>
              <a:pPr/>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95847545"/>
              </p:ext>
            </p:extLst>
          </p:nvPr>
        </p:nvGraphicFramePr>
        <p:xfrm>
          <a:off x="261256" y="616368"/>
          <a:ext cx="11168745" cy="6148021"/>
        </p:xfrm>
        <a:graphic>
          <a:graphicData uri="http://schemas.openxmlformats.org/drawingml/2006/table">
            <a:tbl>
              <a:tblPr firstRow="1" firstCol="1" bandRow="1">
                <a:tableStyleId>{5C22544A-7EE6-4342-B048-85BDC9FD1C3A}</a:tableStyleId>
              </a:tblPr>
              <a:tblGrid>
                <a:gridCol w="1649744">
                  <a:extLst>
                    <a:ext uri="{9D8B030D-6E8A-4147-A177-3AD203B41FA5}">
                      <a16:colId xmlns:a16="http://schemas.microsoft.com/office/drawing/2014/main" val="1315892219"/>
                    </a:ext>
                  </a:extLst>
                </a:gridCol>
                <a:gridCol w="1649744">
                  <a:extLst>
                    <a:ext uri="{9D8B030D-6E8A-4147-A177-3AD203B41FA5}">
                      <a16:colId xmlns:a16="http://schemas.microsoft.com/office/drawing/2014/main" val="3320441039"/>
                    </a:ext>
                  </a:extLst>
                </a:gridCol>
                <a:gridCol w="1544878">
                  <a:extLst>
                    <a:ext uri="{9D8B030D-6E8A-4147-A177-3AD203B41FA5}">
                      <a16:colId xmlns:a16="http://schemas.microsoft.com/office/drawing/2014/main" val="1473256523"/>
                    </a:ext>
                  </a:extLst>
                </a:gridCol>
                <a:gridCol w="1544878">
                  <a:extLst>
                    <a:ext uri="{9D8B030D-6E8A-4147-A177-3AD203B41FA5}">
                      <a16:colId xmlns:a16="http://schemas.microsoft.com/office/drawing/2014/main" val="2541819675"/>
                    </a:ext>
                  </a:extLst>
                </a:gridCol>
                <a:gridCol w="1549203">
                  <a:extLst>
                    <a:ext uri="{9D8B030D-6E8A-4147-A177-3AD203B41FA5}">
                      <a16:colId xmlns:a16="http://schemas.microsoft.com/office/drawing/2014/main" val="169274032"/>
                    </a:ext>
                  </a:extLst>
                </a:gridCol>
                <a:gridCol w="1615149">
                  <a:extLst>
                    <a:ext uri="{9D8B030D-6E8A-4147-A177-3AD203B41FA5}">
                      <a16:colId xmlns:a16="http://schemas.microsoft.com/office/drawing/2014/main" val="1588330934"/>
                    </a:ext>
                  </a:extLst>
                </a:gridCol>
                <a:gridCol w="1615149">
                  <a:extLst>
                    <a:ext uri="{9D8B030D-6E8A-4147-A177-3AD203B41FA5}">
                      <a16:colId xmlns:a16="http://schemas.microsoft.com/office/drawing/2014/main" val="3837627358"/>
                    </a:ext>
                  </a:extLst>
                </a:gridCol>
              </a:tblGrid>
              <a:tr h="59801">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nchor="ctr"/>
                </a:tc>
                <a:tc gridSpan="6">
                  <a:txBody>
                    <a:bodyPr/>
                    <a:lstStyle/>
                    <a:p>
                      <a:pPr marL="0" marR="0" algn="ctr">
                        <a:lnSpc>
                          <a:spcPct val="107000"/>
                        </a:lnSpc>
                        <a:spcBef>
                          <a:spcPts val="0"/>
                        </a:spcBef>
                        <a:spcAft>
                          <a:spcPts val="0"/>
                        </a:spcAft>
                      </a:pPr>
                      <a:r>
                        <a:rPr lang="en-US" sz="200">
                          <a:effectLst/>
                        </a:rPr>
                        <a:t>System Roles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16494" marR="1649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4696372"/>
                  </a:ext>
                </a:extLst>
              </a:tr>
              <a:tr h="375296">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Commination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extLst>
                  <a:ext uri="{0D108BD9-81ED-4DB2-BD59-A6C34878D82A}">
                    <a16:rowId xmlns:a16="http://schemas.microsoft.com/office/drawing/2014/main" val="1579835433"/>
                  </a:ext>
                </a:extLst>
              </a:tr>
              <a:tr h="5710014">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Instructors produce OBE marksheet and grades sheet and submits it to the department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nchor="ctr"/>
                </a:tc>
                <a:tc>
                  <a:txBody>
                    <a:bodyPr/>
                    <a:lstStyle/>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9) Sends the final version of OBE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marksheet</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to department office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b="1" kern="1200" dirty="0" smtClean="0">
                          <a:solidFill>
                            <a:schemeClr val="dk1"/>
                          </a:solidFill>
                          <a:effectLst/>
                          <a:latin typeface="Times New Roman" panose="02020603050405020304" pitchFamily="18" charset="0"/>
                          <a:ea typeface="+mn-ea"/>
                          <a:cs typeface="Times New Roman" panose="02020603050405020304" pitchFamily="18" charset="0"/>
                        </a:rPr>
                        <a:t>Department</a:t>
                      </a:r>
                      <a:endParaRPr lang="en-US" sz="120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1"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20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1) Receives a copy of the OBE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marksheet</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and grade sheet from the instructors</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2) Stores a copy of the OBE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marksheet</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and grade sheet in department storage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3) Sends a copy of the OBE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marksheet</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to the register’s office</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b="1" kern="1200" dirty="0" smtClean="0">
                          <a:solidFill>
                            <a:schemeClr val="dk1"/>
                          </a:solidFill>
                          <a:effectLst/>
                          <a:latin typeface="Times New Roman" panose="02020603050405020304" pitchFamily="18" charset="0"/>
                          <a:ea typeface="+mn-ea"/>
                          <a:cs typeface="Times New Roman" panose="02020603050405020304" pitchFamily="18" charset="0"/>
                        </a:rPr>
                        <a:t>Register’s Office </a:t>
                      </a:r>
                      <a:endParaRPr lang="en-US" sz="120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1) Receives the OBE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marksheet</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from department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2) Store the OBE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marksheet</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in register’s office storage</a:t>
                      </a:r>
                    </a:p>
                    <a:p>
                      <a:pPr marL="0" marR="0" indent="0" algn="just" defTabSz="457200" rtl="0" eaLnBrk="1" fontAlgn="auto" latinLnBrk="0" hangingPunct="1">
                        <a:lnSpc>
                          <a:spcPct val="107000"/>
                        </a:lnSpc>
                        <a:spcBef>
                          <a:spcPts val="0"/>
                        </a:spcBef>
                        <a:spcAft>
                          <a:spcPts val="0"/>
                        </a:spcAft>
                        <a:buClrTx/>
                        <a:buSzTx/>
                        <a:buFontTx/>
                        <a:buNone/>
                        <a:tabLst/>
                        <a:defRPr/>
                      </a:pPr>
                      <a:endParaRPr lang="en-US" sz="12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494" marR="16494" marT="0" marB="0"/>
                </a:tc>
                <a:tc>
                  <a:txBody>
                    <a:bodyPr/>
                    <a:lstStyle/>
                    <a:p>
                      <a:endParaRPr lang="en-US" dirty="0"/>
                    </a:p>
                  </a:txBody>
                  <a:tcPr marL="16494" marR="16494" marT="0" marB="0"/>
                </a:tc>
                <a:tc>
                  <a:txBody>
                    <a:bodyPr/>
                    <a:lstStyle/>
                    <a:p>
                      <a:endParaRPr lang="en-US" dirty="0"/>
                    </a:p>
                  </a:txBody>
                  <a:tcPr marL="16494" marR="16494" marT="0" marB="0"/>
                </a:tc>
                <a:tc>
                  <a:txBody>
                    <a:bodyPr/>
                    <a:lstStyle/>
                    <a:p>
                      <a:endParaRPr lang="en-US"/>
                    </a:p>
                  </a:txBody>
                  <a:tcPr marL="16494" marR="16494" marT="0" marB="0"/>
                </a:tc>
                <a:tc>
                  <a:txBody>
                    <a:bodyPr/>
                    <a:lstStyle/>
                    <a:p>
                      <a:endParaRPr lang="en-US"/>
                    </a:p>
                  </a:txBody>
                  <a:tcPr marL="16494" marR="16494" marT="0" marB="0"/>
                </a:tc>
                <a:tc>
                  <a:txBody>
                    <a:bodyPr/>
                    <a:lstStyle/>
                    <a:p>
                      <a:endParaRPr lang="en-US" dirty="0"/>
                    </a:p>
                  </a:txBody>
                  <a:tcPr marL="16494" marR="16494" marT="0" marB="0"/>
                </a:tc>
                <a:extLst>
                  <a:ext uri="{0D108BD9-81ED-4DB2-BD59-A6C34878D82A}">
                    <a16:rowId xmlns:a16="http://schemas.microsoft.com/office/drawing/2014/main" val="400357466"/>
                  </a:ext>
                </a:extLst>
              </a:tr>
            </a:tbl>
          </a:graphicData>
        </a:graphic>
      </p:graphicFrame>
    </p:spTree>
    <p:extLst>
      <p:ext uri="{BB962C8B-B14F-4D97-AF65-F5344CB8AC3E}">
        <p14:creationId xmlns:p14="http://schemas.microsoft.com/office/powerpoint/2010/main" val="152920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91830257"/>
              </p:ext>
            </p:extLst>
          </p:nvPr>
        </p:nvGraphicFramePr>
        <p:xfrm>
          <a:off x="156754" y="584201"/>
          <a:ext cx="11325497" cy="6012541"/>
        </p:xfrm>
        <a:graphic>
          <a:graphicData uri="http://schemas.openxmlformats.org/drawingml/2006/table">
            <a:tbl>
              <a:tblPr firstRow="1" firstCol="1" bandRow="1">
                <a:tableStyleId>{5C22544A-7EE6-4342-B048-85BDC9FD1C3A}</a:tableStyleId>
              </a:tblPr>
              <a:tblGrid>
                <a:gridCol w="1746108">
                  <a:extLst>
                    <a:ext uri="{9D8B030D-6E8A-4147-A177-3AD203B41FA5}">
                      <a16:colId xmlns:a16="http://schemas.microsoft.com/office/drawing/2014/main" val="3532576508"/>
                    </a:ext>
                  </a:extLst>
                </a:gridCol>
                <a:gridCol w="1746108">
                  <a:extLst>
                    <a:ext uri="{9D8B030D-6E8A-4147-A177-3AD203B41FA5}">
                      <a16:colId xmlns:a16="http://schemas.microsoft.com/office/drawing/2014/main" val="2873811423"/>
                    </a:ext>
                  </a:extLst>
                </a:gridCol>
                <a:gridCol w="1645153">
                  <a:extLst>
                    <a:ext uri="{9D8B030D-6E8A-4147-A177-3AD203B41FA5}">
                      <a16:colId xmlns:a16="http://schemas.microsoft.com/office/drawing/2014/main" val="1008455715"/>
                    </a:ext>
                  </a:extLst>
                </a:gridCol>
                <a:gridCol w="1645153">
                  <a:extLst>
                    <a:ext uri="{9D8B030D-6E8A-4147-A177-3AD203B41FA5}">
                      <a16:colId xmlns:a16="http://schemas.microsoft.com/office/drawing/2014/main" val="1449066756"/>
                    </a:ext>
                  </a:extLst>
                </a:gridCol>
                <a:gridCol w="1576135">
                  <a:extLst>
                    <a:ext uri="{9D8B030D-6E8A-4147-A177-3AD203B41FA5}">
                      <a16:colId xmlns:a16="http://schemas.microsoft.com/office/drawing/2014/main" val="122462832"/>
                    </a:ext>
                  </a:extLst>
                </a:gridCol>
                <a:gridCol w="1483420">
                  <a:extLst>
                    <a:ext uri="{9D8B030D-6E8A-4147-A177-3AD203B41FA5}">
                      <a16:colId xmlns:a16="http://schemas.microsoft.com/office/drawing/2014/main" val="3283274779"/>
                    </a:ext>
                  </a:extLst>
                </a:gridCol>
                <a:gridCol w="1483420">
                  <a:extLst>
                    <a:ext uri="{9D8B030D-6E8A-4147-A177-3AD203B41FA5}">
                      <a16:colId xmlns:a16="http://schemas.microsoft.com/office/drawing/2014/main" val="293343163"/>
                    </a:ext>
                  </a:extLst>
                </a:gridCol>
              </a:tblGrid>
              <a:tr h="316118">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nchor="ctr"/>
                </a:tc>
                <a:tc gridSpan="6">
                  <a:txBody>
                    <a:bodyPr/>
                    <a:lstStyle/>
                    <a:p>
                      <a:pPr marL="0" marR="0" algn="ctr">
                        <a:lnSpc>
                          <a:spcPct val="107000"/>
                        </a:lnSpc>
                        <a:spcBef>
                          <a:spcPts val="0"/>
                        </a:spcBef>
                        <a:spcAft>
                          <a:spcPts val="0"/>
                        </a:spcAft>
                      </a:pPr>
                      <a:r>
                        <a:rPr lang="en-US" sz="600">
                          <a:effectLst/>
                        </a:rPr>
                        <a:t>System Roles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1603" marR="4160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3607290"/>
                  </a:ext>
                </a:extLst>
              </a:tr>
              <a:tr h="392804">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extLst>
                  <a:ext uri="{0D108BD9-81ED-4DB2-BD59-A6C34878D82A}">
                    <a16:rowId xmlns:a16="http://schemas.microsoft.com/office/drawing/2014/main" val="865268077"/>
                  </a:ext>
                </a:extLst>
              </a:tr>
              <a:tr h="5303619">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Map Course Outcomes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(COs) to Program Learning Outcomes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(PLOs)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nchor="ctr"/>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UGC</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Provides guide line to the department about the curriculum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Department</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Comes with the PLOs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2) Sends the PLOs to the instructor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Instructor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List the course content and course outcome</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2) Maps the course content to the COs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3)Maps the PLOs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4)Prepares question paper according to the COs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Pen and Paper</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Used for brainstorming and rough works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Computer/Smart devices</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Course coordinators use computers to make softcopies of course outcomes (COs)</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Printers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Used for print hardcopies of course outcomes (COs)</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Microsoft Word</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Course coordinators use MS word for making course outline and course assessment report with COs mapping to the PLOs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Internet is used to communicate with </a:t>
                      </a:r>
                      <a:r>
                        <a:rPr lang="en-US" sz="1200" dirty="0" err="1">
                          <a:effectLst/>
                          <a:latin typeface="Times New Roman" panose="02020603050405020304" pitchFamily="18" charset="0"/>
                          <a:cs typeface="Times New Roman" panose="02020603050405020304" pitchFamily="18" charset="0"/>
                        </a:rPr>
                        <a:t>ugc</a:t>
                      </a:r>
                      <a:r>
                        <a:rPr lang="en-US" sz="1200" dirty="0">
                          <a:effectLst/>
                          <a:latin typeface="Times New Roman" panose="02020603050405020304" pitchFamily="18" charset="0"/>
                          <a:cs typeface="Times New Roman" panose="02020603050405020304" pitchFamily="18" charset="0"/>
                        </a:rPr>
                        <a:t> and other stakeholders to discuss topics related mapping COs and PLOs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603" marR="41603" marT="0" marB="0"/>
                </a:tc>
                <a:extLst>
                  <a:ext uri="{0D108BD9-81ED-4DB2-BD59-A6C34878D82A}">
                    <a16:rowId xmlns:a16="http://schemas.microsoft.com/office/drawing/2014/main" val="3382318348"/>
                  </a:ext>
                </a:extLst>
              </a:tr>
            </a:tbl>
          </a:graphicData>
        </a:graphic>
      </p:graphicFrame>
    </p:spTree>
    <p:extLst>
      <p:ext uri="{BB962C8B-B14F-4D97-AF65-F5344CB8AC3E}">
        <p14:creationId xmlns:p14="http://schemas.microsoft.com/office/powerpoint/2010/main" val="280306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95940789"/>
              </p:ext>
            </p:extLst>
          </p:nvPr>
        </p:nvGraphicFramePr>
        <p:xfrm>
          <a:off x="287378" y="117565"/>
          <a:ext cx="11234063" cy="6728680"/>
        </p:xfrm>
        <a:graphic>
          <a:graphicData uri="http://schemas.openxmlformats.org/drawingml/2006/table">
            <a:tbl>
              <a:tblPr firstRow="1" firstCol="1" bandRow="1">
                <a:tableStyleId>{5C22544A-7EE6-4342-B048-85BDC9FD1C3A}</a:tableStyleId>
              </a:tblPr>
              <a:tblGrid>
                <a:gridCol w="1682924">
                  <a:extLst>
                    <a:ext uri="{9D8B030D-6E8A-4147-A177-3AD203B41FA5}">
                      <a16:colId xmlns:a16="http://schemas.microsoft.com/office/drawing/2014/main" val="922474012"/>
                    </a:ext>
                  </a:extLst>
                </a:gridCol>
                <a:gridCol w="1682924">
                  <a:extLst>
                    <a:ext uri="{9D8B030D-6E8A-4147-A177-3AD203B41FA5}">
                      <a16:colId xmlns:a16="http://schemas.microsoft.com/office/drawing/2014/main" val="177885308"/>
                    </a:ext>
                  </a:extLst>
                </a:gridCol>
                <a:gridCol w="1573643">
                  <a:extLst>
                    <a:ext uri="{9D8B030D-6E8A-4147-A177-3AD203B41FA5}">
                      <a16:colId xmlns:a16="http://schemas.microsoft.com/office/drawing/2014/main" val="4278331267"/>
                    </a:ext>
                  </a:extLst>
                </a:gridCol>
                <a:gridCol w="1573643">
                  <a:extLst>
                    <a:ext uri="{9D8B030D-6E8A-4147-A177-3AD203B41FA5}">
                      <a16:colId xmlns:a16="http://schemas.microsoft.com/office/drawing/2014/main" val="3263717239"/>
                    </a:ext>
                  </a:extLst>
                </a:gridCol>
                <a:gridCol w="1573643">
                  <a:extLst>
                    <a:ext uri="{9D8B030D-6E8A-4147-A177-3AD203B41FA5}">
                      <a16:colId xmlns:a16="http://schemas.microsoft.com/office/drawing/2014/main" val="2723813223"/>
                    </a:ext>
                  </a:extLst>
                </a:gridCol>
                <a:gridCol w="1573643">
                  <a:extLst>
                    <a:ext uri="{9D8B030D-6E8A-4147-A177-3AD203B41FA5}">
                      <a16:colId xmlns:a16="http://schemas.microsoft.com/office/drawing/2014/main" val="3311509250"/>
                    </a:ext>
                  </a:extLst>
                </a:gridCol>
                <a:gridCol w="1573643">
                  <a:extLst>
                    <a:ext uri="{9D8B030D-6E8A-4147-A177-3AD203B41FA5}">
                      <a16:colId xmlns:a16="http://schemas.microsoft.com/office/drawing/2014/main" val="4237915409"/>
                    </a:ext>
                  </a:extLst>
                </a:gridCol>
              </a:tblGrid>
              <a:tr h="150420">
                <a:tc rowSpan="2">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nchor="ctr"/>
                </a:tc>
                <a:tc gridSpan="6">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System Roles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367967"/>
                  </a:ext>
                </a:extLst>
              </a:tr>
              <a:tr h="186908">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3371941576"/>
                  </a:ext>
                </a:extLst>
              </a:tr>
              <a:tr h="6167975">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 gets admitted under a particular department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nchor="ctr"/>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Student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Fills up the admission form for taking admission under a particular department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 Receive an email regarding successful admission form submission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Register’s Office</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Receives the admission form</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 Analyze the admission</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 Check if the student fulfills all the requirements for getting admitted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4) If the student fulfills all the requirements then admit the student under the requested </a:t>
                      </a:r>
                      <a:r>
                        <a:rPr lang="en-US" sz="1200" dirty="0" smtClean="0">
                          <a:effectLst/>
                          <a:latin typeface="Times New Roman" panose="02020603050405020304" pitchFamily="18" charset="0"/>
                          <a:cs typeface="Times New Roman" panose="02020603050405020304" pitchFamily="18" charset="0"/>
                        </a:rPr>
                        <a:t>department.</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Paper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Register’s office keeps a hardcopy of student information. e.g. student blood group, emergence contact number, address</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Computer</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Used for accessing iras and filling admission form</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Printers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For printing hardcopies of student information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iRAS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Provides user interface for filling the admission form</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Browser</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Any browser an be used to access iras. e.g. edge, chrome, Firefox</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Operating System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Any OS may be used. e.g. Windows, MacOS.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iRAS database server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iras database server is used for storing all the admission information.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Internet is required for accessing the online admission form.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856318066"/>
                  </a:ext>
                </a:extLst>
              </a:tr>
            </a:tbl>
          </a:graphicData>
        </a:graphic>
      </p:graphicFrame>
    </p:spTree>
    <p:extLst>
      <p:ext uri="{BB962C8B-B14F-4D97-AF65-F5344CB8AC3E}">
        <p14:creationId xmlns:p14="http://schemas.microsoft.com/office/powerpoint/2010/main" val="359588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23122745"/>
              </p:ext>
            </p:extLst>
          </p:nvPr>
        </p:nvGraphicFramePr>
        <p:xfrm>
          <a:off x="287378" y="117565"/>
          <a:ext cx="11234063" cy="7010285"/>
        </p:xfrm>
        <a:graphic>
          <a:graphicData uri="http://schemas.openxmlformats.org/drawingml/2006/table">
            <a:tbl>
              <a:tblPr firstRow="1" firstCol="1" bandRow="1">
                <a:tableStyleId>{5C22544A-7EE6-4342-B048-85BDC9FD1C3A}</a:tableStyleId>
              </a:tblPr>
              <a:tblGrid>
                <a:gridCol w="1682924">
                  <a:extLst>
                    <a:ext uri="{9D8B030D-6E8A-4147-A177-3AD203B41FA5}">
                      <a16:colId xmlns:a16="http://schemas.microsoft.com/office/drawing/2014/main" val="922474012"/>
                    </a:ext>
                  </a:extLst>
                </a:gridCol>
                <a:gridCol w="1682924">
                  <a:extLst>
                    <a:ext uri="{9D8B030D-6E8A-4147-A177-3AD203B41FA5}">
                      <a16:colId xmlns:a16="http://schemas.microsoft.com/office/drawing/2014/main" val="177885308"/>
                    </a:ext>
                  </a:extLst>
                </a:gridCol>
                <a:gridCol w="1573643">
                  <a:extLst>
                    <a:ext uri="{9D8B030D-6E8A-4147-A177-3AD203B41FA5}">
                      <a16:colId xmlns:a16="http://schemas.microsoft.com/office/drawing/2014/main" val="4278331267"/>
                    </a:ext>
                  </a:extLst>
                </a:gridCol>
                <a:gridCol w="1573643">
                  <a:extLst>
                    <a:ext uri="{9D8B030D-6E8A-4147-A177-3AD203B41FA5}">
                      <a16:colId xmlns:a16="http://schemas.microsoft.com/office/drawing/2014/main" val="3263717239"/>
                    </a:ext>
                  </a:extLst>
                </a:gridCol>
                <a:gridCol w="1573643">
                  <a:extLst>
                    <a:ext uri="{9D8B030D-6E8A-4147-A177-3AD203B41FA5}">
                      <a16:colId xmlns:a16="http://schemas.microsoft.com/office/drawing/2014/main" val="2723813223"/>
                    </a:ext>
                  </a:extLst>
                </a:gridCol>
                <a:gridCol w="1573643">
                  <a:extLst>
                    <a:ext uri="{9D8B030D-6E8A-4147-A177-3AD203B41FA5}">
                      <a16:colId xmlns:a16="http://schemas.microsoft.com/office/drawing/2014/main" val="3311509250"/>
                    </a:ext>
                  </a:extLst>
                </a:gridCol>
                <a:gridCol w="1573643">
                  <a:extLst>
                    <a:ext uri="{9D8B030D-6E8A-4147-A177-3AD203B41FA5}">
                      <a16:colId xmlns:a16="http://schemas.microsoft.com/office/drawing/2014/main" val="4237915409"/>
                    </a:ext>
                  </a:extLst>
                </a:gridCol>
              </a:tblGrid>
              <a:tr h="186956">
                <a:tc rowSpan="2">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nchor="ctr"/>
                </a:tc>
                <a:tc gridSpan="6">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System Roles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367967"/>
                  </a:ext>
                </a:extLst>
              </a:tr>
              <a:tr h="373913">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Hardware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tc>
                <a:extLst>
                  <a:ext uri="{0D108BD9-81ED-4DB2-BD59-A6C34878D82A}">
                    <a16:rowId xmlns:a16="http://schemas.microsoft.com/office/drawing/2014/main" val="3371941576"/>
                  </a:ext>
                </a:extLst>
              </a:tr>
              <a:tr h="5892183">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 gets admitted under a particular department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6900" marR="16900" marT="0" marB="0" anchor="ctr"/>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6</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Generate a student id number</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 Sends the total number of students enrolled in a semester under a particular department to the department.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6) Send the total number of students enrolled in the university to the higher management.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Department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Request total student enrolled in the department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Receive information about total student enrolled in department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Higher Management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Request total student enrolled in the university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Receive information about total student enrolled in department</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endParaRPr lang="en-US" dirty="0"/>
                    </a:p>
                  </a:txBody>
                  <a:tcPr marL="16900" marR="16900" marT="0" marB="0"/>
                </a:tc>
                <a:tc>
                  <a:txBody>
                    <a:bodyPr/>
                    <a:lstStyle/>
                    <a:p>
                      <a:endParaRPr lang="en-US"/>
                    </a:p>
                  </a:txBody>
                  <a:tcPr marL="16900" marR="16900" marT="0" marB="0"/>
                </a:tc>
                <a:tc>
                  <a:txBody>
                    <a:bodyPr/>
                    <a:lstStyle/>
                    <a:p>
                      <a:endParaRPr lang="en-US"/>
                    </a:p>
                  </a:txBody>
                  <a:tcPr marL="16900" marR="16900" marT="0" marB="0"/>
                </a:tc>
                <a:tc>
                  <a:txBody>
                    <a:bodyPr/>
                    <a:lstStyle/>
                    <a:p>
                      <a:endParaRPr lang="en-US"/>
                    </a:p>
                  </a:txBody>
                  <a:tcPr marL="16900" marR="16900" marT="0" marB="0"/>
                </a:tc>
                <a:tc>
                  <a:txBody>
                    <a:bodyPr/>
                    <a:lstStyle/>
                    <a:p>
                      <a:endParaRPr lang="en-US" dirty="0"/>
                    </a:p>
                  </a:txBody>
                  <a:tcPr marL="16900" marR="16900" marT="0" marB="0"/>
                </a:tc>
                <a:extLst>
                  <a:ext uri="{0D108BD9-81ED-4DB2-BD59-A6C34878D82A}">
                    <a16:rowId xmlns:a16="http://schemas.microsoft.com/office/drawing/2014/main" val="856318066"/>
                  </a:ext>
                </a:extLst>
              </a:tr>
            </a:tbl>
          </a:graphicData>
        </a:graphic>
      </p:graphicFrame>
    </p:spTree>
    <p:extLst>
      <p:ext uri="{BB962C8B-B14F-4D97-AF65-F5344CB8AC3E}">
        <p14:creationId xmlns:p14="http://schemas.microsoft.com/office/powerpoint/2010/main" val="90146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16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994158"/>
              </p:ext>
            </p:extLst>
          </p:nvPr>
        </p:nvGraphicFramePr>
        <p:xfrm>
          <a:off x="274322" y="209006"/>
          <a:ext cx="11207931" cy="6468138"/>
        </p:xfrm>
        <a:graphic>
          <a:graphicData uri="http://schemas.openxmlformats.org/drawingml/2006/table">
            <a:tbl>
              <a:tblPr firstRow="1" firstCol="1" bandRow="1">
                <a:tableStyleId>{5C22544A-7EE6-4342-B048-85BDC9FD1C3A}</a:tableStyleId>
              </a:tblPr>
              <a:tblGrid>
                <a:gridCol w="1679008">
                  <a:extLst>
                    <a:ext uri="{9D8B030D-6E8A-4147-A177-3AD203B41FA5}">
                      <a16:colId xmlns:a16="http://schemas.microsoft.com/office/drawing/2014/main" val="271369200"/>
                    </a:ext>
                  </a:extLst>
                </a:gridCol>
                <a:gridCol w="1679008">
                  <a:extLst>
                    <a:ext uri="{9D8B030D-6E8A-4147-A177-3AD203B41FA5}">
                      <a16:colId xmlns:a16="http://schemas.microsoft.com/office/drawing/2014/main" val="3148167127"/>
                    </a:ext>
                  </a:extLst>
                </a:gridCol>
                <a:gridCol w="1569983">
                  <a:extLst>
                    <a:ext uri="{9D8B030D-6E8A-4147-A177-3AD203B41FA5}">
                      <a16:colId xmlns:a16="http://schemas.microsoft.com/office/drawing/2014/main" val="641212221"/>
                    </a:ext>
                  </a:extLst>
                </a:gridCol>
                <a:gridCol w="1569983">
                  <a:extLst>
                    <a:ext uri="{9D8B030D-6E8A-4147-A177-3AD203B41FA5}">
                      <a16:colId xmlns:a16="http://schemas.microsoft.com/office/drawing/2014/main" val="3579552230"/>
                    </a:ext>
                  </a:extLst>
                </a:gridCol>
                <a:gridCol w="1569983">
                  <a:extLst>
                    <a:ext uri="{9D8B030D-6E8A-4147-A177-3AD203B41FA5}">
                      <a16:colId xmlns:a16="http://schemas.microsoft.com/office/drawing/2014/main" val="3886477294"/>
                    </a:ext>
                  </a:extLst>
                </a:gridCol>
                <a:gridCol w="1569983">
                  <a:extLst>
                    <a:ext uri="{9D8B030D-6E8A-4147-A177-3AD203B41FA5}">
                      <a16:colId xmlns:a16="http://schemas.microsoft.com/office/drawing/2014/main" val="2474068958"/>
                    </a:ext>
                  </a:extLst>
                </a:gridCol>
                <a:gridCol w="1569983">
                  <a:extLst>
                    <a:ext uri="{9D8B030D-6E8A-4147-A177-3AD203B41FA5}">
                      <a16:colId xmlns:a16="http://schemas.microsoft.com/office/drawing/2014/main" val="1862502507"/>
                    </a:ext>
                  </a:extLst>
                </a:gridCol>
              </a:tblGrid>
              <a:tr h="155565">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nchor="ctr"/>
                </a:tc>
                <a:tc gridSpan="6">
                  <a:txBody>
                    <a:bodyPr/>
                    <a:lstStyle/>
                    <a:p>
                      <a:pPr marL="0" marR="0" algn="ctr">
                        <a:lnSpc>
                          <a:spcPct val="107000"/>
                        </a:lnSpc>
                        <a:spcBef>
                          <a:spcPts val="0"/>
                        </a:spcBef>
                        <a:spcAft>
                          <a:spcPts val="0"/>
                        </a:spcAft>
                      </a:pPr>
                      <a:r>
                        <a:rPr lang="en-US" sz="300">
                          <a:effectLst/>
                        </a:rPr>
                        <a:t>System Roles</a:t>
                      </a:r>
                      <a:endParaRPr lang="en-US" sz="300">
                        <a:effectLst/>
                        <a:latin typeface="Calibri" panose="020F0502020204030204" pitchFamily="34" charset="0"/>
                        <a:ea typeface="Calibri" panose="020F0502020204030204" pitchFamily="34" charset="0"/>
                        <a:cs typeface="Times New Roman" panose="02020603050405020304" pitchFamily="18" charset="0"/>
                      </a:endParaRPr>
                    </a:p>
                  </a:txBody>
                  <a:tcPr marL="18096" marR="1809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78088104"/>
                  </a:ext>
                </a:extLst>
              </a:tr>
              <a:tr h="193302">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Hardware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extLst>
                  <a:ext uri="{0D108BD9-81ED-4DB2-BD59-A6C34878D82A}">
                    <a16:rowId xmlns:a16="http://schemas.microsoft.com/office/drawing/2014/main" val="3499325195"/>
                  </a:ext>
                </a:extLst>
              </a:tr>
              <a:tr h="5934367">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Request for review and change of grades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nchor="ctr"/>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Student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1)Request an Instructor for grade change by sending an application via email.</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Instructor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1)Receive a grade change mail from the student.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2)Check exam</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Papers and other assessment upon request.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3)If change needs to be made, then the instructor informs the department.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4) If not, end the process. Mail the student that his request has been denied.</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Department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Receives information regarding grade change of a specific student in a course. </a:t>
                      </a:r>
                    </a:p>
                  </a:txBody>
                  <a:tcPr marL="18096" marR="18096"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Pen and Paper</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1)used to note down key points or marks on the students’ answer sheets.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Computer/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Laptop</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Used for sending email to the instructor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iRAS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1)Used by the Register office for changing the grade</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Operating System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Any OS may be used. e.g. Windows, MacOS.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just">
                        <a:lnSpc>
                          <a:spcPct val="107000"/>
                        </a:lnSpc>
                        <a:spcBef>
                          <a:spcPts val="0"/>
                        </a:spcBef>
                        <a:spcAft>
                          <a:spcPts val="0"/>
                        </a:spcAft>
                      </a:pPr>
                      <a:r>
                        <a:rPr lang="en-US" sz="1200" dirty="0" err="1">
                          <a:effectLst/>
                          <a:latin typeface="Times New Roman" panose="02020603050405020304" pitchFamily="18" charset="0"/>
                          <a:cs typeface="Times New Roman" panose="02020603050405020304" pitchFamily="18" charset="0"/>
                        </a:rPr>
                        <a:t>iRAS</a:t>
                      </a:r>
                      <a:r>
                        <a:rPr lang="en-US" sz="1200" dirty="0">
                          <a:effectLst/>
                          <a:latin typeface="Times New Roman" panose="02020603050405020304" pitchFamily="18" charset="0"/>
                          <a:cs typeface="Times New Roman" panose="02020603050405020304" pitchFamily="18" charset="0"/>
                        </a:rPr>
                        <a:t> database server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Update student grade data.</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Department Storage</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1)Update student grade data.</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Register office’s Storage</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1)Update student grade data.</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Internet is needed to the mail a grade change request.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extLst>
                  <a:ext uri="{0D108BD9-81ED-4DB2-BD59-A6C34878D82A}">
                    <a16:rowId xmlns:a16="http://schemas.microsoft.com/office/drawing/2014/main" val="2687721667"/>
                  </a:ext>
                </a:extLst>
              </a:tr>
            </a:tbl>
          </a:graphicData>
        </a:graphic>
      </p:graphicFrame>
    </p:spTree>
    <p:extLst>
      <p:ext uri="{BB962C8B-B14F-4D97-AF65-F5344CB8AC3E}">
        <p14:creationId xmlns:p14="http://schemas.microsoft.com/office/powerpoint/2010/main" val="52502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40814" y="112849"/>
            <a:ext cx="838199" cy="767687"/>
          </a:xfrm>
        </p:spPr>
        <p:txBody>
          <a:bodyPr/>
          <a:lstStyle/>
          <a:p>
            <a:fld id="{D57F1E4F-1CFF-5643-939E-217C01CDF565}" type="slidenum">
              <a:rPr lang="en-US" smtClean="0"/>
              <a:pPr/>
              <a:t>17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97608959"/>
              </p:ext>
            </p:extLst>
          </p:nvPr>
        </p:nvGraphicFramePr>
        <p:xfrm>
          <a:off x="133894" y="112849"/>
          <a:ext cx="11207931" cy="6519747"/>
        </p:xfrm>
        <a:graphic>
          <a:graphicData uri="http://schemas.openxmlformats.org/drawingml/2006/table">
            <a:tbl>
              <a:tblPr firstRow="1" firstCol="1" bandRow="1">
                <a:tableStyleId>{5C22544A-7EE6-4342-B048-85BDC9FD1C3A}</a:tableStyleId>
              </a:tblPr>
              <a:tblGrid>
                <a:gridCol w="1679008">
                  <a:extLst>
                    <a:ext uri="{9D8B030D-6E8A-4147-A177-3AD203B41FA5}">
                      <a16:colId xmlns:a16="http://schemas.microsoft.com/office/drawing/2014/main" val="4084537591"/>
                    </a:ext>
                  </a:extLst>
                </a:gridCol>
                <a:gridCol w="1679008">
                  <a:extLst>
                    <a:ext uri="{9D8B030D-6E8A-4147-A177-3AD203B41FA5}">
                      <a16:colId xmlns:a16="http://schemas.microsoft.com/office/drawing/2014/main" val="253350330"/>
                    </a:ext>
                  </a:extLst>
                </a:gridCol>
                <a:gridCol w="1569983">
                  <a:extLst>
                    <a:ext uri="{9D8B030D-6E8A-4147-A177-3AD203B41FA5}">
                      <a16:colId xmlns:a16="http://schemas.microsoft.com/office/drawing/2014/main" val="274035387"/>
                    </a:ext>
                  </a:extLst>
                </a:gridCol>
                <a:gridCol w="1569983">
                  <a:extLst>
                    <a:ext uri="{9D8B030D-6E8A-4147-A177-3AD203B41FA5}">
                      <a16:colId xmlns:a16="http://schemas.microsoft.com/office/drawing/2014/main" val="2410566352"/>
                    </a:ext>
                  </a:extLst>
                </a:gridCol>
                <a:gridCol w="1569983">
                  <a:extLst>
                    <a:ext uri="{9D8B030D-6E8A-4147-A177-3AD203B41FA5}">
                      <a16:colId xmlns:a16="http://schemas.microsoft.com/office/drawing/2014/main" val="2696848675"/>
                    </a:ext>
                  </a:extLst>
                </a:gridCol>
                <a:gridCol w="1569983">
                  <a:extLst>
                    <a:ext uri="{9D8B030D-6E8A-4147-A177-3AD203B41FA5}">
                      <a16:colId xmlns:a16="http://schemas.microsoft.com/office/drawing/2014/main" val="2534479107"/>
                    </a:ext>
                  </a:extLst>
                </a:gridCol>
                <a:gridCol w="1569983">
                  <a:extLst>
                    <a:ext uri="{9D8B030D-6E8A-4147-A177-3AD203B41FA5}">
                      <a16:colId xmlns:a16="http://schemas.microsoft.com/office/drawing/2014/main" val="4080665845"/>
                    </a:ext>
                  </a:extLst>
                </a:gridCol>
              </a:tblGrid>
              <a:tr h="156212">
                <a:tc rowSpan="2">
                  <a:txBody>
                    <a:bodyPr/>
                    <a:lstStyle/>
                    <a:p>
                      <a:pPr marL="0" marR="0" algn="ctr">
                        <a:lnSpc>
                          <a:spcPct val="107000"/>
                        </a:lnSpc>
                        <a:spcBef>
                          <a:spcPts val="0"/>
                        </a:spcBef>
                        <a:spcAft>
                          <a:spcPts val="0"/>
                        </a:spcAft>
                      </a:pPr>
                      <a:r>
                        <a:rPr lang="en-US" sz="1200" dirty="0" err="1" smtClean="0">
                          <a:effectLst/>
                          <a:latin typeface="Times New Roman" panose="02020603050405020304" pitchFamily="18" charset="0"/>
                          <a:cs typeface="Times New Roman" panose="02020603050405020304" pitchFamily="18" charset="0"/>
                        </a:rPr>
                        <a:t>Processf</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nchor="ctr"/>
                </a:tc>
                <a:tc gridSpan="6">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System Roles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682252"/>
                  </a:ext>
                </a:extLst>
              </a:tr>
              <a:tr h="194105">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tc>
                <a:extLst>
                  <a:ext uri="{0D108BD9-81ED-4DB2-BD59-A6C34878D82A}">
                    <a16:rowId xmlns:a16="http://schemas.microsoft.com/office/drawing/2014/main" val="3169177119"/>
                  </a:ext>
                </a:extLst>
              </a:tr>
              <a:tr h="5959042">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Request for review and change of grades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8096" marR="18096" marT="0" marB="0" anchor="ctr"/>
                </a:tc>
                <a:tc>
                  <a:txBody>
                    <a:bodyPr/>
                    <a:lstStyle/>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2) Sends a request to the register’s office for grade change</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3)Updates the OBE </a:t>
                      </a:r>
                      <a:r>
                        <a:rPr lang="en-US" sz="1200" dirty="0" err="1" smtClean="0">
                          <a:effectLst/>
                          <a:latin typeface="Times New Roman" panose="02020603050405020304" pitchFamily="18" charset="0"/>
                          <a:cs typeface="Times New Roman" panose="02020603050405020304" pitchFamily="18" charset="0"/>
                        </a:rPr>
                        <a:t>marksheet</a:t>
                      </a:r>
                      <a:r>
                        <a:rPr lang="en-US" sz="1200" dirty="0" smtClean="0">
                          <a:effectLst/>
                          <a:latin typeface="Times New Roman" panose="02020603050405020304" pitchFamily="18" charset="0"/>
                          <a:cs typeface="Times New Roman" panose="02020603050405020304" pitchFamily="18" charset="0"/>
                        </a:rPr>
                        <a:t> and grade sheet with the new grade and stores it in the department storage</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Register’s office</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1)Receive a request from the department for the changing the grade of a student in a specific course.</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2)Changes the grade of the particular student in the requested course.</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3)Updates the register’s office storage with the new grade</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txBody>
                  <a:tcPr marL="18096" marR="18096" marT="0" marB="0"/>
                </a:tc>
                <a:tc>
                  <a:txBody>
                    <a:bodyPr/>
                    <a:lstStyle/>
                    <a:p>
                      <a:endParaRPr lang="en-US" sz="1200">
                        <a:latin typeface="Times New Roman" panose="02020603050405020304" pitchFamily="18" charset="0"/>
                        <a:cs typeface="Times New Roman" panose="02020603050405020304" pitchFamily="18" charset="0"/>
                      </a:endParaRPr>
                    </a:p>
                  </a:txBody>
                  <a:tcPr marL="18096" marR="18096" marT="0" marB="0"/>
                </a:tc>
                <a:tc>
                  <a:txBody>
                    <a:bodyPr/>
                    <a:lstStyle/>
                    <a:p>
                      <a:endParaRPr lang="en-US" sz="1200">
                        <a:latin typeface="Times New Roman" panose="02020603050405020304" pitchFamily="18" charset="0"/>
                        <a:cs typeface="Times New Roman" panose="02020603050405020304" pitchFamily="18" charset="0"/>
                      </a:endParaRPr>
                    </a:p>
                  </a:txBody>
                  <a:tcPr marL="18096" marR="18096" marT="0" marB="0"/>
                </a:tc>
                <a:tc>
                  <a:txBody>
                    <a:bodyPr/>
                    <a:lstStyle/>
                    <a:p>
                      <a:endParaRPr lang="en-US" sz="1200">
                        <a:latin typeface="Times New Roman" panose="02020603050405020304" pitchFamily="18" charset="0"/>
                        <a:cs typeface="Times New Roman" panose="02020603050405020304" pitchFamily="18" charset="0"/>
                      </a:endParaRPr>
                    </a:p>
                  </a:txBody>
                  <a:tcPr marL="18096" marR="18096" marT="0" marB="0"/>
                </a:tc>
                <a:tc>
                  <a:txBody>
                    <a:bodyPr/>
                    <a:lstStyle/>
                    <a:p>
                      <a:endParaRPr lang="en-US" sz="1200">
                        <a:latin typeface="Times New Roman" panose="02020603050405020304" pitchFamily="18" charset="0"/>
                        <a:cs typeface="Times New Roman" panose="02020603050405020304" pitchFamily="18" charset="0"/>
                      </a:endParaRPr>
                    </a:p>
                  </a:txBody>
                  <a:tcPr marL="18096" marR="18096" marT="0" marB="0"/>
                </a:tc>
                <a:tc>
                  <a:txBody>
                    <a:bodyPr/>
                    <a:lstStyle/>
                    <a:p>
                      <a:endParaRPr lang="en-US" sz="1200" dirty="0">
                        <a:latin typeface="Times New Roman" panose="02020603050405020304" pitchFamily="18" charset="0"/>
                        <a:cs typeface="Times New Roman" panose="02020603050405020304" pitchFamily="18" charset="0"/>
                      </a:endParaRPr>
                    </a:p>
                  </a:txBody>
                  <a:tcPr marL="18096" marR="18096" marT="0" marB="0"/>
                </a:tc>
                <a:extLst>
                  <a:ext uri="{0D108BD9-81ED-4DB2-BD59-A6C34878D82A}">
                    <a16:rowId xmlns:a16="http://schemas.microsoft.com/office/drawing/2014/main" val="3860683445"/>
                  </a:ext>
                </a:extLst>
              </a:tr>
            </a:tbl>
          </a:graphicData>
        </a:graphic>
      </p:graphicFrame>
    </p:spTree>
    <p:extLst>
      <p:ext uri="{BB962C8B-B14F-4D97-AF65-F5344CB8AC3E}">
        <p14:creationId xmlns:p14="http://schemas.microsoft.com/office/powerpoint/2010/main" val="1098253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18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88051189"/>
              </p:ext>
            </p:extLst>
          </p:nvPr>
        </p:nvGraphicFramePr>
        <p:xfrm>
          <a:off x="391886" y="156754"/>
          <a:ext cx="11168745" cy="6656959"/>
        </p:xfrm>
        <a:graphic>
          <a:graphicData uri="http://schemas.openxmlformats.org/drawingml/2006/table">
            <a:tbl>
              <a:tblPr firstRow="1" firstCol="1" bandRow="1">
                <a:tableStyleId>{5C22544A-7EE6-4342-B048-85BDC9FD1C3A}</a:tableStyleId>
              </a:tblPr>
              <a:tblGrid>
                <a:gridCol w="1673135">
                  <a:extLst>
                    <a:ext uri="{9D8B030D-6E8A-4147-A177-3AD203B41FA5}">
                      <a16:colId xmlns:a16="http://schemas.microsoft.com/office/drawing/2014/main" val="710164817"/>
                    </a:ext>
                  </a:extLst>
                </a:gridCol>
                <a:gridCol w="1673135">
                  <a:extLst>
                    <a:ext uri="{9D8B030D-6E8A-4147-A177-3AD203B41FA5}">
                      <a16:colId xmlns:a16="http://schemas.microsoft.com/office/drawing/2014/main" val="1419745914"/>
                    </a:ext>
                  </a:extLst>
                </a:gridCol>
                <a:gridCol w="1564495">
                  <a:extLst>
                    <a:ext uri="{9D8B030D-6E8A-4147-A177-3AD203B41FA5}">
                      <a16:colId xmlns:a16="http://schemas.microsoft.com/office/drawing/2014/main" val="2596793304"/>
                    </a:ext>
                  </a:extLst>
                </a:gridCol>
                <a:gridCol w="1564495">
                  <a:extLst>
                    <a:ext uri="{9D8B030D-6E8A-4147-A177-3AD203B41FA5}">
                      <a16:colId xmlns:a16="http://schemas.microsoft.com/office/drawing/2014/main" val="377160291"/>
                    </a:ext>
                  </a:extLst>
                </a:gridCol>
                <a:gridCol w="1564495">
                  <a:extLst>
                    <a:ext uri="{9D8B030D-6E8A-4147-A177-3AD203B41FA5}">
                      <a16:colId xmlns:a16="http://schemas.microsoft.com/office/drawing/2014/main" val="1203060758"/>
                    </a:ext>
                  </a:extLst>
                </a:gridCol>
                <a:gridCol w="1564495">
                  <a:extLst>
                    <a:ext uri="{9D8B030D-6E8A-4147-A177-3AD203B41FA5}">
                      <a16:colId xmlns:a16="http://schemas.microsoft.com/office/drawing/2014/main" val="702493174"/>
                    </a:ext>
                  </a:extLst>
                </a:gridCol>
                <a:gridCol w="1564495">
                  <a:extLst>
                    <a:ext uri="{9D8B030D-6E8A-4147-A177-3AD203B41FA5}">
                      <a16:colId xmlns:a16="http://schemas.microsoft.com/office/drawing/2014/main" val="1086400256"/>
                    </a:ext>
                  </a:extLst>
                </a:gridCol>
              </a:tblGrid>
              <a:tr h="108733">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nchor="ctr"/>
                </a:tc>
                <a:tc gridSpan="6">
                  <a:txBody>
                    <a:bodyPr/>
                    <a:lstStyle/>
                    <a:p>
                      <a:pPr marL="0" marR="0" algn="ctr">
                        <a:lnSpc>
                          <a:spcPct val="107000"/>
                        </a:lnSpc>
                        <a:spcBef>
                          <a:spcPts val="0"/>
                        </a:spcBef>
                        <a:spcAft>
                          <a:spcPts val="0"/>
                        </a:spcAft>
                      </a:pPr>
                      <a:r>
                        <a:rPr lang="en-US" sz="200">
                          <a:effectLst/>
                        </a:rPr>
                        <a:t>System Roles</a:t>
                      </a:r>
                      <a:endParaRPr lang="en-US" sz="200">
                        <a:effectLst/>
                        <a:latin typeface="Calibri" panose="020F0502020204030204" pitchFamily="34" charset="0"/>
                        <a:ea typeface="Calibri" panose="020F0502020204030204" pitchFamily="34" charset="0"/>
                        <a:cs typeface="Times New Roman" panose="02020603050405020304" pitchFamily="18" charset="0"/>
                      </a:endParaRPr>
                    </a:p>
                  </a:txBody>
                  <a:tcPr marL="12390" marR="1239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6394050"/>
                  </a:ext>
                </a:extLst>
              </a:tr>
              <a:tr h="135110">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extLst>
                  <a:ext uri="{0D108BD9-81ED-4DB2-BD59-A6C34878D82A}">
                    <a16:rowId xmlns:a16="http://schemas.microsoft.com/office/drawing/2014/main" val="3296322517"/>
                  </a:ext>
                </a:extLst>
              </a:tr>
              <a:tr h="6170020">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View Records OBE </a:t>
                      </a:r>
                      <a:r>
                        <a:rPr lang="en-US" sz="1200" dirty="0" err="1">
                          <a:effectLst/>
                          <a:latin typeface="Times New Roman" panose="02020603050405020304" pitchFamily="18" charset="0"/>
                          <a:cs typeface="Times New Roman" panose="02020603050405020304" pitchFamily="18" charset="0"/>
                        </a:rPr>
                        <a:t>Marksheets</a:t>
                      </a:r>
                      <a:r>
                        <a:rPr lang="en-US" sz="1200" dirty="0">
                          <a:effectLst/>
                          <a:latin typeface="Times New Roman" panose="02020603050405020304" pitchFamily="18" charset="0"/>
                          <a:cs typeface="Times New Roman" panose="02020603050405020304" pitchFamily="18" charset="0"/>
                        </a:rPr>
                        <a:t> and Course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Assessment Reports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nchor="ctr"/>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UGC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Inform the university head of a deadline within which OBE </a:t>
                      </a:r>
                      <a:r>
                        <a:rPr lang="en-US" sz="1200" dirty="0" err="1">
                          <a:effectLst/>
                          <a:latin typeface="Times New Roman" panose="02020603050405020304" pitchFamily="18" charset="0"/>
                          <a:cs typeface="Times New Roman" panose="02020603050405020304" pitchFamily="18" charset="0"/>
                        </a:rPr>
                        <a:t>Marksheets</a:t>
                      </a:r>
                      <a:r>
                        <a:rPr lang="en-US" sz="1200" dirty="0">
                          <a:effectLst/>
                          <a:latin typeface="Times New Roman" panose="02020603050405020304" pitchFamily="18" charset="0"/>
                          <a:cs typeface="Times New Roman" panose="02020603050405020304" pitchFamily="18" charset="0"/>
                        </a:rPr>
                        <a:t>, Course Assessment Reports and other documents are needed for quality inspection to make necessary improvements to degree programs.</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 Inform the university head if an UGC personnel will visit the campus or softcopies will suffice.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 Visit university heads and relevant schools to receive the necessary documents and reports if that is what was informed</a:t>
                      </a:r>
                      <a:r>
                        <a:rPr lang="en-US" sz="1200" dirty="0" smtClean="0">
                          <a:effectLst/>
                          <a:latin typeface="Times New Roman" panose="02020603050405020304" pitchFamily="18" charset="0"/>
                          <a:cs typeface="Times New Roman" panose="02020603050405020304" pitchFamily="18" charset="0"/>
                        </a:rPr>
                        <a:t>.</a:t>
                      </a: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Department</a:t>
                      </a: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Request to view records of OBE </a:t>
                      </a:r>
                      <a:r>
                        <a:rPr lang="en-US" sz="1200" dirty="0" err="1">
                          <a:effectLst/>
                          <a:latin typeface="Times New Roman" panose="02020603050405020304" pitchFamily="18" charset="0"/>
                          <a:cs typeface="Times New Roman" panose="02020603050405020304" pitchFamily="18" charset="0"/>
                        </a:rPr>
                        <a:t>Marksheets</a:t>
                      </a:r>
                      <a:r>
                        <a:rPr lang="en-US" sz="1200" dirty="0">
                          <a:effectLst/>
                          <a:latin typeface="Times New Roman" panose="02020603050405020304" pitchFamily="18" charset="0"/>
                          <a:cs typeface="Times New Roman" panose="02020603050405020304" pitchFamily="18" charset="0"/>
                        </a:rPr>
                        <a:t>, Course Assessment Reports to analyze students’ performance trends</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txBody>
                  <a:tcPr marL="12390" marR="1239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Paper and Pen</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1)Used for noting/marking down key points of the report.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Computer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Used for viewing softcopies of OBE </a:t>
                      </a:r>
                      <a:r>
                        <a:rPr lang="en-US" sz="1200" dirty="0" err="1">
                          <a:effectLst/>
                          <a:latin typeface="Times New Roman" panose="02020603050405020304" pitchFamily="18" charset="0"/>
                          <a:cs typeface="Times New Roman" panose="02020603050405020304" pitchFamily="18" charset="0"/>
                        </a:rPr>
                        <a:t>marksheet</a:t>
                      </a:r>
                      <a:r>
                        <a:rPr lang="en-US" sz="1200" dirty="0">
                          <a:effectLst/>
                          <a:latin typeface="Times New Roman" panose="02020603050405020304" pitchFamily="18" charset="0"/>
                          <a:cs typeface="Times New Roman" panose="02020603050405020304" pitchFamily="18" charset="0"/>
                        </a:rPr>
                        <a:t> and grade sheet.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 Used for send softcopies of OBE </a:t>
                      </a:r>
                      <a:r>
                        <a:rPr lang="en-US" sz="1200" dirty="0" err="1">
                          <a:effectLst/>
                          <a:latin typeface="Times New Roman" panose="02020603050405020304" pitchFamily="18" charset="0"/>
                          <a:cs typeface="Times New Roman" panose="02020603050405020304" pitchFamily="18" charset="0"/>
                        </a:rPr>
                        <a:t>marksheet</a:t>
                      </a:r>
                      <a:r>
                        <a:rPr lang="en-US" sz="1200" dirty="0">
                          <a:effectLst/>
                          <a:latin typeface="Times New Roman" panose="02020603050405020304" pitchFamily="18" charset="0"/>
                          <a:cs typeface="Times New Roman" panose="02020603050405020304" pitchFamily="18" charset="0"/>
                        </a:rPr>
                        <a:t> to the </a:t>
                      </a:r>
                      <a:r>
                        <a:rPr lang="en-US" sz="1200" dirty="0" err="1">
                          <a:effectLst/>
                          <a:latin typeface="Times New Roman" panose="02020603050405020304" pitchFamily="18" charset="0"/>
                          <a:cs typeface="Times New Roman" panose="02020603050405020304" pitchFamily="18" charset="0"/>
                        </a:rPr>
                        <a:t>ugc</a:t>
                      </a:r>
                      <a:r>
                        <a:rPr lang="en-US" sz="1200" dirty="0">
                          <a:effectLst/>
                          <a:latin typeface="Times New Roman" panose="02020603050405020304" pitchFamily="18" charset="0"/>
                          <a:cs typeface="Times New Roman" panose="02020603050405020304" pitchFamily="18" charset="0"/>
                        </a:rPr>
                        <a:t> officials.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Microsoft Excel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Used for viewing softcopies of </a:t>
                      </a:r>
                      <a:r>
                        <a:rPr lang="en-US" sz="1200" dirty="0" err="1">
                          <a:effectLst/>
                          <a:latin typeface="Times New Roman" panose="02020603050405020304" pitchFamily="18" charset="0"/>
                          <a:cs typeface="Times New Roman" panose="02020603050405020304" pitchFamily="18" charset="0"/>
                        </a:rPr>
                        <a:t>marksheet</a:t>
                      </a: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Operating System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Any OS may be used. e.g. Windows, </a:t>
                      </a:r>
                      <a:r>
                        <a:rPr lang="en-US" sz="1200" dirty="0" err="1">
                          <a:effectLst/>
                          <a:latin typeface="Times New Roman" panose="02020603050405020304" pitchFamily="18" charset="0"/>
                          <a:cs typeface="Times New Roman" panose="02020603050405020304" pitchFamily="18" charset="0"/>
                        </a:rPr>
                        <a:t>MacOS</a:t>
                      </a: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Department Storage</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Used for retrieval of OBE marksheet and grade sheet when needed</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2) Stores hardcopies and softcopies of OBE marksheet and grade sheet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Softcopies of OBE </a:t>
                      </a:r>
                      <a:r>
                        <a:rPr lang="en-US" sz="1200" dirty="0" err="1">
                          <a:effectLst/>
                          <a:latin typeface="Times New Roman" panose="02020603050405020304" pitchFamily="18" charset="0"/>
                          <a:cs typeface="Times New Roman" panose="02020603050405020304" pitchFamily="18" charset="0"/>
                        </a:rPr>
                        <a:t>marksheet</a:t>
                      </a:r>
                      <a:r>
                        <a:rPr lang="en-US" sz="1200" dirty="0">
                          <a:effectLst/>
                          <a:latin typeface="Times New Roman" panose="02020603050405020304" pitchFamily="18" charset="0"/>
                          <a:cs typeface="Times New Roman" panose="02020603050405020304" pitchFamily="18" charset="0"/>
                        </a:rPr>
                        <a:t> and grade sheet may be mailed to the </a:t>
                      </a:r>
                      <a:r>
                        <a:rPr lang="en-US" sz="1200" dirty="0" err="1">
                          <a:effectLst/>
                          <a:latin typeface="Times New Roman" panose="02020603050405020304" pitchFamily="18" charset="0"/>
                          <a:cs typeface="Times New Roman" panose="02020603050405020304" pitchFamily="18" charset="0"/>
                        </a:rPr>
                        <a:t>ugc</a:t>
                      </a:r>
                      <a:r>
                        <a:rPr lang="en-US" sz="1200" dirty="0">
                          <a:effectLst/>
                          <a:latin typeface="Times New Roman" panose="02020603050405020304" pitchFamily="18" charset="0"/>
                          <a:cs typeface="Times New Roman" panose="02020603050405020304" pitchFamily="18" charset="0"/>
                        </a:rPr>
                        <a:t> officials.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 Online platforms such as google sheet may be use for displaying softcopies of </a:t>
                      </a:r>
                      <a:r>
                        <a:rPr lang="en-US" sz="1200" dirty="0" err="1">
                          <a:effectLst/>
                          <a:latin typeface="Times New Roman" panose="02020603050405020304" pitchFamily="18" charset="0"/>
                          <a:cs typeface="Times New Roman" panose="02020603050405020304" pitchFamily="18" charset="0"/>
                        </a:rPr>
                        <a:t>marksheet</a:t>
                      </a: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extLst>
                  <a:ext uri="{0D108BD9-81ED-4DB2-BD59-A6C34878D82A}">
                    <a16:rowId xmlns:a16="http://schemas.microsoft.com/office/drawing/2014/main" val="1389889369"/>
                  </a:ext>
                </a:extLst>
              </a:tr>
            </a:tbl>
          </a:graphicData>
        </a:graphic>
      </p:graphicFrame>
    </p:spTree>
    <p:extLst>
      <p:ext uri="{BB962C8B-B14F-4D97-AF65-F5344CB8AC3E}">
        <p14:creationId xmlns:p14="http://schemas.microsoft.com/office/powerpoint/2010/main" val="3247950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99786"/>
            <a:ext cx="838199" cy="767687"/>
          </a:xfrm>
        </p:spPr>
        <p:txBody>
          <a:bodyPr/>
          <a:lstStyle/>
          <a:p>
            <a:fld id="{D57F1E4F-1CFF-5643-939E-217C01CDF565}" type="slidenum">
              <a:rPr lang="en-US" smtClean="0"/>
              <a:pPr/>
              <a:t>19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85476356"/>
              </p:ext>
            </p:extLst>
          </p:nvPr>
        </p:nvGraphicFramePr>
        <p:xfrm>
          <a:off x="391886" y="313509"/>
          <a:ext cx="11168745" cy="6442047"/>
        </p:xfrm>
        <a:graphic>
          <a:graphicData uri="http://schemas.openxmlformats.org/drawingml/2006/table">
            <a:tbl>
              <a:tblPr firstRow="1" firstCol="1" bandRow="1">
                <a:tableStyleId>{5C22544A-7EE6-4342-B048-85BDC9FD1C3A}</a:tableStyleId>
              </a:tblPr>
              <a:tblGrid>
                <a:gridCol w="1673135">
                  <a:extLst>
                    <a:ext uri="{9D8B030D-6E8A-4147-A177-3AD203B41FA5}">
                      <a16:colId xmlns:a16="http://schemas.microsoft.com/office/drawing/2014/main" val="3715885624"/>
                    </a:ext>
                  </a:extLst>
                </a:gridCol>
                <a:gridCol w="1673135">
                  <a:extLst>
                    <a:ext uri="{9D8B030D-6E8A-4147-A177-3AD203B41FA5}">
                      <a16:colId xmlns:a16="http://schemas.microsoft.com/office/drawing/2014/main" val="1621588378"/>
                    </a:ext>
                  </a:extLst>
                </a:gridCol>
                <a:gridCol w="1564495">
                  <a:extLst>
                    <a:ext uri="{9D8B030D-6E8A-4147-A177-3AD203B41FA5}">
                      <a16:colId xmlns:a16="http://schemas.microsoft.com/office/drawing/2014/main" val="1785813162"/>
                    </a:ext>
                  </a:extLst>
                </a:gridCol>
                <a:gridCol w="1564495">
                  <a:extLst>
                    <a:ext uri="{9D8B030D-6E8A-4147-A177-3AD203B41FA5}">
                      <a16:colId xmlns:a16="http://schemas.microsoft.com/office/drawing/2014/main" val="470894294"/>
                    </a:ext>
                  </a:extLst>
                </a:gridCol>
                <a:gridCol w="1564495">
                  <a:extLst>
                    <a:ext uri="{9D8B030D-6E8A-4147-A177-3AD203B41FA5}">
                      <a16:colId xmlns:a16="http://schemas.microsoft.com/office/drawing/2014/main" val="3311652574"/>
                    </a:ext>
                  </a:extLst>
                </a:gridCol>
                <a:gridCol w="1564495">
                  <a:extLst>
                    <a:ext uri="{9D8B030D-6E8A-4147-A177-3AD203B41FA5}">
                      <a16:colId xmlns:a16="http://schemas.microsoft.com/office/drawing/2014/main" val="327009842"/>
                    </a:ext>
                  </a:extLst>
                </a:gridCol>
                <a:gridCol w="1564495">
                  <a:extLst>
                    <a:ext uri="{9D8B030D-6E8A-4147-A177-3AD203B41FA5}">
                      <a16:colId xmlns:a16="http://schemas.microsoft.com/office/drawing/2014/main" val="3805613102"/>
                    </a:ext>
                  </a:extLst>
                </a:gridCol>
              </a:tblGrid>
              <a:tr h="177577">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nchor="ctr"/>
                </a:tc>
                <a:tc gridSpan="6">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System Roles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3451832"/>
                  </a:ext>
                </a:extLst>
              </a:tr>
              <a:tr h="368006">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extLst>
                  <a:ext uri="{0D108BD9-81ED-4DB2-BD59-A6C34878D82A}">
                    <a16:rowId xmlns:a16="http://schemas.microsoft.com/office/drawing/2014/main" val="1019317818"/>
                  </a:ext>
                </a:extLst>
              </a:tr>
              <a:tr h="5881342">
                <a:tc>
                  <a:txBody>
                    <a:bodyPr/>
                    <a:lstStyle/>
                    <a:p>
                      <a:endParaRPr lang="en-US" sz="1200" dirty="0">
                        <a:latin typeface="Times New Roman" panose="02020603050405020304" pitchFamily="18" charset="0"/>
                        <a:cs typeface="Times New Roman" panose="02020603050405020304" pitchFamily="18" charset="0"/>
                      </a:endParaRPr>
                    </a:p>
                  </a:txBody>
                  <a:tcPr marL="12390" marR="12390" marT="0" marB="0" anchor="ctr"/>
                </a:tc>
                <a:tc>
                  <a:txBody>
                    <a:bodyPr/>
                    <a:lstStyle/>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2) Direct Department Staff to gather necessary documents, OBE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Marksheets</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and Assessment report for a given time-period specified by UGC.</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3) Receive the necessary documents gathered by the Department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4) Evaluate the need to change/ improve the department’s educational resources based on students’ performance trends.</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5) Send necessary documents to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ugc</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b="1"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20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1" kern="1200" dirty="0" smtClean="0">
                          <a:solidFill>
                            <a:schemeClr val="dk1"/>
                          </a:solidFill>
                          <a:effectLst/>
                          <a:latin typeface="Times New Roman" panose="02020603050405020304" pitchFamily="18" charset="0"/>
                          <a:ea typeface="+mn-ea"/>
                          <a:cs typeface="Times New Roman" panose="02020603050405020304" pitchFamily="18" charset="0"/>
                        </a:rPr>
                        <a:t>Higher Management </a:t>
                      </a:r>
                      <a:endParaRPr lang="en-US" sz="120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1) Requests the register’s office to send records of OBE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Marksheets</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Course Assessment Reports to analyze students’ performance trends.</a:t>
                      </a:r>
                    </a:p>
                    <a:p>
                      <a:endParaRPr lang="en-US" sz="12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12390" marR="12390" marT="0" marB="0"/>
                </a:tc>
                <a:tc>
                  <a:txBody>
                    <a:bodyPr/>
                    <a:lstStyle/>
                    <a:p>
                      <a:endParaRPr lang="en-US" sz="1200" dirty="0">
                        <a:latin typeface="Times New Roman" panose="02020603050405020304" pitchFamily="18" charset="0"/>
                        <a:cs typeface="Times New Roman" panose="02020603050405020304" pitchFamily="18" charset="0"/>
                      </a:endParaRPr>
                    </a:p>
                  </a:txBody>
                  <a:tcPr marL="12390" marR="12390" marT="0" marB="0"/>
                </a:tc>
                <a:tc>
                  <a:txBody>
                    <a:bodyPr/>
                    <a:lstStyle/>
                    <a:p>
                      <a:endParaRPr lang="en-US" sz="1200">
                        <a:latin typeface="Times New Roman" panose="02020603050405020304" pitchFamily="18" charset="0"/>
                        <a:cs typeface="Times New Roman" panose="02020603050405020304" pitchFamily="18" charset="0"/>
                      </a:endParaRPr>
                    </a:p>
                  </a:txBody>
                  <a:tcPr marL="12390" marR="12390" marT="0" marB="0"/>
                </a:tc>
                <a:tc>
                  <a:txBody>
                    <a:bodyPr/>
                    <a:lstStyle/>
                    <a:p>
                      <a:endParaRPr lang="en-US" sz="1200">
                        <a:latin typeface="Times New Roman" panose="02020603050405020304" pitchFamily="18" charset="0"/>
                        <a:cs typeface="Times New Roman" panose="02020603050405020304" pitchFamily="18" charset="0"/>
                      </a:endParaRPr>
                    </a:p>
                  </a:txBody>
                  <a:tcPr marL="12390" marR="12390" marT="0" marB="0"/>
                </a:tc>
                <a:tc>
                  <a:txBody>
                    <a:bodyPr/>
                    <a:lstStyle/>
                    <a:p>
                      <a:endParaRPr lang="en-US" sz="1200">
                        <a:latin typeface="Times New Roman" panose="02020603050405020304" pitchFamily="18" charset="0"/>
                        <a:cs typeface="Times New Roman" panose="02020603050405020304" pitchFamily="18" charset="0"/>
                      </a:endParaRPr>
                    </a:p>
                  </a:txBody>
                  <a:tcPr marL="12390" marR="12390" marT="0" marB="0"/>
                </a:tc>
                <a:tc>
                  <a:txBody>
                    <a:bodyPr/>
                    <a:lstStyle/>
                    <a:p>
                      <a:endParaRPr lang="en-US" sz="1200" dirty="0">
                        <a:latin typeface="Times New Roman" panose="02020603050405020304" pitchFamily="18" charset="0"/>
                        <a:cs typeface="Times New Roman" panose="02020603050405020304" pitchFamily="18" charset="0"/>
                      </a:endParaRPr>
                    </a:p>
                  </a:txBody>
                  <a:tcPr marL="12390" marR="12390" marT="0" marB="0"/>
                </a:tc>
                <a:extLst>
                  <a:ext uri="{0D108BD9-81ED-4DB2-BD59-A6C34878D82A}">
                    <a16:rowId xmlns:a16="http://schemas.microsoft.com/office/drawing/2014/main" val="1522956712"/>
                  </a:ext>
                </a:extLst>
              </a:tr>
            </a:tbl>
          </a:graphicData>
        </a:graphic>
      </p:graphicFrame>
    </p:spTree>
    <p:extLst>
      <p:ext uri="{BB962C8B-B14F-4D97-AF65-F5344CB8AC3E}">
        <p14:creationId xmlns:p14="http://schemas.microsoft.com/office/powerpoint/2010/main" val="379317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49838" y="1584101"/>
            <a:ext cx="7352205" cy="3941487"/>
          </a:xfrm>
        </p:spPr>
        <p:txBody>
          <a:bodyPr>
            <a:noAutofit/>
          </a:bodyPr>
          <a:lstStyle/>
          <a:p>
            <a:r>
              <a:rPr lang="en-US" sz="2800" b="1" dirty="0" smtClean="0">
                <a:solidFill>
                  <a:schemeClr val="tx1"/>
                </a:solidFill>
                <a:latin typeface="Times New Roman" panose="02020603050405020304" pitchFamily="18" charset="0"/>
                <a:cs typeface="Times New Roman" panose="02020603050405020304" pitchFamily="18" charset="0"/>
              </a:rPr>
              <a:t>Misbahur </a:t>
            </a:r>
            <a:r>
              <a:rPr lang="en-US" sz="2800" b="1" dirty="0">
                <a:solidFill>
                  <a:schemeClr val="tx1"/>
                </a:solidFill>
                <a:latin typeface="Times New Roman" panose="02020603050405020304" pitchFamily="18" charset="0"/>
                <a:cs typeface="Times New Roman" panose="02020603050405020304" pitchFamily="18" charset="0"/>
              </a:rPr>
              <a:t>Rashid – 1721911</a:t>
            </a:r>
          </a:p>
          <a:p>
            <a:r>
              <a:rPr lang="en-US" sz="2800" b="1" dirty="0" err="1">
                <a:solidFill>
                  <a:schemeClr val="tx1"/>
                </a:solidFill>
                <a:latin typeface="Times New Roman" panose="02020603050405020304" pitchFamily="18" charset="0"/>
                <a:cs typeface="Times New Roman" panose="02020603050405020304" pitchFamily="18" charset="0"/>
              </a:rPr>
              <a:t>Rafid</a:t>
            </a:r>
            <a:r>
              <a:rPr lang="en-US" sz="2800" b="1" dirty="0">
                <a:solidFill>
                  <a:schemeClr val="tx1"/>
                </a:solidFill>
                <a:latin typeface="Times New Roman" panose="02020603050405020304" pitchFamily="18" charset="0"/>
                <a:cs typeface="Times New Roman" panose="02020603050405020304" pitchFamily="18" charset="0"/>
              </a:rPr>
              <a:t> Al Ahsan – </a:t>
            </a:r>
            <a:r>
              <a:rPr lang="en-US" sz="2800" b="1" dirty="0" smtClean="0">
                <a:solidFill>
                  <a:schemeClr val="tx1"/>
                </a:solidFill>
                <a:latin typeface="Times New Roman" panose="02020603050405020304" pitchFamily="18" charset="0"/>
                <a:cs typeface="Times New Roman" panose="02020603050405020304" pitchFamily="18" charset="0"/>
              </a:rPr>
              <a:t>1722006</a:t>
            </a:r>
          </a:p>
          <a:p>
            <a:r>
              <a:rPr lang="en-US" sz="2800" b="1" dirty="0" err="1">
                <a:solidFill>
                  <a:schemeClr val="tx1"/>
                </a:solidFill>
                <a:latin typeface="Times New Roman" panose="02020603050405020304" pitchFamily="18" charset="0"/>
                <a:cs typeface="Times New Roman" panose="02020603050405020304" pitchFamily="18" charset="0"/>
              </a:rPr>
              <a:t>Md.Musfiqur</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Rahaman</a:t>
            </a:r>
            <a:r>
              <a:rPr lang="en-US" sz="2800" b="1" dirty="0">
                <a:solidFill>
                  <a:schemeClr val="tx1"/>
                </a:solidFill>
                <a:latin typeface="Times New Roman" panose="02020603050405020304" pitchFamily="18" charset="0"/>
                <a:cs typeface="Times New Roman" panose="02020603050405020304" pitchFamily="18" charset="0"/>
              </a:rPr>
              <a:t> – 1721684</a:t>
            </a:r>
          </a:p>
          <a:p>
            <a:r>
              <a:rPr lang="en-US" sz="2800" b="1" dirty="0">
                <a:solidFill>
                  <a:schemeClr val="tx1"/>
                </a:solidFill>
                <a:latin typeface="Times New Roman" panose="02020603050405020304" pitchFamily="18" charset="0"/>
                <a:cs typeface="Times New Roman" panose="02020603050405020304" pitchFamily="18" charset="0"/>
              </a:rPr>
              <a:t>Sadia </a:t>
            </a:r>
            <a:r>
              <a:rPr lang="en-US" sz="2800" b="1" dirty="0" err="1">
                <a:solidFill>
                  <a:schemeClr val="tx1"/>
                </a:solidFill>
                <a:latin typeface="Times New Roman" panose="02020603050405020304" pitchFamily="18" charset="0"/>
                <a:cs typeface="Times New Roman" panose="02020603050405020304" pitchFamily="18" charset="0"/>
              </a:rPr>
              <a:t>Afroz</a:t>
            </a:r>
            <a:r>
              <a:rPr lang="en-US" sz="2800" b="1" dirty="0">
                <a:solidFill>
                  <a:schemeClr val="tx1"/>
                </a:solidFill>
                <a:latin typeface="Times New Roman" panose="02020603050405020304" pitchFamily="18" charset="0"/>
                <a:cs typeface="Times New Roman" panose="02020603050405020304" pitchFamily="18" charset="0"/>
              </a:rPr>
              <a:t> Alma - 1730407</a:t>
            </a:r>
          </a:p>
          <a:p>
            <a:r>
              <a:rPr lang="en-US" sz="2800" b="1" dirty="0" err="1">
                <a:solidFill>
                  <a:schemeClr val="tx1"/>
                </a:solidFill>
                <a:latin typeface="Times New Roman" panose="02020603050405020304" pitchFamily="18" charset="0"/>
                <a:cs typeface="Times New Roman" panose="02020603050405020304" pitchFamily="18" charset="0"/>
              </a:rPr>
              <a:t>Md.Sakimuzzaman</a:t>
            </a:r>
            <a:r>
              <a:rPr lang="en-US" sz="2800" b="1" dirty="0">
                <a:solidFill>
                  <a:schemeClr val="tx1"/>
                </a:solidFill>
                <a:latin typeface="Times New Roman" panose="02020603050405020304" pitchFamily="18" charset="0"/>
                <a:cs typeface="Times New Roman" panose="02020603050405020304" pitchFamily="18" charset="0"/>
              </a:rPr>
              <a:t> – 1721527</a:t>
            </a:r>
          </a:p>
          <a:p>
            <a:r>
              <a:rPr lang="en-US" sz="2800" b="1" dirty="0">
                <a:solidFill>
                  <a:schemeClr val="tx1"/>
                </a:solidFill>
                <a:latin typeface="Times New Roman" panose="02020603050405020304" pitchFamily="18" charset="0"/>
                <a:cs typeface="Times New Roman" panose="02020603050405020304" pitchFamily="18" charset="0"/>
              </a:rPr>
              <a:t>Puja </a:t>
            </a:r>
            <a:r>
              <a:rPr lang="en-US" sz="2800" b="1" dirty="0" err="1">
                <a:solidFill>
                  <a:schemeClr val="tx1"/>
                </a:solidFill>
                <a:latin typeface="Times New Roman" panose="02020603050405020304" pitchFamily="18" charset="0"/>
                <a:cs typeface="Times New Roman" panose="02020603050405020304" pitchFamily="18" charset="0"/>
              </a:rPr>
              <a:t>Bhowmik</a:t>
            </a:r>
            <a:r>
              <a:rPr lang="en-US" sz="2800" b="1" dirty="0">
                <a:solidFill>
                  <a:schemeClr val="tx1"/>
                </a:solidFill>
                <a:latin typeface="Times New Roman" panose="02020603050405020304" pitchFamily="18" charset="0"/>
                <a:cs typeface="Times New Roman" panose="02020603050405020304" pitchFamily="18" charset="0"/>
              </a:rPr>
              <a:t> – </a:t>
            </a:r>
            <a:r>
              <a:rPr lang="en-US" sz="2800" b="1" dirty="0" smtClean="0">
                <a:solidFill>
                  <a:schemeClr val="tx1"/>
                </a:solidFill>
                <a:latin typeface="Times New Roman" panose="02020603050405020304" pitchFamily="18" charset="0"/>
                <a:cs typeface="Times New Roman" panose="02020603050405020304" pitchFamily="18" charset="0"/>
              </a:rPr>
              <a:t>1730791</a:t>
            </a:r>
            <a:endParaRPr lang="en-US" sz="2800" b="1" dirty="0">
              <a:solidFill>
                <a:schemeClr val="tx1"/>
              </a:solidFill>
              <a:latin typeface="Times New Roman" panose="02020603050405020304" pitchFamily="18" charset="0"/>
              <a:cs typeface="Times New Roman" panose="02020603050405020304" pitchFamily="18" charset="0"/>
            </a:endParaRPr>
          </a:p>
          <a:p>
            <a:r>
              <a:rPr lang="en-US" sz="2800" b="1" dirty="0">
                <a:solidFill>
                  <a:schemeClr val="tx1"/>
                </a:solidFill>
                <a:latin typeface="Times New Roman" panose="02020603050405020304" pitchFamily="18" charset="0"/>
                <a:cs typeface="Times New Roman" panose="02020603050405020304" pitchFamily="18" charset="0"/>
              </a:rPr>
              <a:t>Elan </a:t>
            </a:r>
            <a:r>
              <a:rPr lang="en-US" sz="2800" b="1" dirty="0" err="1">
                <a:solidFill>
                  <a:schemeClr val="tx1"/>
                </a:solidFill>
                <a:latin typeface="Times New Roman" panose="02020603050405020304" pitchFamily="18" charset="0"/>
                <a:cs typeface="Times New Roman" panose="02020603050405020304" pitchFamily="18" charset="0"/>
              </a:rPr>
              <a:t>Md</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Taseen</a:t>
            </a:r>
            <a:r>
              <a:rPr lang="en-US" sz="2800" b="1" dirty="0">
                <a:solidFill>
                  <a:schemeClr val="tx1"/>
                </a:solidFill>
                <a:latin typeface="Times New Roman" panose="02020603050405020304" pitchFamily="18" charset="0"/>
                <a:cs typeface="Times New Roman" panose="02020603050405020304" pitchFamily="18" charset="0"/>
              </a:rPr>
              <a:t> - </a:t>
            </a:r>
            <a:r>
              <a:rPr lang="en-US" sz="2800" b="1" dirty="0" smtClean="0">
                <a:solidFill>
                  <a:schemeClr val="tx1"/>
                </a:solidFill>
                <a:latin typeface="Times New Roman" panose="02020603050405020304" pitchFamily="18" charset="0"/>
                <a:cs typeface="Times New Roman" panose="02020603050405020304" pitchFamily="18" charset="0"/>
              </a:rPr>
              <a:t>1831050</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Rectangle 6"/>
          <p:cNvSpPr/>
          <p:nvPr/>
        </p:nvSpPr>
        <p:spPr>
          <a:xfrm>
            <a:off x="3525332" y="293975"/>
            <a:ext cx="4933658" cy="769441"/>
          </a:xfrm>
          <a:prstGeom prst="rect">
            <a:avLst/>
          </a:prstGeom>
        </p:spPr>
        <p:txBody>
          <a:bodyPr wrap="none">
            <a:spAutoFit/>
          </a:bodyPr>
          <a:lstStyle/>
          <a:p>
            <a:r>
              <a:rPr lang="en-US" sz="4400" b="1" u="sng" dirty="0" smtClean="0">
                <a:latin typeface="Times New Roman" panose="02020603050405020304" pitchFamily="18" charset="0"/>
                <a:cs typeface="Times New Roman" panose="02020603050405020304" pitchFamily="18" charset="0"/>
              </a:rPr>
              <a:t>GROUP MEMBER</a:t>
            </a:r>
            <a:endParaRPr lang="en-US" sz="4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868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20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92837520"/>
              </p:ext>
            </p:extLst>
          </p:nvPr>
        </p:nvGraphicFramePr>
        <p:xfrm>
          <a:off x="391886" y="313509"/>
          <a:ext cx="11168745" cy="6442047"/>
        </p:xfrm>
        <a:graphic>
          <a:graphicData uri="http://schemas.openxmlformats.org/drawingml/2006/table">
            <a:tbl>
              <a:tblPr firstRow="1" firstCol="1" bandRow="1">
                <a:tableStyleId>{5C22544A-7EE6-4342-B048-85BDC9FD1C3A}</a:tableStyleId>
              </a:tblPr>
              <a:tblGrid>
                <a:gridCol w="1673135">
                  <a:extLst>
                    <a:ext uri="{9D8B030D-6E8A-4147-A177-3AD203B41FA5}">
                      <a16:colId xmlns:a16="http://schemas.microsoft.com/office/drawing/2014/main" val="3715885624"/>
                    </a:ext>
                  </a:extLst>
                </a:gridCol>
                <a:gridCol w="1673135">
                  <a:extLst>
                    <a:ext uri="{9D8B030D-6E8A-4147-A177-3AD203B41FA5}">
                      <a16:colId xmlns:a16="http://schemas.microsoft.com/office/drawing/2014/main" val="1621588378"/>
                    </a:ext>
                  </a:extLst>
                </a:gridCol>
                <a:gridCol w="1564495">
                  <a:extLst>
                    <a:ext uri="{9D8B030D-6E8A-4147-A177-3AD203B41FA5}">
                      <a16:colId xmlns:a16="http://schemas.microsoft.com/office/drawing/2014/main" val="1785813162"/>
                    </a:ext>
                  </a:extLst>
                </a:gridCol>
                <a:gridCol w="1564495">
                  <a:extLst>
                    <a:ext uri="{9D8B030D-6E8A-4147-A177-3AD203B41FA5}">
                      <a16:colId xmlns:a16="http://schemas.microsoft.com/office/drawing/2014/main" val="470894294"/>
                    </a:ext>
                  </a:extLst>
                </a:gridCol>
                <a:gridCol w="1564495">
                  <a:extLst>
                    <a:ext uri="{9D8B030D-6E8A-4147-A177-3AD203B41FA5}">
                      <a16:colId xmlns:a16="http://schemas.microsoft.com/office/drawing/2014/main" val="3311652574"/>
                    </a:ext>
                  </a:extLst>
                </a:gridCol>
                <a:gridCol w="1564495">
                  <a:extLst>
                    <a:ext uri="{9D8B030D-6E8A-4147-A177-3AD203B41FA5}">
                      <a16:colId xmlns:a16="http://schemas.microsoft.com/office/drawing/2014/main" val="327009842"/>
                    </a:ext>
                  </a:extLst>
                </a:gridCol>
                <a:gridCol w="1564495">
                  <a:extLst>
                    <a:ext uri="{9D8B030D-6E8A-4147-A177-3AD203B41FA5}">
                      <a16:colId xmlns:a16="http://schemas.microsoft.com/office/drawing/2014/main" val="3805613102"/>
                    </a:ext>
                  </a:extLst>
                </a:gridCol>
              </a:tblGrid>
              <a:tr h="177577">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nchor="ctr"/>
                </a:tc>
                <a:tc gridSpan="6">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System Roles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3451832"/>
                  </a:ext>
                </a:extLst>
              </a:tr>
              <a:tr h="368006">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90" marR="12390" marT="0" marB="0"/>
                </a:tc>
                <a:extLst>
                  <a:ext uri="{0D108BD9-81ED-4DB2-BD59-A6C34878D82A}">
                    <a16:rowId xmlns:a16="http://schemas.microsoft.com/office/drawing/2014/main" val="1019317818"/>
                  </a:ext>
                </a:extLst>
              </a:tr>
              <a:tr h="58813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390" marR="12390" marT="0" marB="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Register’s Office </a:t>
                      </a:r>
                      <a:endPar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1) Receive a request from higher management for sending OBE </a:t>
                      </a:r>
                      <a:r>
                        <a:rPr kumimoji="0" lang="en-US" sz="12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marksheet</a:t>
                      </a: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and grade sheets.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2) Sends the requested OBE </a:t>
                      </a:r>
                      <a:r>
                        <a:rPr kumimoji="0" lang="en-US" sz="12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marksheets</a:t>
                      </a: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and grade sheets to the register’s office.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390" marR="12390" marT="0" marB="0"/>
                </a:tc>
                <a:tc>
                  <a:txBody>
                    <a:bodyPr/>
                    <a:lstStyle/>
                    <a:p>
                      <a:endParaRPr lang="en-US" sz="1200" dirty="0">
                        <a:latin typeface="Times New Roman" panose="02020603050405020304" pitchFamily="18" charset="0"/>
                        <a:cs typeface="Times New Roman" panose="02020603050405020304" pitchFamily="18" charset="0"/>
                      </a:endParaRPr>
                    </a:p>
                  </a:txBody>
                  <a:tcPr marL="12390" marR="12390" marT="0" marB="0"/>
                </a:tc>
                <a:tc>
                  <a:txBody>
                    <a:bodyPr/>
                    <a:lstStyle/>
                    <a:p>
                      <a:endParaRPr lang="en-US" sz="1200">
                        <a:latin typeface="Times New Roman" panose="02020603050405020304" pitchFamily="18" charset="0"/>
                        <a:cs typeface="Times New Roman" panose="02020603050405020304" pitchFamily="18" charset="0"/>
                      </a:endParaRPr>
                    </a:p>
                  </a:txBody>
                  <a:tcPr marL="12390" marR="12390" marT="0" marB="0"/>
                </a:tc>
                <a:tc>
                  <a:txBody>
                    <a:bodyPr/>
                    <a:lstStyle/>
                    <a:p>
                      <a:endParaRPr lang="en-US" sz="1200" dirty="0">
                        <a:latin typeface="Times New Roman" panose="02020603050405020304" pitchFamily="18" charset="0"/>
                        <a:cs typeface="Times New Roman" panose="02020603050405020304" pitchFamily="18" charset="0"/>
                      </a:endParaRPr>
                    </a:p>
                  </a:txBody>
                  <a:tcPr marL="12390" marR="12390" marT="0" marB="0"/>
                </a:tc>
                <a:tc>
                  <a:txBody>
                    <a:bodyPr/>
                    <a:lstStyle/>
                    <a:p>
                      <a:endParaRPr lang="en-US" sz="1200">
                        <a:latin typeface="Times New Roman" panose="02020603050405020304" pitchFamily="18" charset="0"/>
                        <a:cs typeface="Times New Roman" panose="02020603050405020304" pitchFamily="18" charset="0"/>
                      </a:endParaRPr>
                    </a:p>
                  </a:txBody>
                  <a:tcPr marL="12390" marR="12390" marT="0" marB="0"/>
                </a:tc>
                <a:tc>
                  <a:txBody>
                    <a:bodyPr/>
                    <a:lstStyle/>
                    <a:p>
                      <a:endParaRPr lang="en-US" sz="1200" dirty="0">
                        <a:latin typeface="Times New Roman" panose="02020603050405020304" pitchFamily="18" charset="0"/>
                        <a:cs typeface="Times New Roman" panose="02020603050405020304" pitchFamily="18" charset="0"/>
                      </a:endParaRPr>
                    </a:p>
                  </a:txBody>
                  <a:tcPr marL="12390" marR="12390" marT="0" marB="0"/>
                </a:tc>
                <a:extLst>
                  <a:ext uri="{0D108BD9-81ED-4DB2-BD59-A6C34878D82A}">
                    <a16:rowId xmlns:a16="http://schemas.microsoft.com/office/drawing/2014/main" val="1522956712"/>
                  </a:ext>
                </a:extLst>
              </a:tr>
            </a:tbl>
          </a:graphicData>
        </a:graphic>
      </p:graphicFrame>
    </p:spTree>
    <p:extLst>
      <p:ext uri="{BB962C8B-B14F-4D97-AF65-F5344CB8AC3E}">
        <p14:creationId xmlns:p14="http://schemas.microsoft.com/office/powerpoint/2010/main" val="174674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21</a:t>
            </a:fld>
            <a:endParaRPr lang="en-US" dirty="0"/>
          </a:p>
        </p:txBody>
      </p:sp>
      <p:sp>
        <p:nvSpPr>
          <p:cNvPr id="6" name="Rectangle 5"/>
          <p:cNvSpPr/>
          <p:nvPr/>
        </p:nvSpPr>
        <p:spPr>
          <a:xfrm>
            <a:off x="2442357" y="2643443"/>
            <a:ext cx="7394973" cy="769441"/>
          </a:xfrm>
          <a:prstGeom prst="rect">
            <a:avLst/>
          </a:prstGeom>
        </p:spPr>
        <p:txBody>
          <a:bodyPr wrap="none">
            <a:spAutoFit/>
          </a:bodyPr>
          <a:lstStyle/>
          <a:p>
            <a:r>
              <a:rPr lang="en-US" sz="4400" dirty="0" smtClean="0">
                <a:latin typeface="Times New Roman" panose="02020603050405020304" pitchFamily="18" charset="0"/>
                <a:cs typeface="Times New Roman" panose="02020603050405020304" pitchFamily="18" charset="0"/>
              </a:rPr>
              <a:t>PROCESS DIAGRAM (AS-IS)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28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94507" y="1216470"/>
            <a:ext cx="10891609" cy="4238069"/>
          </a:xfrm>
          <a:prstGeom prst="rect">
            <a:avLst/>
          </a:prstGeom>
        </p:spPr>
      </p:pic>
      <p:sp>
        <p:nvSpPr>
          <p:cNvPr id="5" name="Rectangle 4"/>
          <p:cNvSpPr/>
          <p:nvPr/>
        </p:nvSpPr>
        <p:spPr>
          <a:xfrm>
            <a:off x="3096552" y="5607593"/>
            <a:ext cx="7255988" cy="307392"/>
          </a:xfrm>
          <a:prstGeom prst="rect">
            <a:avLst/>
          </a:prstGeom>
        </p:spPr>
        <p:txBody>
          <a:bodyPr wrap="square">
            <a:spAutoFit/>
          </a:bodyPr>
          <a:lstStyle/>
          <a:p>
            <a:pPr>
              <a:lnSpc>
                <a:spcPct val="107000"/>
              </a:lnSpc>
              <a:spcAft>
                <a:spcPts val="800"/>
              </a:spcAft>
              <a:tabLst>
                <a:tab pos="2667000" algn="l"/>
              </a:tabLst>
            </a:pPr>
            <a:r>
              <a:rPr lang="en-US" sz="1400" b="1" dirty="0">
                <a:latin typeface="Times New Roman" panose="02020603050405020304" pitchFamily="18" charset="0"/>
                <a:ea typeface="Calibri" panose="020F0502020204030204" pitchFamily="34" charset="0"/>
                <a:cs typeface="Times New Roman" panose="02020603050405020304" pitchFamily="18" charset="0"/>
              </a:rPr>
              <a:t>FIGURE 2.1 Process Diagram for Student Sits for exam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B3A9CCB-806C-4D23-8CF5-351F58AB361B}" type="datetime1">
              <a:rPr lang="en-US" smtClean="0"/>
              <a:t>5/23/2021</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015598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46111" y="1152983"/>
            <a:ext cx="10511383" cy="4415245"/>
          </a:xfrm>
          <a:prstGeom prst="rect">
            <a:avLst/>
          </a:prstGeom>
        </p:spPr>
      </p:pic>
      <p:sp>
        <p:nvSpPr>
          <p:cNvPr id="5" name="Rectangle 4"/>
          <p:cNvSpPr/>
          <p:nvPr/>
        </p:nvSpPr>
        <p:spPr>
          <a:xfrm>
            <a:off x="3207515" y="6064363"/>
            <a:ext cx="8412123" cy="307392"/>
          </a:xfrm>
          <a:prstGeom prst="rect">
            <a:avLst/>
          </a:prstGeom>
        </p:spPr>
        <p:txBody>
          <a:bodyPr wrap="square">
            <a:spAutoFit/>
          </a:bodyPr>
          <a:lstStyle/>
          <a:p>
            <a:pPr>
              <a:lnSpc>
                <a:spcPct val="107000"/>
              </a:lnSpc>
              <a:spcAft>
                <a:spcPts val="800"/>
              </a:spcAft>
              <a:tabLst>
                <a:tab pos="2667000" algn="l"/>
              </a:tabLst>
            </a:pPr>
            <a:r>
              <a:rPr lang="en-US" sz="1400" b="1" dirty="0">
                <a:latin typeface="Times New Roman" panose="02020603050405020304" pitchFamily="18" charset="0"/>
                <a:ea typeface="Calibri" panose="020F0502020204030204" pitchFamily="34" charset="0"/>
                <a:cs typeface="Times New Roman" panose="02020603050405020304" pitchFamily="18" charset="0"/>
              </a:rPr>
              <a:t>FIGURE 2.2 Process Diagram for Student are able to view grades and CGPA</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a:xfrm>
            <a:off x="11157494" y="137228"/>
            <a:ext cx="838199" cy="767687"/>
          </a:xfrm>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111579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52152" y="1063416"/>
            <a:ext cx="9798786" cy="4460507"/>
          </a:xfrm>
          <a:prstGeom prst="rect">
            <a:avLst/>
          </a:prstGeom>
        </p:spPr>
      </p:pic>
      <p:sp>
        <p:nvSpPr>
          <p:cNvPr id="5" name="Rectangle 4"/>
          <p:cNvSpPr/>
          <p:nvPr/>
        </p:nvSpPr>
        <p:spPr>
          <a:xfrm>
            <a:off x="3238043" y="5758285"/>
            <a:ext cx="7565295" cy="311239"/>
          </a:xfrm>
          <a:prstGeom prst="rect">
            <a:avLst/>
          </a:prstGeom>
        </p:spPr>
        <p:txBody>
          <a:bodyPr wrap="square">
            <a:spAutoFit/>
          </a:bodyPr>
          <a:lstStyle/>
          <a:p>
            <a:pPr>
              <a:lnSpc>
                <a:spcPct val="107000"/>
              </a:lnSpc>
              <a:spcAft>
                <a:spcPts val="800"/>
              </a:spcAft>
              <a:tabLst>
                <a:tab pos="2667000" algn="l"/>
              </a:tabLst>
            </a:pPr>
            <a:r>
              <a:rPr lang="en-US" sz="1400" b="1" dirty="0">
                <a:latin typeface="Times New Roman" panose="02020603050405020304" pitchFamily="18" charset="0"/>
                <a:ea typeface="Calibri" panose="020F0502020204030204" pitchFamily="34" charset="0"/>
                <a:cs typeface="Times New Roman" panose="02020603050405020304" pitchFamily="18" charset="0"/>
              </a:rPr>
              <a:t>FIGURE 2.3 Process Diagram for Instructor uploading grade to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iras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a:xfrm>
            <a:off x="10803338" y="295729"/>
            <a:ext cx="838199" cy="767687"/>
          </a:xfrm>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747440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93672" y="1082041"/>
            <a:ext cx="10995270" cy="4305591"/>
          </a:xfrm>
          <a:prstGeom prst="rect">
            <a:avLst/>
          </a:prstGeom>
        </p:spPr>
      </p:pic>
      <p:sp>
        <p:nvSpPr>
          <p:cNvPr id="5" name="Rectangle 4"/>
          <p:cNvSpPr/>
          <p:nvPr/>
        </p:nvSpPr>
        <p:spPr>
          <a:xfrm>
            <a:off x="2907989" y="5597772"/>
            <a:ext cx="8117063" cy="311239"/>
          </a:xfrm>
          <a:prstGeom prst="rect">
            <a:avLst/>
          </a:prstGeom>
        </p:spPr>
        <p:txBody>
          <a:bodyPr wrap="square">
            <a:spAutoFit/>
          </a:bodyPr>
          <a:lstStyle/>
          <a:p>
            <a:pPr>
              <a:lnSpc>
                <a:spcPct val="107000"/>
              </a:lnSpc>
              <a:spcAft>
                <a:spcPts val="800"/>
              </a:spcAft>
              <a:tabLst>
                <a:tab pos="2667000" algn="l"/>
              </a:tabLst>
            </a:pPr>
            <a:r>
              <a:rPr lang="en-US" sz="1400" b="1" dirty="0">
                <a:latin typeface="Times New Roman" panose="02020603050405020304" pitchFamily="18" charset="0"/>
                <a:ea typeface="Calibri" panose="020F0502020204030204" pitchFamily="34" charset="0"/>
                <a:cs typeface="Times New Roman" panose="02020603050405020304" pitchFamily="18" charset="0"/>
              </a:rPr>
              <a:t>FIGURE 2.4 Process Diagram for Instructor produces OBE </a:t>
            </a: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mark sheet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CF8BBA2F-A4B2-484F-95AC-4BD5A84A7033}" type="datetime1">
              <a:rPr lang="en-US" smtClean="0"/>
              <a:t>5/23/2021</a:t>
            </a:fld>
            <a:endParaRPr lang="en-US" dirty="0"/>
          </a:p>
        </p:txBody>
      </p:sp>
      <p:sp>
        <p:nvSpPr>
          <p:cNvPr id="6" name="Slide Number Placeholder 5"/>
          <p:cNvSpPr>
            <a:spLocks noGrp="1"/>
          </p:cNvSpPr>
          <p:nvPr>
            <p:ph type="sldNum" sz="quarter" idx="12"/>
          </p:nvPr>
        </p:nvSpPr>
        <p:spPr>
          <a:xfrm>
            <a:off x="11169843" y="170368"/>
            <a:ext cx="838199" cy="767687"/>
          </a:xfrm>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729806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606226" y="1052650"/>
            <a:ext cx="10897333" cy="4435614"/>
          </a:xfrm>
          <a:prstGeom prst="rect">
            <a:avLst/>
          </a:prstGeom>
        </p:spPr>
      </p:pic>
      <p:sp>
        <p:nvSpPr>
          <p:cNvPr id="9" name="Rectangle 8"/>
          <p:cNvSpPr/>
          <p:nvPr/>
        </p:nvSpPr>
        <p:spPr>
          <a:xfrm>
            <a:off x="3927610" y="5538339"/>
            <a:ext cx="4254563" cy="307392"/>
          </a:xfrm>
          <a:prstGeom prst="rect">
            <a:avLst/>
          </a:prstGeom>
        </p:spPr>
        <p:txBody>
          <a:bodyPr wrap="none">
            <a:spAutoFit/>
          </a:bodyPr>
          <a:lstStyle/>
          <a:p>
            <a:pPr>
              <a:lnSpc>
                <a:spcPct val="107000"/>
              </a:lnSpc>
              <a:spcAft>
                <a:spcPts val="800"/>
              </a:spcAft>
              <a:tabLst>
                <a:tab pos="2667000" algn="l"/>
              </a:tabLst>
            </a:pPr>
            <a:r>
              <a:rPr lang="en-US" sz="1400" b="1" dirty="0">
                <a:latin typeface="Times New Roman" panose="02020603050405020304" pitchFamily="18" charset="0"/>
                <a:ea typeface="Calibri" panose="020F0502020204030204" pitchFamily="34" charset="0"/>
                <a:cs typeface="Times New Roman" panose="02020603050405020304" pitchFamily="18" charset="0"/>
              </a:rPr>
              <a:t>FIGURE 2.5 Process Diagram for Map COs and </a:t>
            </a: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POs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1F188CF-BAE2-4875-8BE2-93DB6DCFA3CB}" type="datetime1">
              <a:rPr lang="en-US" smtClean="0"/>
              <a:t>5/23/2021</a:t>
            </a:fld>
            <a:endParaRPr lang="en-US" dirty="0"/>
          </a:p>
        </p:txBody>
      </p:sp>
      <p:sp>
        <p:nvSpPr>
          <p:cNvPr id="4" name="Slide Number Placeholder 3"/>
          <p:cNvSpPr>
            <a:spLocks noGrp="1"/>
          </p:cNvSpPr>
          <p:nvPr>
            <p:ph type="sldNum" sz="quarter" idx="12"/>
          </p:nvPr>
        </p:nvSpPr>
        <p:spPr>
          <a:xfrm>
            <a:off x="11214689" y="234888"/>
            <a:ext cx="838199" cy="767687"/>
          </a:xfrm>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284827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5736" y="588132"/>
            <a:ext cx="10567255" cy="4769942"/>
          </a:xfrm>
          <a:prstGeom prst="rect">
            <a:avLst/>
          </a:prstGeom>
        </p:spPr>
      </p:pic>
      <p:sp>
        <p:nvSpPr>
          <p:cNvPr id="5" name="Rectangle 4"/>
          <p:cNvSpPr/>
          <p:nvPr/>
        </p:nvSpPr>
        <p:spPr>
          <a:xfrm>
            <a:off x="2273163" y="5867633"/>
            <a:ext cx="9453154" cy="311239"/>
          </a:xfrm>
          <a:prstGeom prst="rect">
            <a:avLst/>
          </a:prstGeom>
        </p:spPr>
        <p:txBody>
          <a:bodyPr wrap="square">
            <a:spAutoFit/>
          </a:bodyPr>
          <a:lstStyle/>
          <a:p>
            <a:pPr>
              <a:lnSpc>
                <a:spcPct val="107000"/>
              </a:lnSpc>
              <a:spcAft>
                <a:spcPts val="800"/>
              </a:spcAft>
              <a:tabLst>
                <a:tab pos="2667000" algn="l"/>
              </a:tabLst>
            </a:pPr>
            <a:r>
              <a:rPr lang="en-US" sz="1400" b="1" dirty="0">
                <a:latin typeface="Times New Roman" panose="02020603050405020304" pitchFamily="18" charset="0"/>
                <a:ea typeface="Calibri" panose="020F0502020204030204" pitchFamily="34" charset="0"/>
                <a:cs typeface="Times New Roman" panose="02020603050405020304" pitchFamily="18" charset="0"/>
              </a:rPr>
              <a:t>FIGURE 2.6 Process Diagram for Student gets admitted under particular department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a:xfrm>
            <a:off x="11110186" y="204289"/>
            <a:ext cx="838199" cy="767687"/>
          </a:xfrm>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759958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2388" y="384669"/>
            <a:ext cx="10593847" cy="5721530"/>
          </a:xfrm>
          <a:prstGeom prst="rect">
            <a:avLst/>
          </a:prstGeom>
        </p:spPr>
      </p:pic>
      <p:sp>
        <p:nvSpPr>
          <p:cNvPr id="5" name="Rectangle 4"/>
          <p:cNvSpPr/>
          <p:nvPr/>
        </p:nvSpPr>
        <p:spPr>
          <a:xfrm>
            <a:off x="2890055" y="6210702"/>
            <a:ext cx="8537834" cy="311239"/>
          </a:xfrm>
          <a:prstGeom prst="rect">
            <a:avLst/>
          </a:prstGeom>
        </p:spPr>
        <p:txBody>
          <a:bodyPr wrap="square">
            <a:spAutoFit/>
          </a:bodyPr>
          <a:lstStyle/>
          <a:p>
            <a:pPr>
              <a:lnSpc>
                <a:spcPct val="107000"/>
              </a:lnSpc>
              <a:spcAft>
                <a:spcPts val="800"/>
              </a:spcAft>
              <a:tabLst>
                <a:tab pos="2667000" algn="l"/>
              </a:tabLst>
            </a:pPr>
            <a:r>
              <a:rPr lang="en-US" sz="1400" b="1" dirty="0">
                <a:latin typeface="Times New Roman" panose="02020603050405020304" pitchFamily="18" charset="0"/>
                <a:ea typeface="Calibri" panose="020F0502020204030204" pitchFamily="34" charset="0"/>
                <a:cs typeface="Times New Roman" panose="02020603050405020304" pitchFamily="18" charset="0"/>
              </a:rPr>
              <a:t>FIGURE 2.7 Process Diagram for request for review and change of grades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a:xfrm>
            <a:off x="11353801" y="21409"/>
            <a:ext cx="838199" cy="767687"/>
          </a:xfrm>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194402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39634" y="235131"/>
            <a:ext cx="11118670" cy="5805203"/>
          </a:xfrm>
          <a:prstGeom prst="rect">
            <a:avLst/>
          </a:prstGeom>
        </p:spPr>
      </p:pic>
      <p:sp>
        <p:nvSpPr>
          <p:cNvPr id="8" name="Rectangle 7"/>
          <p:cNvSpPr/>
          <p:nvPr/>
        </p:nvSpPr>
        <p:spPr>
          <a:xfrm>
            <a:off x="2752336" y="6119845"/>
            <a:ext cx="9970885" cy="311239"/>
          </a:xfrm>
          <a:prstGeom prst="rect">
            <a:avLst/>
          </a:prstGeom>
        </p:spPr>
        <p:txBody>
          <a:bodyPr wrap="square">
            <a:spAutoFit/>
          </a:bodyPr>
          <a:lstStyle/>
          <a:p>
            <a:pPr>
              <a:lnSpc>
                <a:spcPct val="107000"/>
              </a:lnSpc>
              <a:spcAft>
                <a:spcPts val="800"/>
              </a:spcAft>
              <a:tabLst>
                <a:tab pos="2667000" algn="l"/>
              </a:tabLst>
            </a:pPr>
            <a:r>
              <a:rPr lang="en-US" sz="1400" b="1" dirty="0">
                <a:latin typeface="Times New Roman" panose="02020603050405020304" pitchFamily="18" charset="0"/>
                <a:ea typeface="Calibri" panose="020F0502020204030204" pitchFamily="34" charset="0"/>
                <a:cs typeface="Times New Roman" panose="02020603050405020304" pitchFamily="18" charset="0"/>
              </a:rPr>
              <a:t>FIGURE 2.8 Process Diagram for view </a:t>
            </a:r>
            <a:r>
              <a:rPr lang="en-US" sz="1400" b="1" dirty="0" err="1">
                <a:latin typeface="Times New Roman" panose="02020603050405020304" pitchFamily="18" charset="0"/>
                <a:ea typeface="Calibri" panose="020F0502020204030204" pitchFamily="34" charset="0"/>
                <a:cs typeface="Times New Roman" panose="02020603050405020304" pitchFamily="18" charset="0"/>
              </a:rPr>
              <a:t>obe</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mark sheet </a:t>
            </a:r>
            <a:r>
              <a:rPr lang="en-US" sz="1400" b="1" dirty="0">
                <a:latin typeface="Times New Roman" panose="02020603050405020304" pitchFamily="18" charset="0"/>
                <a:ea typeface="Calibri" panose="020F0502020204030204" pitchFamily="34" charset="0"/>
                <a:cs typeface="Times New Roman" panose="02020603050405020304" pitchFamily="18" charset="0"/>
              </a:rPr>
              <a:t>and course assessment report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a:xfrm>
            <a:off x="11353801" y="0"/>
            <a:ext cx="838199" cy="767687"/>
          </a:xfrm>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89221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62874" y="196785"/>
            <a:ext cx="4854109" cy="762128"/>
          </a:xfrm>
        </p:spPr>
        <p:txBody>
          <a:bodyPr/>
          <a:lstStyle/>
          <a:p>
            <a:r>
              <a:rPr lang="en-US" sz="4400" b="1" u="sng" dirty="0" smtClean="0">
                <a:solidFill>
                  <a:schemeClr val="tx1"/>
                </a:solidFill>
                <a:latin typeface="Times New Roman" panose="02020603050405020304" pitchFamily="18" charset="0"/>
                <a:cs typeface="Times New Roman" panose="02020603050405020304" pitchFamily="18" charset="0"/>
              </a:rPr>
              <a:t>INTRODUCTION</a:t>
            </a:r>
            <a:endParaRPr lang="en-US" sz="44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0710" y="1214846"/>
            <a:ext cx="9279144" cy="5033553"/>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The Student Performance Monitoring </a:t>
            </a:r>
            <a:r>
              <a:rPr lang="en-US" sz="2400" dirty="0" smtClean="0">
                <a:latin typeface="Times New Roman" panose="02020603050405020304" pitchFamily="18" charset="0"/>
                <a:cs typeface="Times New Roman" panose="02020603050405020304" pitchFamily="18" charset="0"/>
              </a:rPr>
              <a:t>System (SPMS) focuses </a:t>
            </a:r>
            <a:r>
              <a:rPr lang="en-US" sz="2400" dirty="0">
                <a:latin typeface="Times New Roman" panose="02020603050405020304" pitchFamily="18" charset="0"/>
                <a:cs typeface="Times New Roman" panose="02020603050405020304" pitchFamily="18" charset="0"/>
              </a:rPr>
              <a:t>on performance monitoring of student’s continuous assessment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examination scores in order to predict their final achievement status upon graduation.</a:t>
            </a:r>
          </a:p>
          <a:p>
            <a:pPr marL="0" indent="0" algn="just">
              <a:buNone/>
            </a:pPr>
            <a:r>
              <a:rPr lang="en-US" sz="2400" dirty="0">
                <a:latin typeface="Times New Roman" panose="02020603050405020304" pitchFamily="18" charset="0"/>
                <a:cs typeface="Times New Roman" panose="02020603050405020304" pitchFamily="18" charset="0"/>
              </a:rPr>
              <a:t>The main </a:t>
            </a:r>
            <a:r>
              <a:rPr lang="en-US" sz="2400" dirty="0" smtClean="0">
                <a:latin typeface="Times New Roman" panose="02020603050405020304" pitchFamily="18" charset="0"/>
                <a:cs typeface="Times New Roman" panose="02020603050405020304" pitchFamily="18" charset="0"/>
              </a:rPr>
              <a:t>goal </a:t>
            </a:r>
            <a:r>
              <a:rPr lang="en-US" sz="2400" dirty="0">
                <a:latin typeface="Times New Roman" panose="02020603050405020304" pitchFamily="18" charset="0"/>
                <a:cs typeface="Times New Roman" panose="02020603050405020304" pitchFamily="18" charset="0"/>
              </a:rPr>
              <a:t>of this project is to find the systemic problems and limitation we have in our current system in few areas and how can we improve it. The aim of our project is to design, build and deliver a developed software that we believe will help universities everywhere to promote a more productive and effective way of evaluating students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faculties  </a:t>
            </a:r>
            <a:r>
              <a:rPr lang="en-US" sz="2400" dirty="0" smtClean="0">
                <a:latin typeface="Times New Roman" panose="02020603050405020304" pitchFamily="18" charset="0"/>
                <a:cs typeface="Times New Roman" panose="02020603050405020304" pitchFamily="18" charset="0"/>
              </a:rPr>
              <a:t>can input </a:t>
            </a:r>
            <a:r>
              <a:rPr lang="en-US" sz="2400" dirty="0">
                <a:latin typeface="Times New Roman" panose="02020603050405020304" pitchFamily="18" charset="0"/>
                <a:cs typeface="Times New Roman" panose="02020603050405020304" pitchFamily="18" charset="0"/>
              </a:rPr>
              <a:t>the COs for each of their students so that the system can map the COs to PLO accordingly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also analyze individual processes that take place under the current system of monitoring student performance and the concerns and problems with those process from start to finish. </a:t>
            </a:r>
          </a:p>
          <a:p>
            <a:endParaRPr lang="en-US" dirty="0"/>
          </a:p>
        </p:txBody>
      </p:sp>
      <p:sp>
        <p:nvSpPr>
          <p:cNvPr id="4" name="Date Placeholder 3"/>
          <p:cNvSpPr>
            <a:spLocks noGrp="1"/>
          </p:cNvSpPr>
          <p:nvPr>
            <p:ph type="dt" sz="half" idx="10"/>
          </p:nvPr>
        </p:nvSpPr>
        <p:spPr/>
        <p:txBody>
          <a:bodyPr/>
          <a:lstStyle/>
          <a:p>
            <a:fld id="{17AF73E5-C258-45B8-813B-D175C7F5EF04}" type="datetime1">
              <a:rPr lang="en-US" smtClean="0"/>
              <a:t>5/23/2021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55698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30</a:t>
            </a:fld>
            <a:endParaRPr lang="en-US" dirty="0"/>
          </a:p>
        </p:txBody>
      </p:sp>
      <p:sp>
        <p:nvSpPr>
          <p:cNvPr id="6" name="Rectangle 5"/>
          <p:cNvSpPr/>
          <p:nvPr/>
        </p:nvSpPr>
        <p:spPr>
          <a:xfrm>
            <a:off x="3356757" y="2878574"/>
            <a:ext cx="5693097" cy="769441"/>
          </a:xfrm>
          <a:prstGeom prst="rect">
            <a:avLst/>
          </a:prstGeom>
        </p:spPr>
        <p:txBody>
          <a:bodyPr wrap="none">
            <a:spAutoFit/>
          </a:bodyPr>
          <a:lstStyle/>
          <a:p>
            <a:r>
              <a:rPr lang="en-US" sz="4400" dirty="0" smtClean="0">
                <a:latin typeface="Times New Roman" panose="02020603050405020304" pitchFamily="18" charset="0"/>
                <a:cs typeface="Times New Roman" panose="02020603050405020304" pitchFamily="18" charset="0"/>
              </a:rPr>
              <a:t>PROBLEM ANALYSIS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321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47817" y="295729"/>
            <a:ext cx="9404723" cy="722940"/>
          </a:xfrm>
        </p:spPr>
        <p:txBody>
          <a:bodyPr>
            <a:noAutofit/>
          </a:bodyPr>
          <a:lstStyle/>
          <a:p>
            <a:r>
              <a:rPr lang="en-US" sz="4400" dirty="0" smtClean="0">
                <a:latin typeface="Times New Roman" panose="02020603050405020304" pitchFamily="18" charset="0"/>
                <a:cs typeface="Times New Roman" panose="02020603050405020304" pitchFamily="18" charset="0"/>
              </a:rPr>
              <a:t>PROCESS NAME</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9898" y="1175658"/>
            <a:ext cx="9239956" cy="5072742"/>
          </a:xfrm>
        </p:spPr>
        <p:txBody>
          <a:bodyPr>
            <a:norm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Preparing a Course </a:t>
            </a:r>
            <a:r>
              <a:rPr lang="en-US" sz="2400" dirty="0" smtClean="0">
                <a:latin typeface="Times New Roman" panose="02020603050405020304" pitchFamily="18" charset="0"/>
                <a:cs typeface="Times New Roman" panose="02020603050405020304" pitchFamily="18" charset="0"/>
              </a:rPr>
              <a:t>Assessment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Higher Management Viewing Individual Instructor </a:t>
            </a:r>
            <a:r>
              <a:rPr lang="en-US" sz="2400" dirty="0" smtClean="0">
                <a:latin typeface="Times New Roman" panose="02020603050405020304" pitchFamily="18" charset="0"/>
                <a:cs typeface="Times New Roman" panose="02020603050405020304" pitchFamily="18" charset="0"/>
              </a:rPr>
              <a:t>Performance</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Instructor viewing the CGPA and change the </a:t>
            </a:r>
            <a:r>
              <a:rPr lang="en-US" sz="2400" dirty="0" smtClean="0">
                <a:latin typeface="Times New Roman" panose="02020603050405020304" pitchFamily="18" charset="0"/>
                <a:cs typeface="Times New Roman" panose="02020603050405020304" pitchFamily="18" charset="0"/>
              </a:rPr>
              <a:t>grade</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Higher management and Instructor viewing OBE mark sheet and grade sheet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Students will be able to get grades from Department instead of Instructor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Higher Management &amp; Instructor Uploading &amp; Viewing </a:t>
            </a:r>
            <a:r>
              <a:rPr lang="en-US" sz="2400" dirty="0" smtClean="0">
                <a:latin typeface="Times New Roman" panose="02020603050405020304" pitchFamily="18" charset="0"/>
                <a:cs typeface="Times New Roman" panose="02020603050405020304" pitchFamily="18" charset="0"/>
              </a:rPr>
              <a:t>PLOs/CO</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Student viewing PLO &amp; </a:t>
            </a:r>
            <a:r>
              <a:rPr lang="en-US" sz="2400" dirty="0" smtClean="0">
                <a:latin typeface="Times New Roman" panose="02020603050405020304" pitchFamily="18" charset="0"/>
                <a:cs typeface="Times New Roman" panose="02020603050405020304" pitchFamily="18" charset="0"/>
              </a:rPr>
              <a:t>CO</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UGC </a:t>
            </a:r>
            <a:r>
              <a:rPr lang="en-US" sz="2400" dirty="0" smtClean="0">
                <a:latin typeface="Times New Roman" panose="02020603050405020304" pitchFamily="18" charset="0"/>
                <a:cs typeface="Times New Roman" panose="02020603050405020304" pitchFamily="18" charset="0"/>
              </a:rPr>
              <a:t>approves curriculum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based </a:t>
            </a:r>
            <a:r>
              <a:rPr lang="en-US" sz="2400" dirty="0">
                <a:latin typeface="Times New Roman" panose="02020603050405020304" pitchFamily="18" charset="0"/>
                <a:cs typeface="Times New Roman" panose="02020603050405020304" pitchFamily="18" charset="0"/>
              </a:rPr>
              <a:t>on PLO and </a:t>
            </a:r>
            <a:r>
              <a:rPr lang="en-US" sz="2400" dirty="0" smtClean="0">
                <a:latin typeface="Times New Roman" panose="02020603050405020304" pitchFamily="18" charset="0"/>
                <a:cs typeface="Times New Roman" panose="02020603050405020304" pitchFamily="18" charset="0"/>
              </a:rPr>
              <a:t>CO</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162437" y="47535"/>
            <a:ext cx="838199" cy="767687"/>
          </a:xfrm>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512883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403874" y="60598"/>
            <a:ext cx="838199" cy="767687"/>
          </a:xfrm>
        </p:spPr>
        <p:txBody>
          <a:bodyPr/>
          <a:lstStyle/>
          <a:p>
            <a:fld id="{D57F1E4F-1CFF-5643-939E-217C01CDF565}" type="slidenum">
              <a:rPr lang="en-US" smtClean="0"/>
              <a:pPr/>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73841769"/>
              </p:ext>
            </p:extLst>
          </p:nvPr>
        </p:nvGraphicFramePr>
        <p:xfrm>
          <a:off x="195943" y="509450"/>
          <a:ext cx="11207931" cy="6165669"/>
        </p:xfrm>
        <a:graphic>
          <a:graphicData uri="http://schemas.openxmlformats.org/drawingml/2006/table">
            <a:tbl>
              <a:tblPr firstRow="1" firstCol="1" bandRow="1">
                <a:tableStyleId>{5C22544A-7EE6-4342-B048-85BDC9FD1C3A}</a:tableStyleId>
              </a:tblPr>
              <a:tblGrid>
                <a:gridCol w="2241327">
                  <a:extLst>
                    <a:ext uri="{9D8B030D-6E8A-4147-A177-3AD203B41FA5}">
                      <a16:colId xmlns:a16="http://schemas.microsoft.com/office/drawing/2014/main" val="47032028"/>
                    </a:ext>
                  </a:extLst>
                </a:gridCol>
                <a:gridCol w="2294414">
                  <a:extLst>
                    <a:ext uri="{9D8B030D-6E8A-4147-A177-3AD203B41FA5}">
                      <a16:colId xmlns:a16="http://schemas.microsoft.com/office/drawing/2014/main" val="2391689178"/>
                    </a:ext>
                  </a:extLst>
                </a:gridCol>
                <a:gridCol w="2290530">
                  <a:extLst>
                    <a:ext uri="{9D8B030D-6E8A-4147-A177-3AD203B41FA5}">
                      <a16:colId xmlns:a16="http://schemas.microsoft.com/office/drawing/2014/main" val="3660482589"/>
                    </a:ext>
                  </a:extLst>
                </a:gridCol>
                <a:gridCol w="2005671">
                  <a:extLst>
                    <a:ext uri="{9D8B030D-6E8A-4147-A177-3AD203B41FA5}">
                      <a16:colId xmlns:a16="http://schemas.microsoft.com/office/drawing/2014/main" val="1466110609"/>
                    </a:ext>
                  </a:extLst>
                </a:gridCol>
                <a:gridCol w="2375989">
                  <a:extLst>
                    <a:ext uri="{9D8B030D-6E8A-4147-A177-3AD203B41FA5}">
                      <a16:colId xmlns:a16="http://schemas.microsoft.com/office/drawing/2014/main" val="2732591724"/>
                    </a:ext>
                  </a:extLst>
                </a:gridCol>
              </a:tblGrid>
              <a:tr h="544029">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 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Stakeholders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Concern (Problems)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Analysis (reason of the problem)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Proposed  Solutions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extLst>
                  <a:ext uri="{0D108BD9-81ED-4DB2-BD59-A6C34878D82A}">
                    <a16:rowId xmlns:a16="http://schemas.microsoft.com/office/drawing/2014/main" val="1013132931"/>
                  </a:ext>
                </a:extLst>
              </a:tr>
              <a:tr h="5621640">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Preparing a Course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Assessment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1.Instructor </a:t>
                      </a:r>
                      <a:r>
                        <a:rPr lang="en-US" sz="1200" dirty="0" smtClean="0">
                          <a:effectLst/>
                          <a:latin typeface="Times New Roman" panose="02020603050405020304" pitchFamily="18" charset="0"/>
                          <a:cs typeface="Times New Roman" panose="02020603050405020304" pitchFamily="18" charset="0"/>
                        </a:rPr>
                        <a:t>2.Student</a:t>
                      </a: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Sending hardcopy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And softcopy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Students examination marks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And course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Assessment report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to the register office store the info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Time consumption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And delay is prime limitation. Even after storing data in the register office store, if there is any need to see the information of any student or any course performance or a particular section of high management then It is very difficult to find these.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 our existing system higher management store assessment data manually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As sending hardcopy and softcopy to the register office involve multiple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persons and different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processes, it could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easily led to confusion, loss of</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important student report card. It also wastes unnecessary resources such as paper and printer.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We will create a system where Higher management will no longer have to wait for the registered office for searching particular student data. If higher management wants to find student data, specific course data, or find specific section-wise student data they can enter only student ID, Course ID, or Section ID in our new system. They will be able to see student performances in the graph shows. And they can download student information.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extLst>
                  <a:ext uri="{0D108BD9-81ED-4DB2-BD59-A6C34878D82A}">
                    <a16:rowId xmlns:a16="http://schemas.microsoft.com/office/drawing/2014/main" val="3382458430"/>
                  </a:ext>
                </a:extLst>
              </a:tr>
            </a:tbl>
          </a:graphicData>
        </a:graphic>
      </p:graphicFrame>
      <p:sp>
        <p:nvSpPr>
          <p:cNvPr id="7" name="Title 1"/>
          <p:cNvSpPr>
            <a:spLocks noGrp="1"/>
          </p:cNvSpPr>
          <p:nvPr>
            <p:ph type="title"/>
          </p:nvPr>
        </p:nvSpPr>
        <p:spPr>
          <a:xfrm>
            <a:off x="4060262" y="47770"/>
            <a:ext cx="4140926" cy="425155"/>
          </a:xfrm>
        </p:spPr>
        <p:txBody>
          <a:bodyPr/>
          <a:lstStyle/>
          <a:p>
            <a:r>
              <a:rPr lang="en-US" sz="2800" b="1" dirty="0" smtClean="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PROBLEM  ANALYSIS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877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135345"/>
            <a:ext cx="838199" cy="767687"/>
          </a:xfrm>
        </p:spPr>
        <p:txBody>
          <a:bodyPr/>
          <a:lstStyle/>
          <a:p>
            <a:fld id="{D57F1E4F-1CFF-5643-939E-217C01CDF565}" type="slidenum">
              <a:rPr lang="en-US" smtClean="0"/>
              <a:pPr/>
              <a:t>33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9583518"/>
              </p:ext>
            </p:extLst>
          </p:nvPr>
        </p:nvGraphicFramePr>
        <p:xfrm>
          <a:off x="195943" y="125912"/>
          <a:ext cx="11207931" cy="6549208"/>
        </p:xfrm>
        <a:graphic>
          <a:graphicData uri="http://schemas.openxmlformats.org/drawingml/2006/table">
            <a:tbl>
              <a:tblPr firstRow="1" firstCol="1" bandRow="1">
                <a:tableStyleId>{5C22544A-7EE6-4342-B048-85BDC9FD1C3A}</a:tableStyleId>
              </a:tblPr>
              <a:tblGrid>
                <a:gridCol w="2241327">
                  <a:extLst>
                    <a:ext uri="{9D8B030D-6E8A-4147-A177-3AD203B41FA5}">
                      <a16:colId xmlns:a16="http://schemas.microsoft.com/office/drawing/2014/main" val="47032028"/>
                    </a:ext>
                  </a:extLst>
                </a:gridCol>
                <a:gridCol w="2294414">
                  <a:extLst>
                    <a:ext uri="{9D8B030D-6E8A-4147-A177-3AD203B41FA5}">
                      <a16:colId xmlns:a16="http://schemas.microsoft.com/office/drawing/2014/main" val="2391689178"/>
                    </a:ext>
                  </a:extLst>
                </a:gridCol>
                <a:gridCol w="2290530">
                  <a:extLst>
                    <a:ext uri="{9D8B030D-6E8A-4147-A177-3AD203B41FA5}">
                      <a16:colId xmlns:a16="http://schemas.microsoft.com/office/drawing/2014/main" val="3660482589"/>
                    </a:ext>
                  </a:extLst>
                </a:gridCol>
                <a:gridCol w="2005671">
                  <a:extLst>
                    <a:ext uri="{9D8B030D-6E8A-4147-A177-3AD203B41FA5}">
                      <a16:colId xmlns:a16="http://schemas.microsoft.com/office/drawing/2014/main" val="1466110609"/>
                    </a:ext>
                  </a:extLst>
                </a:gridCol>
                <a:gridCol w="2375989">
                  <a:extLst>
                    <a:ext uri="{9D8B030D-6E8A-4147-A177-3AD203B41FA5}">
                      <a16:colId xmlns:a16="http://schemas.microsoft.com/office/drawing/2014/main" val="2732591724"/>
                    </a:ext>
                  </a:extLst>
                </a:gridCol>
              </a:tblGrid>
              <a:tr h="577871">
                <a:tc>
                  <a:txBody>
                    <a:bodyPr/>
                    <a:lstStyle/>
                    <a:p>
                      <a:pPr marL="0" marR="0" algn="ctr">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Process Name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Stakeholders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Concern (Problems)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Analysis (reason of the problem)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Proposed  Solutions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extLst>
                  <a:ext uri="{0D108BD9-81ED-4DB2-BD59-A6C34878D82A}">
                    <a16:rowId xmlns:a16="http://schemas.microsoft.com/office/drawing/2014/main" val="1013132931"/>
                  </a:ext>
                </a:extLst>
              </a:tr>
              <a:tr h="5971337">
                <a:tc>
                  <a:txBody>
                    <a:bodyPr/>
                    <a:lstStyle/>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Higher Management Viewing Individual Instructor Performance</a:t>
                      </a:r>
                    </a:p>
                  </a:txBody>
                  <a:tcPr marL="68580" marR="68580"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1.Department     Head</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2.Dean</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3.Instructor</a:t>
                      </a: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our existing system higher management can’t see their instructor performance digitally. Higher management see only Instructor performance send by the hardcopy of the course wise student performance report. Higher Management can’t see how many quizzes and assignment they are taken, whether he is taking regular classes, whether he is giving exam papers properly, what is the result of the student in his section, what was the result of the last semester even under that faculty and what kind of project they are maintains for specific course and prepare a projects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specification based on their course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our exacting system higher management can only see Hardcopy for an individual instructor performance, but it's difficult for measuring a performance instructor by instructor, and it's also difficult comparing with previous semester performance because its hardworking and time consumption matter. It also wastes unnecessary resources such as paper and printer.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will create a new system where Higher Management can see their Instructor Performance department wise, section wise, and course wise. Higher Management can download instructor performance data with graphs or charts. Then they can easily compare to each other and also compare with previous semester result in the same course. After download data Higher Management can see their performance like how many quizzes and assignment they are taking, whether instructor attend the class regularly, also see instructor class performance and class performance feedback by the student after faculty evaluation</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3382458430"/>
                  </a:ext>
                </a:extLst>
              </a:tr>
            </a:tbl>
          </a:graphicData>
        </a:graphic>
      </p:graphicFrame>
    </p:spTree>
    <p:extLst>
      <p:ext uri="{BB962C8B-B14F-4D97-AF65-F5344CB8AC3E}">
        <p14:creationId xmlns:p14="http://schemas.microsoft.com/office/powerpoint/2010/main" val="4042815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34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3593131"/>
              </p:ext>
            </p:extLst>
          </p:nvPr>
        </p:nvGraphicFramePr>
        <p:xfrm>
          <a:off x="195943" y="125912"/>
          <a:ext cx="11207931" cy="6549208"/>
        </p:xfrm>
        <a:graphic>
          <a:graphicData uri="http://schemas.openxmlformats.org/drawingml/2006/table">
            <a:tbl>
              <a:tblPr firstRow="1" firstCol="1" bandRow="1">
                <a:tableStyleId>{5C22544A-7EE6-4342-B048-85BDC9FD1C3A}</a:tableStyleId>
              </a:tblPr>
              <a:tblGrid>
                <a:gridCol w="2241327">
                  <a:extLst>
                    <a:ext uri="{9D8B030D-6E8A-4147-A177-3AD203B41FA5}">
                      <a16:colId xmlns:a16="http://schemas.microsoft.com/office/drawing/2014/main" val="47032028"/>
                    </a:ext>
                  </a:extLst>
                </a:gridCol>
                <a:gridCol w="2294414">
                  <a:extLst>
                    <a:ext uri="{9D8B030D-6E8A-4147-A177-3AD203B41FA5}">
                      <a16:colId xmlns:a16="http://schemas.microsoft.com/office/drawing/2014/main" val="2391689178"/>
                    </a:ext>
                  </a:extLst>
                </a:gridCol>
                <a:gridCol w="2290530">
                  <a:extLst>
                    <a:ext uri="{9D8B030D-6E8A-4147-A177-3AD203B41FA5}">
                      <a16:colId xmlns:a16="http://schemas.microsoft.com/office/drawing/2014/main" val="3660482589"/>
                    </a:ext>
                  </a:extLst>
                </a:gridCol>
                <a:gridCol w="2005671">
                  <a:extLst>
                    <a:ext uri="{9D8B030D-6E8A-4147-A177-3AD203B41FA5}">
                      <a16:colId xmlns:a16="http://schemas.microsoft.com/office/drawing/2014/main" val="1466110609"/>
                    </a:ext>
                  </a:extLst>
                </a:gridCol>
                <a:gridCol w="2375989">
                  <a:extLst>
                    <a:ext uri="{9D8B030D-6E8A-4147-A177-3AD203B41FA5}">
                      <a16:colId xmlns:a16="http://schemas.microsoft.com/office/drawing/2014/main" val="2732591724"/>
                    </a:ext>
                  </a:extLst>
                </a:gridCol>
              </a:tblGrid>
              <a:tr h="577871">
                <a:tc>
                  <a:txBody>
                    <a:bodyPr/>
                    <a:lstStyle/>
                    <a:p>
                      <a:pPr marL="0" marR="0" algn="ctr">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Process Name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Stakeholders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Concern (Problems)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Analysis (reason of the problem)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Proposed  Solutions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extLst>
                  <a:ext uri="{0D108BD9-81ED-4DB2-BD59-A6C34878D82A}">
                    <a16:rowId xmlns:a16="http://schemas.microsoft.com/office/drawing/2014/main" val="1013132931"/>
                  </a:ext>
                </a:extLst>
              </a:tr>
              <a:tr h="5971337">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kern="1200" dirty="0" smtClean="0">
                          <a:solidFill>
                            <a:schemeClr val="lt1"/>
                          </a:solidFill>
                          <a:effectLst/>
                          <a:latin typeface="Times New Roman" panose="02020603050405020304" pitchFamily="18" charset="0"/>
                          <a:ea typeface="+mn-ea"/>
                          <a:cs typeface="Times New Roman" panose="02020603050405020304" pitchFamily="18" charset="0"/>
                        </a:rPr>
                        <a:t>Instructor viewing the CGPA and change the grade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1.Instructor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2.Student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In our existing system without the Higher Management, the faculty cannot see any student's CGPA and grade sheet. They only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know about the courses they have taken. Even once they upload the grade to the system, they cannot change it later. If a student's grade changes or applies for a change, the instructor has to help the Register Office and Department Head. And it takes the permission of the obsessed department head to change the grade</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t>
                      </a: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Now, instructor can’t see any student CGPA and grade sheet and also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If a student feels that his or her grade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has not been returned or correct, the student will apply along with the instructor. After Application Instructor Contact Department Head Than They Can Check the Script Again. If change is another grade then department head request to Register Office for Change The Grade, It's a Long Term and Hard Process Also its Time Consumption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We will create a new system where Higher Management and instructor can see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the student CGPA and Grade sheet using student ID in this case instructors and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students should be in the same department. And also we will create a system where higher management and instructor can change the grade easily getting application from student after checking script with department head and controller of examination.</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After. And instructor get permission to resubmits the grades easily using our new system.</a:t>
                      </a: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2458430"/>
                  </a:ext>
                </a:extLst>
              </a:tr>
            </a:tbl>
          </a:graphicData>
        </a:graphic>
      </p:graphicFrame>
    </p:spTree>
    <p:extLst>
      <p:ext uri="{BB962C8B-B14F-4D97-AF65-F5344CB8AC3E}">
        <p14:creationId xmlns:p14="http://schemas.microsoft.com/office/powerpoint/2010/main" val="3536175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35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46215367"/>
              </p:ext>
            </p:extLst>
          </p:nvPr>
        </p:nvGraphicFramePr>
        <p:xfrm>
          <a:off x="195943" y="125912"/>
          <a:ext cx="11207931" cy="6549208"/>
        </p:xfrm>
        <a:graphic>
          <a:graphicData uri="http://schemas.openxmlformats.org/drawingml/2006/table">
            <a:tbl>
              <a:tblPr firstRow="1" firstCol="1" bandRow="1">
                <a:tableStyleId>{5C22544A-7EE6-4342-B048-85BDC9FD1C3A}</a:tableStyleId>
              </a:tblPr>
              <a:tblGrid>
                <a:gridCol w="2241327">
                  <a:extLst>
                    <a:ext uri="{9D8B030D-6E8A-4147-A177-3AD203B41FA5}">
                      <a16:colId xmlns:a16="http://schemas.microsoft.com/office/drawing/2014/main" val="47032028"/>
                    </a:ext>
                  </a:extLst>
                </a:gridCol>
                <a:gridCol w="2294414">
                  <a:extLst>
                    <a:ext uri="{9D8B030D-6E8A-4147-A177-3AD203B41FA5}">
                      <a16:colId xmlns:a16="http://schemas.microsoft.com/office/drawing/2014/main" val="2391689178"/>
                    </a:ext>
                  </a:extLst>
                </a:gridCol>
                <a:gridCol w="2290530">
                  <a:extLst>
                    <a:ext uri="{9D8B030D-6E8A-4147-A177-3AD203B41FA5}">
                      <a16:colId xmlns:a16="http://schemas.microsoft.com/office/drawing/2014/main" val="3660482589"/>
                    </a:ext>
                  </a:extLst>
                </a:gridCol>
                <a:gridCol w="2005671">
                  <a:extLst>
                    <a:ext uri="{9D8B030D-6E8A-4147-A177-3AD203B41FA5}">
                      <a16:colId xmlns:a16="http://schemas.microsoft.com/office/drawing/2014/main" val="1466110609"/>
                    </a:ext>
                  </a:extLst>
                </a:gridCol>
                <a:gridCol w="2375989">
                  <a:extLst>
                    <a:ext uri="{9D8B030D-6E8A-4147-A177-3AD203B41FA5}">
                      <a16:colId xmlns:a16="http://schemas.microsoft.com/office/drawing/2014/main" val="2732591724"/>
                    </a:ext>
                  </a:extLst>
                </a:gridCol>
              </a:tblGrid>
              <a:tr h="577871">
                <a:tc>
                  <a:txBody>
                    <a:bodyPr/>
                    <a:lstStyle/>
                    <a:p>
                      <a:pPr marL="0" marR="0" algn="ctr">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Process Name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Stakeholders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Concern (Problems)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Analysis (reason of the problem)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Proposed  Solutions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extLst>
                  <a:ext uri="{0D108BD9-81ED-4DB2-BD59-A6C34878D82A}">
                    <a16:rowId xmlns:a16="http://schemas.microsoft.com/office/drawing/2014/main" val="1013132931"/>
                  </a:ext>
                </a:extLst>
              </a:tr>
              <a:tr h="5971337">
                <a:tc>
                  <a:txBody>
                    <a:bodyPr/>
                    <a:lstStyle/>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Higher management and Instructor viewing OBE mark sheet and grade sheet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1.Higher management (HM)</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2.Instructor</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3.Department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4.Dean/</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current process of requesting the head of the department to view records for analysis and inspection can result in delays due to various problems in communication. Since the OBE Marks sheets course assessment reports and other necessary documents are only saved in softcopies (Without database management) and hard copies, it can get tedious and time-consuming to retrieve them when needed.</a:t>
                      </a:r>
                    </a:p>
                  </a:txBody>
                  <a:tcPr marL="68580" marR="68580"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Due to being a hardcopy, when the Higher management wants to see each course, section, and department wise OBE mark sheet and course assessment then a lot of trouble to maintain this kind of documents, and it is also very difficult to analyze by looking at the hard copy so that the data is likely to be wrong and lost and when these data are compared with any previous data it becomes more difficult. It also wastes unnecessary resources such as paper and printer.</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will create a new system where Higher Management and instructor can see the OBE Mark Sheet, Course Assessment using their ID (Only those to whom Higher management will give permission will be able to see)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system that we will build be there the mark sheet and course assessments will be according to the section, course, and department, and they can download them as needed.</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3382458430"/>
                  </a:ext>
                </a:extLst>
              </a:tr>
            </a:tbl>
          </a:graphicData>
        </a:graphic>
      </p:graphicFrame>
    </p:spTree>
    <p:extLst>
      <p:ext uri="{BB962C8B-B14F-4D97-AF65-F5344CB8AC3E}">
        <p14:creationId xmlns:p14="http://schemas.microsoft.com/office/powerpoint/2010/main" val="3671209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27752" y="0"/>
            <a:ext cx="838199" cy="767687"/>
          </a:xfrm>
        </p:spPr>
        <p:txBody>
          <a:bodyPr/>
          <a:lstStyle/>
          <a:p>
            <a:fld id="{D57F1E4F-1CFF-5643-939E-217C01CDF565}" type="slidenum">
              <a:rPr lang="en-US" smtClean="0"/>
              <a:pPr/>
              <a:t>36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5917866"/>
              </p:ext>
            </p:extLst>
          </p:nvPr>
        </p:nvGraphicFramePr>
        <p:xfrm>
          <a:off x="195943" y="125912"/>
          <a:ext cx="11207931" cy="6549208"/>
        </p:xfrm>
        <a:graphic>
          <a:graphicData uri="http://schemas.openxmlformats.org/drawingml/2006/table">
            <a:tbl>
              <a:tblPr firstRow="1" firstCol="1" bandRow="1">
                <a:tableStyleId>{5C22544A-7EE6-4342-B048-85BDC9FD1C3A}</a:tableStyleId>
              </a:tblPr>
              <a:tblGrid>
                <a:gridCol w="2241327">
                  <a:extLst>
                    <a:ext uri="{9D8B030D-6E8A-4147-A177-3AD203B41FA5}">
                      <a16:colId xmlns:a16="http://schemas.microsoft.com/office/drawing/2014/main" val="47032028"/>
                    </a:ext>
                  </a:extLst>
                </a:gridCol>
                <a:gridCol w="2294414">
                  <a:extLst>
                    <a:ext uri="{9D8B030D-6E8A-4147-A177-3AD203B41FA5}">
                      <a16:colId xmlns:a16="http://schemas.microsoft.com/office/drawing/2014/main" val="2391689178"/>
                    </a:ext>
                  </a:extLst>
                </a:gridCol>
                <a:gridCol w="2290530">
                  <a:extLst>
                    <a:ext uri="{9D8B030D-6E8A-4147-A177-3AD203B41FA5}">
                      <a16:colId xmlns:a16="http://schemas.microsoft.com/office/drawing/2014/main" val="3660482589"/>
                    </a:ext>
                  </a:extLst>
                </a:gridCol>
                <a:gridCol w="2005671">
                  <a:extLst>
                    <a:ext uri="{9D8B030D-6E8A-4147-A177-3AD203B41FA5}">
                      <a16:colId xmlns:a16="http://schemas.microsoft.com/office/drawing/2014/main" val="1466110609"/>
                    </a:ext>
                  </a:extLst>
                </a:gridCol>
                <a:gridCol w="2375989">
                  <a:extLst>
                    <a:ext uri="{9D8B030D-6E8A-4147-A177-3AD203B41FA5}">
                      <a16:colId xmlns:a16="http://schemas.microsoft.com/office/drawing/2014/main" val="2732591724"/>
                    </a:ext>
                  </a:extLst>
                </a:gridCol>
              </a:tblGrid>
              <a:tr h="577871">
                <a:tc>
                  <a:txBody>
                    <a:bodyPr/>
                    <a:lstStyle/>
                    <a:p>
                      <a:pPr marL="0" marR="0" algn="ctr">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Process Name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Stakeholders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Concern (Problems)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Analysis (reason of the problem)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Proposed  Solutions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extLst>
                  <a:ext uri="{0D108BD9-81ED-4DB2-BD59-A6C34878D82A}">
                    <a16:rowId xmlns:a16="http://schemas.microsoft.com/office/drawing/2014/main" val="1013132931"/>
                  </a:ext>
                </a:extLst>
              </a:tr>
              <a:tr h="5971337">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Students will be able to get grades from Department instead of Instructor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endParaRPr lang="en-US" sz="12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endParaRPr lang="en-US" sz="12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endParaRPr lang="en-US" sz="12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endParaRPr lang="en-US" sz="12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endParaRPr lang="en-US" sz="12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endParaRPr lang="en-US" sz="12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endParaRPr lang="en-US" sz="12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endParaRPr lang="en-US" sz="1200" b="1" kern="1200" dirty="0" smtClean="0">
                        <a:solidFill>
                          <a:schemeClr val="lt1"/>
                        </a:solidFill>
                        <a:effectLst/>
                        <a:latin typeface="Times New Roman" panose="02020603050405020304" pitchFamily="18" charset="0"/>
                        <a:ea typeface="+mn-ea"/>
                        <a:cs typeface="Times New Roman" panose="02020603050405020304" pitchFamily="18" charset="0"/>
                      </a:endParaRPr>
                    </a:p>
                    <a:p>
                      <a:pPr marL="0" marR="0" algn="just">
                        <a:lnSpc>
                          <a:spcPct val="107000"/>
                        </a:lnSpc>
                        <a:spcBef>
                          <a:spcPts val="0"/>
                        </a:spcBef>
                        <a:spcAft>
                          <a:spcPts val="0"/>
                        </a:spcAft>
                      </a:pPr>
                      <a:r>
                        <a:rPr lang="en-US" sz="1200" b="1" kern="1200" dirty="0" smtClean="0">
                          <a:solidFill>
                            <a:schemeClr val="lt1"/>
                          </a:solidFill>
                          <a:effectLst/>
                          <a:latin typeface="Times New Roman" panose="02020603050405020304" pitchFamily="18" charset="0"/>
                          <a:ea typeface="+mn-ea"/>
                          <a:cs typeface="Times New Roman" panose="02020603050405020304" pitchFamily="18" charset="0"/>
                        </a:rPr>
                        <a:t>Higher Management &amp; Instructor Uploading &amp; Viewing PLOs/CO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Department</a:t>
                      </a:r>
                    </a:p>
                    <a:p>
                      <a:pPr marL="342900" marR="0" lvl="0" indent="-342900" algn="just">
                        <a:lnSpc>
                          <a:spcPct val="107000"/>
                        </a:lnSpc>
                        <a:spcBef>
                          <a:spcPts val="0"/>
                        </a:spcBef>
                        <a:spcAft>
                          <a:spcPts val="0"/>
                        </a:spcAft>
                        <a:buFont typeface="+mj-lt"/>
                        <a:buAutoNum type="arabicPeriod"/>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Instructor</a:t>
                      </a:r>
                    </a:p>
                    <a:p>
                      <a:pPr marL="342900" marR="0" lvl="0" indent="-342900" algn="just">
                        <a:lnSpc>
                          <a:spcPct val="107000"/>
                        </a:lnSpc>
                        <a:spcBef>
                          <a:spcPts val="0"/>
                        </a:spcBef>
                        <a:spcAft>
                          <a:spcPts val="0"/>
                        </a:spcAft>
                        <a:buFont typeface="+mj-lt"/>
                        <a:buAutoNum type="arabicPeriod"/>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Student</a:t>
                      </a: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Font typeface="+mj-lt"/>
                        <a:buNone/>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Font typeface="+mj-lt"/>
                        <a:buNone/>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Higher Management (HM)</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Department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don't have the option to grade someone else instead of the Instructor in our system. If for some reason an instructor cannot give a grade If there is an instructor leave or something tragic happens then there is no option to continue the semester and submit a grade, unless the department manages it</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defTabSz="457200" rtl="0" eaLnBrk="1" fontAlgn="auto" latinLnBrk="0" hangingPunct="1">
                        <a:lnSpc>
                          <a:spcPct val="107000"/>
                        </a:lnSpc>
                        <a:spcBef>
                          <a:spcPts val="0"/>
                        </a:spcBef>
                        <a:spcAft>
                          <a:spcPts val="0"/>
                        </a:spcAft>
                        <a:buClrTx/>
                        <a:buSzTx/>
                        <a:buFontTx/>
                        <a:buNone/>
                        <a:tabLst/>
                        <a:defRPr/>
                      </a:pP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In our existing system Higher Management (HM), Department Head, Dean/VC and instructor see only hardcopy PLOs and Co achievement, but its time consuming when they want to check it manually. There are many students in one section and every course has many sections and each department has many students, so a lot of student information is not possible to check manually. In this case, there is a possibility to lose data.</a:t>
                      </a: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necessary, if an instructor is on leave, then the whole matter has to be handled by the department Instead, another instructor has to be appointed and he has to explain the whole process again, it's difficult to manage in a short period of a semester</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The current system does not support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Viewing PLOs and CO achievement. Due to which no one Instructor, Higher Management cannot see the POL &amp; Co Achievement and student performance</a:t>
                      </a: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will create a new system where the Department Head can see the performance of the students and give them a grade for Emergency Situations. Based on their PLO &amp; co achievement and OBE mark sheet in the Previous </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semester</a:t>
                      </a: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We will create a new system where </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Where instructors can upload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Plo</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&amp; Co reports, all of the higher management and instructors can see and download the data. They will be able to view this data using input Student id to the system and see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Plo</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&amp; co achievement of any specific student, course-wise, and section-wise.</a:t>
                      </a: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2458430"/>
                  </a:ext>
                </a:extLst>
              </a:tr>
            </a:tbl>
          </a:graphicData>
        </a:graphic>
      </p:graphicFrame>
    </p:spTree>
    <p:extLst>
      <p:ext uri="{BB962C8B-B14F-4D97-AF65-F5344CB8AC3E}">
        <p14:creationId xmlns:p14="http://schemas.microsoft.com/office/powerpoint/2010/main" val="832638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37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87019378"/>
              </p:ext>
            </p:extLst>
          </p:nvPr>
        </p:nvGraphicFramePr>
        <p:xfrm>
          <a:off x="195943" y="125912"/>
          <a:ext cx="11207931" cy="6549208"/>
        </p:xfrm>
        <a:graphic>
          <a:graphicData uri="http://schemas.openxmlformats.org/drawingml/2006/table">
            <a:tbl>
              <a:tblPr firstRow="1" firstCol="1" bandRow="1">
                <a:tableStyleId>{5C22544A-7EE6-4342-B048-85BDC9FD1C3A}</a:tableStyleId>
              </a:tblPr>
              <a:tblGrid>
                <a:gridCol w="2241327">
                  <a:extLst>
                    <a:ext uri="{9D8B030D-6E8A-4147-A177-3AD203B41FA5}">
                      <a16:colId xmlns:a16="http://schemas.microsoft.com/office/drawing/2014/main" val="47032028"/>
                    </a:ext>
                  </a:extLst>
                </a:gridCol>
                <a:gridCol w="2294414">
                  <a:extLst>
                    <a:ext uri="{9D8B030D-6E8A-4147-A177-3AD203B41FA5}">
                      <a16:colId xmlns:a16="http://schemas.microsoft.com/office/drawing/2014/main" val="2391689178"/>
                    </a:ext>
                  </a:extLst>
                </a:gridCol>
                <a:gridCol w="2290530">
                  <a:extLst>
                    <a:ext uri="{9D8B030D-6E8A-4147-A177-3AD203B41FA5}">
                      <a16:colId xmlns:a16="http://schemas.microsoft.com/office/drawing/2014/main" val="3660482589"/>
                    </a:ext>
                  </a:extLst>
                </a:gridCol>
                <a:gridCol w="2005671">
                  <a:extLst>
                    <a:ext uri="{9D8B030D-6E8A-4147-A177-3AD203B41FA5}">
                      <a16:colId xmlns:a16="http://schemas.microsoft.com/office/drawing/2014/main" val="1466110609"/>
                    </a:ext>
                  </a:extLst>
                </a:gridCol>
                <a:gridCol w="2375989">
                  <a:extLst>
                    <a:ext uri="{9D8B030D-6E8A-4147-A177-3AD203B41FA5}">
                      <a16:colId xmlns:a16="http://schemas.microsoft.com/office/drawing/2014/main" val="2732591724"/>
                    </a:ext>
                  </a:extLst>
                </a:gridCol>
              </a:tblGrid>
              <a:tr h="577871">
                <a:tc>
                  <a:txBody>
                    <a:bodyPr/>
                    <a:lstStyle/>
                    <a:p>
                      <a:pPr marL="0" marR="0" algn="ctr">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Process Name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Stakeholders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Concern (Problems)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Analysis (reason of the problem)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Proposed  Solutions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899" marR="51899" marT="0" marB="0"/>
                </a:tc>
                <a:extLst>
                  <a:ext uri="{0D108BD9-81ED-4DB2-BD59-A6C34878D82A}">
                    <a16:rowId xmlns:a16="http://schemas.microsoft.com/office/drawing/2014/main" val="1013132931"/>
                  </a:ext>
                </a:extLst>
              </a:tr>
              <a:tr h="5971337">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Student viewing PLO &amp; </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CO</a:t>
                      </a: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b="1" kern="1200" dirty="0" smtClean="0">
                          <a:solidFill>
                            <a:schemeClr val="lt1"/>
                          </a:solidFill>
                          <a:effectLst/>
                          <a:latin typeface="Times New Roman" panose="02020603050405020304" pitchFamily="18" charset="0"/>
                          <a:ea typeface="+mn-ea"/>
                          <a:cs typeface="Times New Roman" panose="02020603050405020304" pitchFamily="18" charset="0"/>
                        </a:rPr>
                        <a:t>UGC approves</a:t>
                      </a:r>
                    </a:p>
                    <a:p>
                      <a:r>
                        <a:rPr lang="en-US" sz="1200" b="1" kern="1200" dirty="0" smtClean="0">
                          <a:solidFill>
                            <a:schemeClr val="lt1"/>
                          </a:solidFill>
                          <a:effectLst/>
                          <a:latin typeface="Times New Roman" panose="02020603050405020304" pitchFamily="18" charset="0"/>
                          <a:ea typeface="+mn-ea"/>
                          <a:cs typeface="Times New Roman" panose="02020603050405020304" pitchFamily="18" charset="0"/>
                        </a:rPr>
                        <a:t>curriculum</a:t>
                      </a:r>
                    </a:p>
                    <a:p>
                      <a:r>
                        <a:rPr lang="en-US" sz="1200" b="1" kern="1200" dirty="0" smtClean="0">
                          <a:solidFill>
                            <a:schemeClr val="lt1"/>
                          </a:solidFill>
                          <a:effectLst/>
                          <a:latin typeface="Times New Roman" panose="02020603050405020304" pitchFamily="18" charset="0"/>
                          <a:ea typeface="+mn-ea"/>
                          <a:cs typeface="Times New Roman" panose="02020603050405020304" pitchFamily="18" charset="0"/>
                        </a:rPr>
                        <a:t>based on PLO and CO</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1.Student </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1. Higher</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Management (HM)</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2. UGC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our existing system Student cannot see our PLOs and Co achievement. They cannot even see the hardcopy.</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HM needs to send the curriculum</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booklet manually. HM needs to send the updated</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Curriculum to the</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Department every time.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It is important for every student to see their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Plo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co-Achievement, what course they are doing, it is important to know what did they achieved and what issues need to be improved. But it is not seen in our existing system now</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It will take time for the UGC to receive the Curriculum booklet and process the information.</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It is a hassle to send manually every time the curriculum is updated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will create a new system where Students will be able to see and download the file and they will be able to view their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Plo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&amp; Co achievement and compare with the other Course</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We can transfer the</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curriculum in our new system by which it could be accessed</a:t>
                      </a:r>
                    </a:p>
                    <a:p>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easily by the members and it also could be edited real time by the HM and updated instantly whenever changes are required by the UGC.</a:t>
                      </a: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2458430"/>
                  </a:ext>
                </a:extLst>
              </a:tr>
            </a:tbl>
          </a:graphicData>
        </a:graphic>
      </p:graphicFrame>
    </p:spTree>
    <p:extLst>
      <p:ext uri="{BB962C8B-B14F-4D97-AF65-F5344CB8AC3E}">
        <p14:creationId xmlns:p14="http://schemas.microsoft.com/office/powerpoint/2010/main" val="1275689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38</a:t>
            </a:fld>
            <a:endParaRPr lang="en-US" dirty="0"/>
          </a:p>
        </p:txBody>
      </p:sp>
      <p:sp>
        <p:nvSpPr>
          <p:cNvPr id="6" name="Rectangle 5"/>
          <p:cNvSpPr/>
          <p:nvPr/>
        </p:nvSpPr>
        <p:spPr>
          <a:xfrm>
            <a:off x="3147752" y="2852448"/>
            <a:ext cx="6192144" cy="769441"/>
          </a:xfrm>
          <a:prstGeom prst="rect">
            <a:avLst/>
          </a:prstGeom>
        </p:spPr>
        <p:txBody>
          <a:bodyPr wrap="none">
            <a:spAutoFit/>
          </a:bodyPr>
          <a:lstStyle/>
          <a:p>
            <a:r>
              <a:rPr lang="en-US" sz="4400" dirty="0" smtClean="0">
                <a:latin typeface="Times New Roman" panose="02020603050405020304" pitchFamily="18" charset="0"/>
                <a:cs typeface="Times New Roman" panose="02020603050405020304" pitchFamily="18" charset="0"/>
              </a:rPr>
              <a:t>RICH PICTURE (TO-BE)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785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44092" y="112689"/>
            <a:ext cx="5773781" cy="396368"/>
          </a:xfrm>
        </p:spPr>
        <p:txBody>
          <a:bodyPr>
            <a:noAutofit/>
          </a:bodyPr>
          <a:lstStyle/>
          <a:p>
            <a:r>
              <a:rPr lang="en-US" sz="3200" b="1" dirty="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RICH PICTURE (TO-BE)</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07571" y="694717"/>
            <a:ext cx="10787743" cy="6002877"/>
          </a:xfrm>
          <a:prstGeom prst="rect">
            <a:avLst/>
          </a:prstGeom>
        </p:spPr>
      </p:pic>
      <p:sp>
        <p:nvSpPr>
          <p:cNvPr id="6" name="Slide Number Placeholder 5"/>
          <p:cNvSpPr>
            <a:spLocks noGrp="1"/>
          </p:cNvSpPr>
          <p:nvPr>
            <p:ph type="sldNum" sz="quarter" idx="12"/>
          </p:nvPr>
        </p:nvSpPr>
        <p:spPr>
          <a:xfrm>
            <a:off x="11353801" y="-72970"/>
            <a:ext cx="838199" cy="767687"/>
          </a:xfrm>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12124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SPMS</a:t>
            </a:r>
            <a:endParaRPr lang="en-US" b="1" dirty="0">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943725" y="1613877"/>
            <a:ext cx="3968751" cy="74099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                </a:t>
            </a:r>
            <a:r>
              <a:rPr lang="en-US" sz="2000" b="1" dirty="0" smtClean="0">
                <a:solidFill>
                  <a:schemeClr val="tx1"/>
                </a:solidFill>
              </a:rPr>
              <a:t>ERD &amp; </a:t>
            </a:r>
            <a:r>
              <a:rPr lang="en-US" sz="2000" b="1" dirty="0">
                <a:solidFill>
                  <a:schemeClr val="tx1"/>
                </a:solidFill>
              </a:rPr>
              <a:t>Relational Schema </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Normalization</a:t>
            </a:r>
            <a:endParaRPr lang="en-US" sz="20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Data Dictionary</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Rich Picture</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577850" y="3334727"/>
            <a:ext cx="3660775" cy="74099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Six Element Analysis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Process Diagram</a:t>
            </a:r>
            <a:endParaRPr lang="en-US" sz="2000" b="1" dirty="0">
              <a:solidFill>
                <a:schemeClr val="tx1"/>
              </a:solidFill>
            </a:endParaRP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p:cNvSpPr>
            <a:spLocks noGrp="1"/>
          </p:cNvSpPr>
          <p:nvPr>
            <p:ph type="sldNum" sz="quarter" idx="12"/>
          </p:nvPr>
        </p:nvSpPr>
        <p:spPr>
          <a:xfrm>
            <a:off x="11353800" y="139054"/>
            <a:ext cx="838199" cy="767687"/>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065708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14688" y="99786"/>
            <a:ext cx="838199" cy="767687"/>
          </a:xfrm>
        </p:spPr>
        <p:txBody>
          <a:bodyPr/>
          <a:lstStyle/>
          <a:p>
            <a:fld id="{D57F1E4F-1CFF-5643-939E-217C01CDF565}" type="slidenum">
              <a:rPr lang="en-US" smtClean="0"/>
              <a:pPr/>
              <a:t>40</a:t>
            </a:fld>
            <a:endParaRPr lang="en-US" dirty="0"/>
          </a:p>
        </p:txBody>
      </p:sp>
      <p:sp>
        <p:nvSpPr>
          <p:cNvPr id="6" name="Rectangle 5"/>
          <p:cNvSpPr/>
          <p:nvPr/>
        </p:nvSpPr>
        <p:spPr>
          <a:xfrm>
            <a:off x="3147752" y="2852448"/>
            <a:ext cx="6023252" cy="769441"/>
          </a:xfrm>
          <a:prstGeom prst="rect">
            <a:avLst/>
          </a:prstGeom>
        </p:spPr>
        <p:txBody>
          <a:bodyPr wrap="none">
            <a:spAutoFit/>
          </a:bodyPr>
          <a:lstStyle/>
          <a:p>
            <a:r>
              <a:rPr lang="en-US" sz="4400" dirty="0" smtClean="0">
                <a:latin typeface="Times New Roman" panose="02020603050405020304" pitchFamily="18" charset="0"/>
                <a:cs typeface="Times New Roman" panose="02020603050405020304" pitchFamily="18" charset="0"/>
              </a:rPr>
              <a:t>SIX ELEMENT (TO-BE)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942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763677" y="113083"/>
            <a:ext cx="9404723" cy="700265"/>
          </a:xfrm>
        </p:spPr>
        <p:txBody>
          <a:bodyPr>
            <a:normAutofit fontScale="90000"/>
          </a:bodyPr>
          <a:lstStyle/>
          <a:p>
            <a:r>
              <a:rPr lang="en-US" b="1" dirty="0" smtClean="0">
                <a:effectLst>
                  <a:outerShdw blurRad="50800" dist="38100" dir="5400000" algn="t">
                    <a:srgbClr val="000000">
                      <a:alpha val="40000"/>
                    </a:srgbClr>
                  </a:outerShdw>
                </a:effectLst>
              </a:rPr>
              <a:t>PROCESS NAME (TO-BE)</a:t>
            </a:r>
            <a:r>
              <a:rPr lang="en-US" dirty="0" smtClean="0"/>
              <a:t/>
            </a:r>
            <a:br>
              <a:rPr lang="en-US" dirty="0" smtClean="0"/>
            </a:br>
            <a:endParaRPr lang="en-US" dirty="0"/>
          </a:p>
        </p:txBody>
      </p:sp>
      <p:sp>
        <p:nvSpPr>
          <p:cNvPr id="5" name="Content Placeholder 4"/>
          <p:cNvSpPr>
            <a:spLocks noGrp="1"/>
          </p:cNvSpPr>
          <p:nvPr>
            <p:ph idx="1"/>
          </p:nvPr>
        </p:nvSpPr>
        <p:spPr>
          <a:xfrm>
            <a:off x="763677" y="1152983"/>
            <a:ext cx="8946541" cy="5104126"/>
          </a:xfrm>
        </p:spPr>
        <p:txBody>
          <a:bodyPr>
            <a:noAutofit/>
          </a:bodyPr>
          <a:lstStyle/>
          <a:p>
            <a:pPr>
              <a:buFont typeface="Wingdings" panose="05000000000000000000" pitchFamily="2" charset="2"/>
              <a:buChar char="v"/>
            </a:pPr>
            <a:r>
              <a:rPr lang="en-US" sz="2400" dirty="0"/>
              <a:t>Preparing Course Assessment  of </a:t>
            </a:r>
            <a:r>
              <a:rPr lang="en-US" sz="2400" dirty="0" smtClean="0"/>
              <a:t>Instructor</a:t>
            </a:r>
          </a:p>
          <a:p>
            <a:pPr>
              <a:buFont typeface="Wingdings" panose="05000000000000000000" pitchFamily="2" charset="2"/>
              <a:buChar char="v"/>
            </a:pPr>
            <a:r>
              <a:rPr lang="en-US" sz="2400" dirty="0"/>
              <a:t>Instructor </a:t>
            </a:r>
            <a:r>
              <a:rPr lang="en-US" sz="2400" dirty="0" smtClean="0"/>
              <a:t>Able </a:t>
            </a:r>
            <a:r>
              <a:rPr lang="en-US" sz="2400" dirty="0"/>
              <a:t>to see the result of another courses of a </a:t>
            </a:r>
            <a:r>
              <a:rPr lang="en-US" sz="2400" dirty="0" smtClean="0"/>
              <a:t>Student</a:t>
            </a:r>
          </a:p>
          <a:p>
            <a:pPr>
              <a:buFont typeface="Wingdings" panose="05000000000000000000" pitchFamily="2" charset="2"/>
              <a:buChar char="v"/>
            </a:pPr>
            <a:r>
              <a:rPr lang="en-US" sz="2400" dirty="0"/>
              <a:t>Students will be able to get grades </a:t>
            </a:r>
            <a:r>
              <a:rPr lang="en-US" sz="2400" dirty="0" smtClean="0"/>
              <a:t>from Department instead</a:t>
            </a:r>
          </a:p>
          <a:p>
            <a:pPr>
              <a:buFont typeface="Wingdings" panose="05000000000000000000" pitchFamily="2" charset="2"/>
              <a:buChar char="v"/>
            </a:pPr>
            <a:r>
              <a:rPr lang="en-US" sz="2400" dirty="0"/>
              <a:t>UGC approves curriculum based on </a:t>
            </a:r>
            <a:r>
              <a:rPr lang="en-US" sz="2400" dirty="0" smtClean="0"/>
              <a:t>PLO </a:t>
            </a:r>
            <a:r>
              <a:rPr lang="en-US" sz="2400" dirty="0"/>
              <a:t>and </a:t>
            </a:r>
            <a:r>
              <a:rPr lang="en-US" sz="2400" dirty="0" smtClean="0"/>
              <a:t>CO</a:t>
            </a:r>
          </a:p>
          <a:p>
            <a:pPr>
              <a:buFont typeface="Wingdings" panose="05000000000000000000" pitchFamily="2" charset="2"/>
              <a:buChar char="v"/>
            </a:pPr>
            <a:r>
              <a:rPr lang="en-US" sz="2400" dirty="0"/>
              <a:t>Department Head able to see all instructor Performance </a:t>
            </a:r>
            <a:endParaRPr lang="en-US" sz="2400" dirty="0" smtClean="0"/>
          </a:p>
          <a:p>
            <a:pPr>
              <a:buFont typeface="Wingdings" panose="05000000000000000000" pitchFamily="2" charset="2"/>
              <a:buChar char="v"/>
            </a:pPr>
            <a:r>
              <a:rPr lang="en-US" sz="2400" dirty="0"/>
              <a:t>Higher Management and Instructor viewing OBE mark sheets and grade </a:t>
            </a:r>
            <a:r>
              <a:rPr lang="en-US" sz="2400" dirty="0" smtClean="0"/>
              <a:t>sheet</a:t>
            </a:r>
          </a:p>
          <a:p>
            <a:pPr>
              <a:buFont typeface="Wingdings" panose="05000000000000000000" pitchFamily="2" charset="2"/>
              <a:buChar char="v"/>
            </a:pPr>
            <a:r>
              <a:rPr lang="en-US" sz="2400" dirty="0"/>
              <a:t>Instructor viewing CGPA and change the </a:t>
            </a:r>
            <a:r>
              <a:rPr lang="en-US" sz="2400" dirty="0" smtClean="0"/>
              <a:t>grade</a:t>
            </a:r>
          </a:p>
          <a:p>
            <a:pPr>
              <a:buFont typeface="Wingdings" panose="05000000000000000000" pitchFamily="2" charset="2"/>
              <a:buChar char="v"/>
            </a:pPr>
            <a:r>
              <a:rPr lang="en-US" sz="2400" dirty="0"/>
              <a:t>Student viewing PLO &amp; CO</a:t>
            </a:r>
          </a:p>
        </p:txBody>
      </p:sp>
      <p:sp>
        <p:nvSpPr>
          <p:cNvPr id="2" name="Date Placeholder 1"/>
          <p:cNvSpPr>
            <a:spLocks noGrp="1"/>
          </p:cNvSpPr>
          <p:nvPr>
            <p:ph type="dt" sz="half" idx="10"/>
          </p:nvPr>
        </p:nvSpPr>
        <p:spPr/>
        <p:txBody>
          <a:bodyPr/>
          <a:lstStyle/>
          <a:p>
            <a:fld id="{89332C65-6A81-4517-BC8E-1FFAE307F125}" type="datetime1">
              <a:rPr lang="en-US" smtClean="0"/>
              <a:t>5/23/2021</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84852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42</a:t>
            </a:fld>
            <a:endParaRPr lang="en-US" dirty="0"/>
          </a:p>
        </p:txBody>
      </p:sp>
      <p:sp>
        <p:nvSpPr>
          <p:cNvPr id="6" name="Rectangle 5"/>
          <p:cNvSpPr/>
          <p:nvPr/>
        </p:nvSpPr>
        <p:spPr>
          <a:xfrm>
            <a:off x="3951056" y="0"/>
            <a:ext cx="3906711"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SIX ELEMENT (TO-BE)</a:t>
            </a:r>
            <a:endParaRPr lang="en-US" sz="28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37803573"/>
              </p:ext>
            </p:extLst>
          </p:nvPr>
        </p:nvGraphicFramePr>
        <p:xfrm>
          <a:off x="143692" y="523220"/>
          <a:ext cx="11521438" cy="6236208"/>
        </p:xfrm>
        <a:graphic>
          <a:graphicData uri="http://schemas.openxmlformats.org/drawingml/2006/table">
            <a:tbl>
              <a:tblPr firstRow="1" firstCol="1" bandRow="1">
                <a:tableStyleId>{5C22544A-7EE6-4342-B048-85BDC9FD1C3A}</a:tableStyleId>
              </a:tblPr>
              <a:tblGrid>
                <a:gridCol w="1853171">
                  <a:extLst>
                    <a:ext uri="{9D8B030D-6E8A-4147-A177-3AD203B41FA5}">
                      <a16:colId xmlns:a16="http://schemas.microsoft.com/office/drawing/2014/main" val="3283121809"/>
                    </a:ext>
                  </a:extLst>
                </a:gridCol>
                <a:gridCol w="1560970">
                  <a:extLst>
                    <a:ext uri="{9D8B030D-6E8A-4147-A177-3AD203B41FA5}">
                      <a16:colId xmlns:a16="http://schemas.microsoft.com/office/drawing/2014/main" val="715262666"/>
                    </a:ext>
                  </a:extLst>
                </a:gridCol>
                <a:gridCol w="1371292">
                  <a:extLst>
                    <a:ext uri="{9D8B030D-6E8A-4147-A177-3AD203B41FA5}">
                      <a16:colId xmlns:a16="http://schemas.microsoft.com/office/drawing/2014/main" val="3968238300"/>
                    </a:ext>
                  </a:extLst>
                </a:gridCol>
                <a:gridCol w="2056945">
                  <a:extLst>
                    <a:ext uri="{9D8B030D-6E8A-4147-A177-3AD203B41FA5}">
                      <a16:colId xmlns:a16="http://schemas.microsoft.com/office/drawing/2014/main" val="2596358396"/>
                    </a:ext>
                  </a:extLst>
                </a:gridCol>
                <a:gridCol w="1613514">
                  <a:extLst>
                    <a:ext uri="{9D8B030D-6E8A-4147-A177-3AD203B41FA5}">
                      <a16:colId xmlns:a16="http://schemas.microsoft.com/office/drawing/2014/main" val="4216031305"/>
                    </a:ext>
                  </a:extLst>
                </a:gridCol>
                <a:gridCol w="1491763">
                  <a:extLst>
                    <a:ext uri="{9D8B030D-6E8A-4147-A177-3AD203B41FA5}">
                      <a16:colId xmlns:a16="http://schemas.microsoft.com/office/drawing/2014/main" val="2113017478"/>
                    </a:ext>
                  </a:extLst>
                </a:gridCol>
                <a:gridCol w="1573783">
                  <a:extLst>
                    <a:ext uri="{9D8B030D-6E8A-4147-A177-3AD203B41FA5}">
                      <a16:colId xmlns:a16="http://schemas.microsoft.com/office/drawing/2014/main" val="3877825072"/>
                    </a:ext>
                  </a:extLst>
                </a:gridCol>
              </a:tblGrid>
              <a:tr h="351903">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42467">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Preparing Course Assessment  of Instructor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Instructor: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1)Log in to a “New System”.</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 Instructor will be shown the courses they have/had for every semester under “Semester” Tab</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3)Select course (section and thereof).</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4)Create</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(quiz/ exam/ project</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5)For each student, each student’s score for each question</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6) Upload the Assessment report for the students.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Student</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1)Login to the “New System”.</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2)Goes to desired course.</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3)Click on “Course Assessment’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4) Download it</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txBody>
                  <a:tcPr marL="26337" marR="26337"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Google</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Forms: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1)Used for recording a student’s remote response to the questions.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Computer: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1)Used for accessing the “New System”.</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Printer: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1)Printout the softcopy of Assessment report.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New System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Faculty frontend:</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1)Provides user interface for the faculty to enter student assessment  data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Google Classroom:</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1)Import assessment data from google forms(or classroom, depending on their API), manually or automatically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1)New System is a fully online web application: all preparing and requests thereof are sent through the internet.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Email:</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1)Email is the primary method of notifying the students about major assessment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509949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497492" y="-13063"/>
            <a:ext cx="838199" cy="767687"/>
          </a:xfrm>
        </p:spPr>
        <p:txBody>
          <a:bodyPr/>
          <a:lstStyle/>
          <a:p>
            <a:fld id="{D57F1E4F-1CFF-5643-939E-217C01CDF565}" type="slidenum">
              <a:rPr lang="en-US" smtClean="0"/>
              <a:pPr/>
              <a:t>43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17762853"/>
              </p:ext>
            </p:extLst>
          </p:nvPr>
        </p:nvGraphicFramePr>
        <p:xfrm>
          <a:off x="169818" y="562408"/>
          <a:ext cx="11521438" cy="5933881"/>
        </p:xfrm>
        <a:graphic>
          <a:graphicData uri="http://schemas.openxmlformats.org/drawingml/2006/table">
            <a:tbl>
              <a:tblPr firstRow="1" firstCol="1" bandRow="1">
                <a:tableStyleId>{5C22544A-7EE6-4342-B048-85BDC9FD1C3A}</a:tableStyleId>
              </a:tblPr>
              <a:tblGrid>
                <a:gridCol w="1853171">
                  <a:extLst>
                    <a:ext uri="{9D8B030D-6E8A-4147-A177-3AD203B41FA5}">
                      <a16:colId xmlns:a16="http://schemas.microsoft.com/office/drawing/2014/main" val="3283121809"/>
                    </a:ext>
                  </a:extLst>
                </a:gridCol>
                <a:gridCol w="1560970">
                  <a:extLst>
                    <a:ext uri="{9D8B030D-6E8A-4147-A177-3AD203B41FA5}">
                      <a16:colId xmlns:a16="http://schemas.microsoft.com/office/drawing/2014/main" val="715262666"/>
                    </a:ext>
                  </a:extLst>
                </a:gridCol>
                <a:gridCol w="1371292">
                  <a:extLst>
                    <a:ext uri="{9D8B030D-6E8A-4147-A177-3AD203B41FA5}">
                      <a16:colId xmlns:a16="http://schemas.microsoft.com/office/drawing/2014/main" val="3968238300"/>
                    </a:ext>
                  </a:extLst>
                </a:gridCol>
                <a:gridCol w="2056945">
                  <a:extLst>
                    <a:ext uri="{9D8B030D-6E8A-4147-A177-3AD203B41FA5}">
                      <a16:colId xmlns:a16="http://schemas.microsoft.com/office/drawing/2014/main" val="2596358396"/>
                    </a:ext>
                  </a:extLst>
                </a:gridCol>
                <a:gridCol w="1613514">
                  <a:extLst>
                    <a:ext uri="{9D8B030D-6E8A-4147-A177-3AD203B41FA5}">
                      <a16:colId xmlns:a16="http://schemas.microsoft.com/office/drawing/2014/main" val="4216031305"/>
                    </a:ext>
                  </a:extLst>
                </a:gridCol>
                <a:gridCol w="1491763">
                  <a:extLst>
                    <a:ext uri="{9D8B030D-6E8A-4147-A177-3AD203B41FA5}">
                      <a16:colId xmlns:a16="http://schemas.microsoft.com/office/drawing/2014/main" val="2113017478"/>
                    </a:ext>
                  </a:extLst>
                </a:gridCol>
                <a:gridCol w="1573783">
                  <a:extLst>
                    <a:ext uri="{9D8B030D-6E8A-4147-A177-3AD203B41FA5}">
                      <a16:colId xmlns:a16="http://schemas.microsoft.com/office/drawing/2014/main" val="3877825072"/>
                    </a:ext>
                  </a:extLst>
                </a:gridCol>
              </a:tblGrid>
              <a:tr h="351903">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42467">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Instructor Able to see the result of another courses of a Student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Instructor</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1.Login to </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 Search that specific student's id.</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 See the grades of other courses for intended semester but only his/her(Instructor) Department.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Register Office: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1.Access </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2.View Students grades of other courses if and when it’s necessary</a:t>
                      </a: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Pen and Paper: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Note down the grade if needed.</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Computer/Phone: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1.Used for accessing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New System.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2.Used Computer to make softcopies.</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Printer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Printout the softcopies.</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Instructor frontend: 1.</a:t>
                      </a:r>
                      <a:r>
                        <a:rPr lang="en-US" sz="1200">
                          <a:effectLst/>
                          <a:latin typeface="Times New Roman" panose="02020603050405020304" pitchFamily="18" charset="0"/>
                          <a:ea typeface="Calibri" panose="020F0502020204030204" pitchFamily="34" charset="0"/>
                          <a:cs typeface="Times New Roman" panose="02020603050405020304" pitchFamily="18" charset="0"/>
                        </a:rPr>
                        <a:t> Provides the online user interface for viewing grades.</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Networking devices (Router, Switch Bridge, Hub):</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Used by Instructor and students to access the Internet.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Database Server</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Instructor receive the student information in </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Internet: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All related data searched through internet.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848484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44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7759967"/>
              </p:ext>
            </p:extLst>
          </p:nvPr>
        </p:nvGraphicFramePr>
        <p:xfrm>
          <a:off x="169818" y="562409"/>
          <a:ext cx="11299371" cy="6262624"/>
        </p:xfrm>
        <a:graphic>
          <a:graphicData uri="http://schemas.openxmlformats.org/drawingml/2006/table">
            <a:tbl>
              <a:tblPr firstRow="1" firstCol="1" bandRow="1">
                <a:tableStyleId>{5C22544A-7EE6-4342-B048-85BDC9FD1C3A}</a:tableStyleId>
              </a:tblPr>
              <a:tblGrid>
                <a:gridCol w="1817453">
                  <a:extLst>
                    <a:ext uri="{9D8B030D-6E8A-4147-A177-3AD203B41FA5}">
                      <a16:colId xmlns:a16="http://schemas.microsoft.com/office/drawing/2014/main" val="3283121809"/>
                    </a:ext>
                  </a:extLst>
                </a:gridCol>
                <a:gridCol w="1530883">
                  <a:extLst>
                    <a:ext uri="{9D8B030D-6E8A-4147-A177-3AD203B41FA5}">
                      <a16:colId xmlns:a16="http://schemas.microsoft.com/office/drawing/2014/main" val="715262666"/>
                    </a:ext>
                  </a:extLst>
                </a:gridCol>
                <a:gridCol w="1344861">
                  <a:extLst>
                    <a:ext uri="{9D8B030D-6E8A-4147-A177-3AD203B41FA5}">
                      <a16:colId xmlns:a16="http://schemas.microsoft.com/office/drawing/2014/main" val="3968238300"/>
                    </a:ext>
                  </a:extLst>
                </a:gridCol>
                <a:gridCol w="2017299">
                  <a:extLst>
                    <a:ext uri="{9D8B030D-6E8A-4147-A177-3AD203B41FA5}">
                      <a16:colId xmlns:a16="http://schemas.microsoft.com/office/drawing/2014/main" val="2596358396"/>
                    </a:ext>
                  </a:extLst>
                </a:gridCol>
                <a:gridCol w="1582415">
                  <a:extLst>
                    <a:ext uri="{9D8B030D-6E8A-4147-A177-3AD203B41FA5}">
                      <a16:colId xmlns:a16="http://schemas.microsoft.com/office/drawing/2014/main" val="4216031305"/>
                    </a:ext>
                  </a:extLst>
                </a:gridCol>
                <a:gridCol w="1463010">
                  <a:extLst>
                    <a:ext uri="{9D8B030D-6E8A-4147-A177-3AD203B41FA5}">
                      <a16:colId xmlns:a16="http://schemas.microsoft.com/office/drawing/2014/main" val="2113017478"/>
                    </a:ext>
                  </a:extLst>
                </a:gridCol>
                <a:gridCol w="1543450">
                  <a:extLst>
                    <a:ext uri="{9D8B030D-6E8A-4147-A177-3AD203B41FA5}">
                      <a16:colId xmlns:a16="http://schemas.microsoft.com/office/drawing/2014/main" val="3877825072"/>
                    </a:ext>
                  </a:extLst>
                </a:gridCol>
              </a:tblGrid>
              <a:tr h="383404">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46428">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Students will be able to get grades from</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Department instead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Department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1.Collect the student’s OBE mark sheet &amp; grade sheet.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2.Log in to </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New System.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3.Click on “Performance Monitoring” tab.</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4.Search Student I’d to upload his/her grade.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3.Select a particular course &amp; section according to the Department.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 Submit the grade next to the student’s name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based on their PLO &amp; co achievement and OBE mark sheet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Calculator</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Marks are calculated with a calculator.</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Computer: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Used for accessing IRAS.</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Printer: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Printout the softcopy of the mark sheet.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Excel sheet: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Marks-sheet can be created using Excel sheet, Google sheet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Email Software: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Used for communication between Department head and Instructor.</a:t>
                      </a: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 RDBMS: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 This Database management used to store and maintain student grades’ information</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Internet and Gmail: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marks sheet can be taken through emails or any other internet messaging platforms.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151736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45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16767240"/>
              </p:ext>
            </p:extLst>
          </p:nvPr>
        </p:nvGraphicFramePr>
        <p:xfrm>
          <a:off x="169818" y="562408"/>
          <a:ext cx="11338559" cy="5917898"/>
        </p:xfrm>
        <a:graphic>
          <a:graphicData uri="http://schemas.openxmlformats.org/drawingml/2006/table">
            <a:tbl>
              <a:tblPr firstRow="1" firstCol="1" bandRow="1">
                <a:tableStyleId>{5C22544A-7EE6-4342-B048-85BDC9FD1C3A}</a:tableStyleId>
              </a:tblPr>
              <a:tblGrid>
                <a:gridCol w="1823756">
                  <a:extLst>
                    <a:ext uri="{9D8B030D-6E8A-4147-A177-3AD203B41FA5}">
                      <a16:colId xmlns:a16="http://schemas.microsoft.com/office/drawing/2014/main" val="3283121809"/>
                    </a:ext>
                  </a:extLst>
                </a:gridCol>
                <a:gridCol w="1536193">
                  <a:extLst>
                    <a:ext uri="{9D8B030D-6E8A-4147-A177-3AD203B41FA5}">
                      <a16:colId xmlns:a16="http://schemas.microsoft.com/office/drawing/2014/main" val="715262666"/>
                    </a:ext>
                  </a:extLst>
                </a:gridCol>
                <a:gridCol w="1349526">
                  <a:extLst>
                    <a:ext uri="{9D8B030D-6E8A-4147-A177-3AD203B41FA5}">
                      <a16:colId xmlns:a16="http://schemas.microsoft.com/office/drawing/2014/main" val="3968238300"/>
                    </a:ext>
                  </a:extLst>
                </a:gridCol>
                <a:gridCol w="2024295">
                  <a:extLst>
                    <a:ext uri="{9D8B030D-6E8A-4147-A177-3AD203B41FA5}">
                      <a16:colId xmlns:a16="http://schemas.microsoft.com/office/drawing/2014/main" val="2596358396"/>
                    </a:ext>
                  </a:extLst>
                </a:gridCol>
                <a:gridCol w="1587903">
                  <a:extLst>
                    <a:ext uri="{9D8B030D-6E8A-4147-A177-3AD203B41FA5}">
                      <a16:colId xmlns:a16="http://schemas.microsoft.com/office/drawing/2014/main" val="4216031305"/>
                    </a:ext>
                  </a:extLst>
                </a:gridCol>
                <a:gridCol w="1468084">
                  <a:extLst>
                    <a:ext uri="{9D8B030D-6E8A-4147-A177-3AD203B41FA5}">
                      <a16:colId xmlns:a16="http://schemas.microsoft.com/office/drawing/2014/main" val="2113017478"/>
                    </a:ext>
                  </a:extLst>
                </a:gridCol>
                <a:gridCol w="1548802">
                  <a:extLst>
                    <a:ext uri="{9D8B030D-6E8A-4147-A177-3AD203B41FA5}">
                      <a16:colId xmlns:a16="http://schemas.microsoft.com/office/drawing/2014/main" val="3877825072"/>
                    </a:ext>
                  </a:extLst>
                </a:gridCol>
              </a:tblGrid>
              <a:tr h="390285">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26484">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UGC approves curriculum based on PLO and CO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Higher management: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1)Log in to</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2)Requests for Program approval to UGC based on Plo &amp; CO.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UGC: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1)Receive the request from Higher Management.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2)Feedback the higher management.</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Paper: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1)Use to print book of curriculum.</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2)Use for signature.</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Printer: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1)Use for print.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Computer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1)Save the file.</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Microsoft Word: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1)Use for save book.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Excel sheet: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Necessary data store.</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Gmail: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Using for mail send.</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Web Server: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1)Update information.</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Microsoft Excel Database: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Instructor excess CO’s form.</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Internet: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Using send mail</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UGC and update and upload new</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Version</a:t>
                      </a: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796772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46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91699964"/>
              </p:ext>
            </p:extLst>
          </p:nvPr>
        </p:nvGraphicFramePr>
        <p:xfrm>
          <a:off x="169818" y="562408"/>
          <a:ext cx="11338559" cy="5917898"/>
        </p:xfrm>
        <a:graphic>
          <a:graphicData uri="http://schemas.openxmlformats.org/drawingml/2006/table">
            <a:tbl>
              <a:tblPr firstRow="1" firstCol="1" bandRow="1">
                <a:tableStyleId>{5C22544A-7EE6-4342-B048-85BDC9FD1C3A}</a:tableStyleId>
              </a:tblPr>
              <a:tblGrid>
                <a:gridCol w="1823756">
                  <a:extLst>
                    <a:ext uri="{9D8B030D-6E8A-4147-A177-3AD203B41FA5}">
                      <a16:colId xmlns:a16="http://schemas.microsoft.com/office/drawing/2014/main" val="3283121809"/>
                    </a:ext>
                  </a:extLst>
                </a:gridCol>
                <a:gridCol w="1536193">
                  <a:extLst>
                    <a:ext uri="{9D8B030D-6E8A-4147-A177-3AD203B41FA5}">
                      <a16:colId xmlns:a16="http://schemas.microsoft.com/office/drawing/2014/main" val="715262666"/>
                    </a:ext>
                  </a:extLst>
                </a:gridCol>
                <a:gridCol w="1349526">
                  <a:extLst>
                    <a:ext uri="{9D8B030D-6E8A-4147-A177-3AD203B41FA5}">
                      <a16:colId xmlns:a16="http://schemas.microsoft.com/office/drawing/2014/main" val="3968238300"/>
                    </a:ext>
                  </a:extLst>
                </a:gridCol>
                <a:gridCol w="2024295">
                  <a:extLst>
                    <a:ext uri="{9D8B030D-6E8A-4147-A177-3AD203B41FA5}">
                      <a16:colId xmlns:a16="http://schemas.microsoft.com/office/drawing/2014/main" val="2596358396"/>
                    </a:ext>
                  </a:extLst>
                </a:gridCol>
                <a:gridCol w="1587903">
                  <a:extLst>
                    <a:ext uri="{9D8B030D-6E8A-4147-A177-3AD203B41FA5}">
                      <a16:colId xmlns:a16="http://schemas.microsoft.com/office/drawing/2014/main" val="4216031305"/>
                    </a:ext>
                  </a:extLst>
                </a:gridCol>
                <a:gridCol w="1468084">
                  <a:extLst>
                    <a:ext uri="{9D8B030D-6E8A-4147-A177-3AD203B41FA5}">
                      <a16:colId xmlns:a16="http://schemas.microsoft.com/office/drawing/2014/main" val="2113017478"/>
                    </a:ext>
                  </a:extLst>
                </a:gridCol>
                <a:gridCol w="1548802">
                  <a:extLst>
                    <a:ext uri="{9D8B030D-6E8A-4147-A177-3AD203B41FA5}">
                      <a16:colId xmlns:a16="http://schemas.microsoft.com/office/drawing/2014/main" val="3877825072"/>
                    </a:ext>
                  </a:extLst>
                </a:gridCol>
              </a:tblGrid>
              <a:tr h="390285">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26484">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Department Head able to see all instructor Performance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Department Head </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1.Login to </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2.Click on “Performance Monitoring” tab.</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3.Select course and section, according to Department.</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Paper: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Instructor send the hardcopy of the semester wise student performance report to the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Computer/Phone: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1.Used for accessing </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2.Create softcopies of record of all assessment date.</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Printer: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2.If needed Printout the softcopies.</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Excel sheet: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Record necessary assessment data in Excel sheet.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Department frontend: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Update activity of Instructor.</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Printing Software: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Used for printing Software doc.</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PDF Viewer: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To view the transcript in PDF-form.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 server: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Store update activity.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Department Storage: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Record of instructor assessment.</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Internet: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Need to connect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New System.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3513601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135346"/>
            <a:ext cx="838199" cy="767687"/>
          </a:xfrm>
        </p:spPr>
        <p:txBody>
          <a:bodyPr/>
          <a:lstStyle/>
          <a:p>
            <a:fld id="{D57F1E4F-1CFF-5643-939E-217C01CDF565}" type="slidenum">
              <a:rPr lang="en-US" smtClean="0"/>
              <a:pPr/>
              <a:t>47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25693578"/>
              </p:ext>
            </p:extLst>
          </p:nvPr>
        </p:nvGraphicFramePr>
        <p:xfrm>
          <a:off x="169818" y="562408"/>
          <a:ext cx="11338559" cy="6053709"/>
        </p:xfrm>
        <a:graphic>
          <a:graphicData uri="http://schemas.openxmlformats.org/drawingml/2006/table">
            <a:tbl>
              <a:tblPr firstRow="1" firstCol="1" bandRow="1">
                <a:tableStyleId>{5C22544A-7EE6-4342-B048-85BDC9FD1C3A}</a:tableStyleId>
              </a:tblPr>
              <a:tblGrid>
                <a:gridCol w="1823756">
                  <a:extLst>
                    <a:ext uri="{9D8B030D-6E8A-4147-A177-3AD203B41FA5}">
                      <a16:colId xmlns:a16="http://schemas.microsoft.com/office/drawing/2014/main" val="3283121809"/>
                    </a:ext>
                  </a:extLst>
                </a:gridCol>
                <a:gridCol w="1536193">
                  <a:extLst>
                    <a:ext uri="{9D8B030D-6E8A-4147-A177-3AD203B41FA5}">
                      <a16:colId xmlns:a16="http://schemas.microsoft.com/office/drawing/2014/main" val="715262666"/>
                    </a:ext>
                  </a:extLst>
                </a:gridCol>
                <a:gridCol w="1349526">
                  <a:extLst>
                    <a:ext uri="{9D8B030D-6E8A-4147-A177-3AD203B41FA5}">
                      <a16:colId xmlns:a16="http://schemas.microsoft.com/office/drawing/2014/main" val="3968238300"/>
                    </a:ext>
                  </a:extLst>
                </a:gridCol>
                <a:gridCol w="2024295">
                  <a:extLst>
                    <a:ext uri="{9D8B030D-6E8A-4147-A177-3AD203B41FA5}">
                      <a16:colId xmlns:a16="http://schemas.microsoft.com/office/drawing/2014/main" val="2596358396"/>
                    </a:ext>
                  </a:extLst>
                </a:gridCol>
                <a:gridCol w="1587903">
                  <a:extLst>
                    <a:ext uri="{9D8B030D-6E8A-4147-A177-3AD203B41FA5}">
                      <a16:colId xmlns:a16="http://schemas.microsoft.com/office/drawing/2014/main" val="4216031305"/>
                    </a:ext>
                  </a:extLst>
                </a:gridCol>
                <a:gridCol w="1468084">
                  <a:extLst>
                    <a:ext uri="{9D8B030D-6E8A-4147-A177-3AD203B41FA5}">
                      <a16:colId xmlns:a16="http://schemas.microsoft.com/office/drawing/2014/main" val="2113017478"/>
                    </a:ext>
                  </a:extLst>
                </a:gridCol>
                <a:gridCol w="1548802">
                  <a:extLst>
                    <a:ext uri="{9D8B030D-6E8A-4147-A177-3AD203B41FA5}">
                      <a16:colId xmlns:a16="http://schemas.microsoft.com/office/drawing/2014/main" val="3877825072"/>
                    </a:ext>
                  </a:extLst>
                </a:gridCol>
              </a:tblGrid>
              <a:tr h="390285">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Human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26484">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Higher Management and Instructor viewing OBE mark sheets and grade sheet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Department Head/ Dean/ VC/ Board of Trustees: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1)Log into New System Department Head dashboard.</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2)View department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Assessment report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3)View Course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Assessment Reports</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&amp;</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OBE Mark sheets, searchable by year, according to the Department &amp; Course.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4)View individual student reports.</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Instructor: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1)Log into New System Instructor dashboard.</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2)Using ID &amp; Password</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Pen and paper: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a:t>
                      </a:r>
                      <a:r>
                        <a:rPr lang="en-US" sz="1200">
                          <a:effectLst/>
                          <a:latin typeface="Times New Roman" panose="02020603050405020304" pitchFamily="18" charset="0"/>
                          <a:ea typeface="Calibri" panose="020F0502020204030204" pitchFamily="34" charset="0"/>
                          <a:cs typeface="Times New Roman" panose="02020603050405020304" pitchFamily="18" charset="0"/>
                        </a:rPr>
                        <a:t>. May be used for high-level notetaking.</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Cloud Server: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 Receive and process incoming requests</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Computer/ mobile:</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 View reports &amp; mark sheet, grade sheet.</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 Instructor frontend: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a:t>
                      </a:r>
                      <a:r>
                        <a:rPr lang="en-US" sz="1200">
                          <a:effectLst/>
                          <a:latin typeface="Times New Roman" panose="02020603050405020304" pitchFamily="18" charset="0"/>
                          <a:ea typeface="Calibri" panose="020F0502020204030204" pitchFamily="34" charset="0"/>
                          <a:cs typeface="Times New Roman" panose="02020603050405020304" pitchFamily="18" charset="0"/>
                        </a:rPr>
                        <a:t>. Provide user interface for online Instructor navigation.</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 Show specific reports on request.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 Sort report data in customizable ways (by PLO, by CO, by semester, by course, by time)</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Excel sheet</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Record necessary report in Excel sheet.</a:t>
                      </a: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System RDBMS: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1</a:t>
                      </a:r>
                      <a:r>
                        <a:rPr lang="en-US" sz="1200">
                          <a:effectLst/>
                          <a:latin typeface="Times New Roman" panose="02020603050405020304" pitchFamily="18" charset="0"/>
                          <a:ea typeface="Calibri" panose="020F0502020204030204" pitchFamily="34" charset="0"/>
                          <a:cs typeface="Times New Roman" panose="02020603050405020304" pitchFamily="18" charset="0"/>
                        </a:rPr>
                        <a:t>. For a specific course and student(s), retrieve PLO/ CO achievement data from RDBMS and tabulate them.</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 From tabulated data, derive outcome analysis and verdict</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Internet: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New System is a fully online web application: all packets and requests thereof are sent through the internet.</a:t>
                      </a: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2796983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48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50608456"/>
              </p:ext>
            </p:extLst>
          </p:nvPr>
        </p:nvGraphicFramePr>
        <p:xfrm>
          <a:off x="169818" y="562408"/>
          <a:ext cx="11338559" cy="5917898"/>
        </p:xfrm>
        <a:graphic>
          <a:graphicData uri="http://schemas.openxmlformats.org/drawingml/2006/table">
            <a:tbl>
              <a:tblPr firstRow="1" firstCol="1" bandRow="1">
                <a:tableStyleId>{5C22544A-7EE6-4342-B048-85BDC9FD1C3A}</a:tableStyleId>
              </a:tblPr>
              <a:tblGrid>
                <a:gridCol w="1823756">
                  <a:extLst>
                    <a:ext uri="{9D8B030D-6E8A-4147-A177-3AD203B41FA5}">
                      <a16:colId xmlns:a16="http://schemas.microsoft.com/office/drawing/2014/main" val="3283121809"/>
                    </a:ext>
                  </a:extLst>
                </a:gridCol>
                <a:gridCol w="1536193">
                  <a:extLst>
                    <a:ext uri="{9D8B030D-6E8A-4147-A177-3AD203B41FA5}">
                      <a16:colId xmlns:a16="http://schemas.microsoft.com/office/drawing/2014/main" val="715262666"/>
                    </a:ext>
                  </a:extLst>
                </a:gridCol>
                <a:gridCol w="1349526">
                  <a:extLst>
                    <a:ext uri="{9D8B030D-6E8A-4147-A177-3AD203B41FA5}">
                      <a16:colId xmlns:a16="http://schemas.microsoft.com/office/drawing/2014/main" val="3968238300"/>
                    </a:ext>
                  </a:extLst>
                </a:gridCol>
                <a:gridCol w="2024295">
                  <a:extLst>
                    <a:ext uri="{9D8B030D-6E8A-4147-A177-3AD203B41FA5}">
                      <a16:colId xmlns:a16="http://schemas.microsoft.com/office/drawing/2014/main" val="2596358396"/>
                    </a:ext>
                  </a:extLst>
                </a:gridCol>
                <a:gridCol w="1587903">
                  <a:extLst>
                    <a:ext uri="{9D8B030D-6E8A-4147-A177-3AD203B41FA5}">
                      <a16:colId xmlns:a16="http://schemas.microsoft.com/office/drawing/2014/main" val="4216031305"/>
                    </a:ext>
                  </a:extLst>
                </a:gridCol>
                <a:gridCol w="1468084">
                  <a:extLst>
                    <a:ext uri="{9D8B030D-6E8A-4147-A177-3AD203B41FA5}">
                      <a16:colId xmlns:a16="http://schemas.microsoft.com/office/drawing/2014/main" val="2113017478"/>
                    </a:ext>
                  </a:extLst>
                </a:gridCol>
                <a:gridCol w="1548802">
                  <a:extLst>
                    <a:ext uri="{9D8B030D-6E8A-4147-A177-3AD203B41FA5}">
                      <a16:colId xmlns:a16="http://schemas.microsoft.com/office/drawing/2014/main" val="3877825072"/>
                    </a:ext>
                  </a:extLst>
                </a:gridCol>
              </a:tblGrid>
              <a:tr h="390285">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26484">
                <a:tc>
                  <a:txBody>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3)Click on “Performance Monitoring” tab.</a:t>
                      </a:r>
                    </a:p>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4)View Course</a:t>
                      </a:r>
                    </a:p>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Assessment Reports</a:t>
                      </a:r>
                    </a:p>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&amp;</a:t>
                      </a:r>
                    </a:p>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OBE Mark sheets according to the Department, Course &amp; Section.</a:t>
                      </a:r>
                    </a:p>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5)Download them if they want or need. </a:t>
                      </a:r>
                    </a:p>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07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250547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49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01756879"/>
              </p:ext>
            </p:extLst>
          </p:nvPr>
        </p:nvGraphicFramePr>
        <p:xfrm>
          <a:off x="143692" y="222773"/>
          <a:ext cx="11338559" cy="6445123"/>
        </p:xfrm>
        <a:graphic>
          <a:graphicData uri="http://schemas.openxmlformats.org/drawingml/2006/table">
            <a:tbl>
              <a:tblPr firstRow="1" firstCol="1" bandRow="1">
                <a:tableStyleId>{5C22544A-7EE6-4342-B048-85BDC9FD1C3A}</a:tableStyleId>
              </a:tblPr>
              <a:tblGrid>
                <a:gridCol w="1823756">
                  <a:extLst>
                    <a:ext uri="{9D8B030D-6E8A-4147-A177-3AD203B41FA5}">
                      <a16:colId xmlns:a16="http://schemas.microsoft.com/office/drawing/2014/main" val="3283121809"/>
                    </a:ext>
                  </a:extLst>
                </a:gridCol>
                <a:gridCol w="1536193">
                  <a:extLst>
                    <a:ext uri="{9D8B030D-6E8A-4147-A177-3AD203B41FA5}">
                      <a16:colId xmlns:a16="http://schemas.microsoft.com/office/drawing/2014/main" val="715262666"/>
                    </a:ext>
                  </a:extLst>
                </a:gridCol>
                <a:gridCol w="1349526">
                  <a:extLst>
                    <a:ext uri="{9D8B030D-6E8A-4147-A177-3AD203B41FA5}">
                      <a16:colId xmlns:a16="http://schemas.microsoft.com/office/drawing/2014/main" val="3968238300"/>
                    </a:ext>
                  </a:extLst>
                </a:gridCol>
                <a:gridCol w="2024295">
                  <a:extLst>
                    <a:ext uri="{9D8B030D-6E8A-4147-A177-3AD203B41FA5}">
                      <a16:colId xmlns:a16="http://schemas.microsoft.com/office/drawing/2014/main" val="2596358396"/>
                    </a:ext>
                  </a:extLst>
                </a:gridCol>
                <a:gridCol w="1587903">
                  <a:extLst>
                    <a:ext uri="{9D8B030D-6E8A-4147-A177-3AD203B41FA5}">
                      <a16:colId xmlns:a16="http://schemas.microsoft.com/office/drawing/2014/main" val="4216031305"/>
                    </a:ext>
                  </a:extLst>
                </a:gridCol>
                <a:gridCol w="1468084">
                  <a:extLst>
                    <a:ext uri="{9D8B030D-6E8A-4147-A177-3AD203B41FA5}">
                      <a16:colId xmlns:a16="http://schemas.microsoft.com/office/drawing/2014/main" val="2113017478"/>
                    </a:ext>
                  </a:extLst>
                </a:gridCol>
                <a:gridCol w="1548802">
                  <a:extLst>
                    <a:ext uri="{9D8B030D-6E8A-4147-A177-3AD203B41FA5}">
                      <a16:colId xmlns:a16="http://schemas.microsoft.com/office/drawing/2014/main" val="3877825072"/>
                    </a:ext>
                  </a:extLst>
                </a:gridCol>
              </a:tblGrid>
              <a:tr h="390285">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Human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26484">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Instructor viewing CGPA and change the grade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Student: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1.Log into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New System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Student Dashboard</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Goes to desired course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2.Click on “Request Grade Change”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3.Fills form e.g. with reason for grade change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4.Submits the grade change request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Instructor: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1.Logs into Instructor dashboard</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2.Reviews grade change request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3.Check exam</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Papers and other assessment upon request.</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Pen and paper: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May be used for high-level notetaking.</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Hard copies of student test papers used for review</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Computer/Phone: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1.Used for viewing and making changes to grades</a:t>
                      </a: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New System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Student frontend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Provide user interface making grade change requests</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2.Show “Request Grade Change” interface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3.Provide field to input reason for grade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4.Show submit button interface</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 RDBMS</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 Changed grade data are stored here</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Internet: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This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New </a:t>
                      </a: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 fully online web application: all packets and requests therefore are sent through the internet.</a:t>
                      </a: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14226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0447" y="927464"/>
            <a:ext cx="11647938" cy="5669280"/>
          </a:xfrm>
          <a:prstGeom prst="rect">
            <a:avLst/>
          </a:prstGeom>
        </p:spPr>
      </p:pic>
      <p:sp>
        <p:nvSpPr>
          <p:cNvPr id="5" name="Rectangle 4"/>
          <p:cNvSpPr/>
          <p:nvPr/>
        </p:nvSpPr>
        <p:spPr>
          <a:xfrm>
            <a:off x="3056710" y="159777"/>
            <a:ext cx="5016272" cy="460895"/>
          </a:xfrm>
          <a:prstGeom prst="rect">
            <a:avLst/>
          </a:prstGeom>
        </p:spPr>
        <p:txBody>
          <a:bodyPr wrap="square">
            <a:spAutoFit/>
          </a:bodyPr>
          <a:lstStyle/>
          <a:p>
            <a:pPr algn="ctr">
              <a:lnSpc>
                <a:spcPct val="107000"/>
              </a:lnSpc>
              <a:spcAft>
                <a:spcPts val="800"/>
              </a:spcAft>
            </a:pPr>
            <a:r>
              <a:rPr lang="en-US" sz="2400" b="1" dirty="0" smtClean="0">
                <a:effectLst>
                  <a:outerShdw blurRad="50800" dist="38100" dir="5400000" algn="t">
                    <a:srgbClr val="000000">
                      <a:alpha val="40000"/>
                    </a:srgbClr>
                  </a:outerShdw>
                </a:effectLst>
                <a:latin typeface="Times New Roman" panose="02020603050405020304" pitchFamily="18" charset="0"/>
                <a:ea typeface="Calibri" panose="020F0502020204030204" pitchFamily="34" charset="0"/>
                <a:cs typeface="Times New Roman" panose="02020603050405020304" pitchFamily="18" charset="0"/>
              </a:rPr>
              <a:t>                 RICH </a:t>
            </a:r>
            <a:r>
              <a:rPr lang="en-US" sz="2400" b="1" dirty="0">
                <a:effectLst>
                  <a:outerShdw blurRad="50800" dist="38100" dir="5400000" algn="t">
                    <a:srgbClr val="000000">
                      <a:alpha val="40000"/>
                    </a:srgbClr>
                  </a:outerShdw>
                </a:effectLst>
                <a:latin typeface="Times New Roman" panose="02020603050405020304" pitchFamily="18" charset="0"/>
                <a:ea typeface="Calibri" panose="020F0502020204030204" pitchFamily="34" charset="0"/>
                <a:cs typeface="Times New Roman" panose="02020603050405020304" pitchFamily="18" charset="0"/>
              </a:rPr>
              <a:t>PICTURE(AS-IS)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a:xfrm>
            <a:off x="11110186" y="159777"/>
            <a:ext cx="838199" cy="767687"/>
          </a:xfrm>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0056025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50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36009334"/>
              </p:ext>
            </p:extLst>
          </p:nvPr>
        </p:nvGraphicFramePr>
        <p:xfrm>
          <a:off x="169818" y="562408"/>
          <a:ext cx="11338559" cy="6053709"/>
        </p:xfrm>
        <a:graphic>
          <a:graphicData uri="http://schemas.openxmlformats.org/drawingml/2006/table">
            <a:tbl>
              <a:tblPr firstRow="1" firstCol="1" bandRow="1">
                <a:tableStyleId>{5C22544A-7EE6-4342-B048-85BDC9FD1C3A}</a:tableStyleId>
              </a:tblPr>
              <a:tblGrid>
                <a:gridCol w="1823756">
                  <a:extLst>
                    <a:ext uri="{9D8B030D-6E8A-4147-A177-3AD203B41FA5}">
                      <a16:colId xmlns:a16="http://schemas.microsoft.com/office/drawing/2014/main" val="3283121809"/>
                    </a:ext>
                  </a:extLst>
                </a:gridCol>
                <a:gridCol w="1536193">
                  <a:extLst>
                    <a:ext uri="{9D8B030D-6E8A-4147-A177-3AD203B41FA5}">
                      <a16:colId xmlns:a16="http://schemas.microsoft.com/office/drawing/2014/main" val="715262666"/>
                    </a:ext>
                  </a:extLst>
                </a:gridCol>
                <a:gridCol w="1349526">
                  <a:extLst>
                    <a:ext uri="{9D8B030D-6E8A-4147-A177-3AD203B41FA5}">
                      <a16:colId xmlns:a16="http://schemas.microsoft.com/office/drawing/2014/main" val="3968238300"/>
                    </a:ext>
                  </a:extLst>
                </a:gridCol>
                <a:gridCol w="2024295">
                  <a:extLst>
                    <a:ext uri="{9D8B030D-6E8A-4147-A177-3AD203B41FA5}">
                      <a16:colId xmlns:a16="http://schemas.microsoft.com/office/drawing/2014/main" val="2596358396"/>
                    </a:ext>
                  </a:extLst>
                </a:gridCol>
                <a:gridCol w="1587903">
                  <a:extLst>
                    <a:ext uri="{9D8B030D-6E8A-4147-A177-3AD203B41FA5}">
                      <a16:colId xmlns:a16="http://schemas.microsoft.com/office/drawing/2014/main" val="4216031305"/>
                    </a:ext>
                  </a:extLst>
                </a:gridCol>
                <a:gridCol w="1468084">
                  <a:extLst>
                    <a:ext uri="{9D8B030D-6E8A-4147-A177-3AD203B41FA5}">
                      <a16:colId xmlns:a16="http://schemas.microsoft.com/office/drawing/2014/main" val="2113017478"/>
                    </a:ext>
                  </a:extLst>
                </a:gridCol>
                <a:gridCol w="1548802">
                  <a:extLst>
                    <a:ext uri="{9D8B030D-6E8A-4147-A177-3AD203B41FA5}">
                      <a16:colId xmlns:a16="http://schemas.microsoft.com/office/drawing/2014/main" val="3877825072"/>
                    </a:ext>
                  </a:extLst>
                </a:gridCol>
              </a:tblGrid>
              <a:tr h="390285">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Human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26484">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4.If change needs to be made, then the instructor changes the grade and inform or Submit the grade to the Department. 5.If not, end the process. Mail the student that his request has been denied.</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Department</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1.Receives</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information regarding grade change of a specific student in a course.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 Updates the OBE mark sheet and grade sheet with the new grade and stores it in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the department storage.</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3.Inform to the Register’s office for changing the grade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New System Instructor frontend:</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1.Provide user interface for instructor to make grade changes</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2.Show requested grade change details</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3.Show approve or disapprove button</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4.If approved, provide field for new grade input</a:t>
                      </a:r>
                    </a:p>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1646822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51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23107532"/>
              </p:ext>
            </p:extLst>
          </p:nvPr>
        </p:nvGraphicFramePr>
        <p:xfrm>
          <a:off x="130629" y="383843"/>
          <a:ext cx="11338559" cy="5917898"/>
        </p:xfrm>
        <a:graphic>
          <a:graphicData uri="http://schemas.openxmlformats.org/drawingml/2006/table">
            <a:tbl>
              <a:tblPr firstRow="1" firstCol="1" bandRow="1">
                <a:tableStyleId>{5C22544A-7EE6-4342-B048-85BDC9FD1C3A}</a:tableStyleId>
              </a:tblPr>
              <a:tblGrid>
                <a:gridCol w="1823756">
                  <a:extLst>
                    <a:ext uri="{9D8B030D-6E8A-4147-A177-3AD203B41FA5}">
                      <a16:colId xmlns:a16="http://schemas.microsoft.com/office/drawing/2014/main" val="3283121809"/>
                    </a:ext>
                  </a:extLst>
                </a:gridCol>
                <a:gridCol w="1536193">
                  <a:extLst>
                    <a:ext uri="{9D8B030D-6E8A-4147-A177-3AD203B41FA5}">
                      <a16:colId xmlns:a16="http://schemas.microsoft.com/office/drawing/2014/main" val="715262666"/>
                    </a:ext>
                  </a:extLst>
                </a:gridCol>
                <a:gridCol w="1349526">
                  <a:extLst>
                    <a:ext uri="{9D8B030D-6E8A-4147-A177-3AD203B41FA5}">
                      <a16:colId xmlns:a16="http://schemas.microsoft.com/office/drawing/2014/main" val="3968238300"/>
                    </a:ext>
                  </a:extLst>
                </a:gridCol>
                <a:gridCol w="2024295">
                  <a:extLst>
                    <a:ext uri="{9D8B030D-6E8A-4147-A177-3AD203B41FA5}">
                      <a16:colId xmlns:a16="http://schemas.microsoft.com/office/drawing/2014/main" val="2596358396"/>
                    </a:ext>
                  </a:extLst>
                </a:gridCol>
                <a:gridCol w="1587903">
                  <a:extLst>
                    <a:ext uri="{9D8B030D-6E8A-4147-A177-3AD203B41FA5}">
                      <a16:colId xmlns:a16="http://schemas.microsoft.com/office/drawing/2014/main" val="4216031305"/>
                    </a:ext>
                  </a:extLst>
                </a:gridCol>
                <a:gridCol w="1468084">
                  <a:extLst>
                    <a:ext uri="{9D8B030D-6E8A-4147-A177-3AD203B41FA5}">
                      <a16:colId xmlns:a16="http://schemas.microsoft.com/office/drawing/2014/main" val="2113017478"/>
                    </a:ext>
                  </a:extLst>
                </a:gridCol>
                <a:gridCol w="1548802">
                  <a:extLst>
                    <a:ext uri="{9D8B030D-6E8A-4147-A177-3AD203B41FA5}">
                      <a16:colId xmlns:a16="http://schemas.microsoft.com/office/drawing/2014/main" val="3877825072"/>
                    </a:ext>
                  </a:extLst>
                </a:gridCol>
              </a:tblGrid>
              <a:tr h="390285">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Human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526484">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Times New Roman" panose="02020603050405020304" pitchFamily="18" charset="0"/>
                        </a:rPr>
                        <a:t>Register’s Office:</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1)Receive a request from the department for updating new grade of a student in a specific course.</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3)Updates the register’s office storage with the new grade</a:t>
                      </a:r>
                    </a:p>
                  </a:txBody>
                  <a:tcPr marL="68580" marR="68580" marT="0" marB="0"/>
                </a:tc>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2770815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135345"/>
            <a:ext cx="838199" cy="767687"/>
          </a:xfrm>
        </p:spPr>
        <p:txBody>
          <a:bodyPr/>
          <a:lstStyle/>
          <a:p>
            <a:fld id="{D57F1E4F-1CFF-5643-939E-217C01CDF565}" type="slidenum">
              <a:rPr lang="en-US" smtClean="0"/>
              <a:pPr/>
              <a:t>52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74299626"/>
              </p:ext>
            </p:extLst>
          </p:nvPr>
        </p:nvGraphicFramePr>
        <p:xfrm>
          <a:off x="130629" y="383843"/>
          <a:ext cx="11338559" cy="6239026"/>
        </p:xfrm>
        <a:graphic>
          <a:graphicData uri="http://schemas.openxmlformats.org/drawingml/2006/table">
            <a:tbl>
              <a:tblPr firstRow="1" firstCol="1" bandRow="1">
                <a:tableStyleId>{5C22544A-7EE6-4342-B048-85BDC9FD1C3A}</a:tableStyleId>
              </a:tblPr>
              <a:tblGrid>
                <a:gridCol w="1823756">
                  <a:extLst>
                    <a:ext uri="{9D8B030D-6E8A-4147-A177-3AD203B41FA5}">
                      <a16:colId xmlns:a16="http://schemas.microsoft.com/office/drawing/2014/main" val="3283121809"/>
                    </a:ext>
                  </a:extLst>
                </a:gridCol>
                <a:gridCol w="1536193">
                  <a:extLst>
                    <a:ext uri="{9D8B030D-6E8A-4147-A177-3AD203B41FA5}">
                      <a16:colId xmlns:a16="http://schemas.microsoft.com/office/drawing/2014/main" val="715262666"/>
                    </a:ext>
                  </a:extLst>
                </a:gridCol>
                <a:gridCol w="1349526">
                  <a:extLst>
                    <a:ext uri="{9D8B030D-6E8A-4147-A177-3AD203B41FA5}">
                      <a16:colId xmlns:a16="http://schemas.microsoft.com/office/drawing/2014/main" val="3968238300"/>
                    </a:ext>
                  </a:extLst>
                </a:gridCol>
                <a:gridCol w="2024295">
                  <a:extLst>
                    <a:ext uri="{9D8B030D-6E8A-4147-A177-3AD203B41FA5}">
                      <a16:colId xmlns:a16="http://schemas.microsoft.com/office/drawing/2014/main" val="2596358396"/>
                    </a:ext>
                  </a:extLst>
                </a:gridCol>
                <a:gridCol w="1587903">
                  <a:extLst>
                    <a:ext uri="{9D8B030D-6E8A-4147-A177-3AD203B41FA5}">
                      <a16:colId xmlns:a16="http://schemas.microsoft.com/office/drawing/2014/main" val="4216031305"/>
                    </a:ext>
                  </a:extLst>
                </a:gridCol>
                <a:gridCol w="1468084">
                  <a:extLst>
                    <a:ext uri="{9D8B030D-6E8A-4147-A177-3AD203B41FA5}">
                      <a16:colId xmlns:a16="http://schemas.microsoft.com/office/drawing/2014/main" val="2113017478"/>
                    </a:ext>
                  </a:extLst>
                </a:gridCol>
                <a:gridCol w="1548802">
                  <a:extLst>
                    <a:ext uri="{9D8B030D-6E8A-4147-A177-3AD203B41FA5}">
                      <a16:colId xmlns:a16="http://schemas.microsoft.com/office/drawing/2014/main" val="3877825072"/>
                    </a:ext>
                  </a:extLst>
                </a:gridCol>
              </a:tblGrid>
              <a:tr h="412654">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Process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Human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Non-comb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 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and Communication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6337" marR="26337" marT="0" marB="0"/>
                </a:tc>
                <a:extLst>
                  <a:ext uri="{0D108BD9-81ED-4DB2-BD59-A6C34878D82A}">
                    <a16:rowId xmlns:a16="http://schemas.microsoft.com/office/drawing/2014/main" val="2185312693"/>
                  </a:ext>
                </a:extLst>
              </a:tr>
              <a:tr h="5826372">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Student viewing PLO &amp; CO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Student: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Log into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New System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Student Dashboard</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Click on “Performance Monitoring” tab</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 Select course and time period</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 Click on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Plo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&amp; CO's report”</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 View OBE mark sheet in browser.</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7. Obtain information about their performance for the selected semester.</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8. Download report in PDF form</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Pen &amp; Paper: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Note down the grade if needed.</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Calculator: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Marks are calculated with a calculator.</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Computer/Phone: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1.Used for accessing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New System.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Printer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1.If needed Printout the softcopies</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System Student frontend: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1.Provide user interface for online Student navigation</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 Show specific reports</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 Sort report data in customizable ways (by PLO, by CO, by semester, by course, by time)</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New System RDBMS</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 A Database Management Service is used to store, maintain, edit and receive the list of COs and PLOs of each student, student’s grade information and transcript.</a:t>
                      </a:r>
                    </a:p>
                    <a:p>
                      <a:pPr marL="0" marR="0" algn="just">
                        <a:lnSpc>
                          <a:spcPct val="107000"/>
                        </a:lnSpc>
                        <a:spcBef>
                          <a:spcPts val="0"/>
                        </a:spcBef>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Internet: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All related data searched through internet. </a:t>
                      </a:r>
                    </a:p>
                    <a:p>
                      <a:pPr marL="0" marR="0" algn="just">
                        <a:lnSpc>
                          <a:spcPct val="107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290283"/>
                  </a:ext>
                </a:extLst>
              </a:tr>
            </a:tbl>
          </a:graphicData>
        </a:graphic>
      </p:graphicFrame>
    </p:spTree>
    <p:extLst>
      <p:ext uri="{BB962C8B-B14F-4D97-AF65-F5344CB8AC3E}">
        <p14:creationId xmlns:p14="http://schemas.microsoft.com/office/powerpoint/2010/main" val="3452193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14689" y="68874"/>
            <a:ext cx="838199" cy="767687"/>
          </a:xfrm>
        </p:spPr>
        <p:txBody>
          <a:bodyPr/>
          <a:lstStyle/>
          <a:p>
            <a:fld id="{D57F1E4F-1CFF-5643-939E-217C01CDF565}" type="slidenum">
              <a:rPr lang="en-US" smtClean="0"/>
              <a:pPr/>
              <a:t>53</a:t>
            </a:fld>
            <a:endParaRPr lang="en-US" dirty="0"/>
          </a:p>
        </p:txBody>
      </p:sp>
      <p:sp>
        <p:nvSpPr>
          <p:cNvPr id="6" name="Rectangle 5"/>
          <p:cNvSpPr/>
          <p:nvPr/>
        </p:nvSpPr>
        <p:spPr>
          <a:xfrm>
            <a:off x="2183153" y="2865511"/>
            <a:ext cx="7634847" cy="769441"/>
          </a:xfrm>
          <a:prstGeom prst="rect">
            <a:avLst/>
          </a:prstGeom>
        </p:spPr>
        <p:txBody>
          <a:bodyPr wrap="none">
            <a:spAutoFit/>
          </a:bodyPr>
          <a:lstStyle/>
          <a:p>
            <a:r>
              <a:rPr lang="en-US" sz="4400" dirty="0" smtClean="0">
                <a:latin typeface="Times New Roman" panose="02020603050405020304" pitchFamily="18" charset="0"/>
                <a:cs typeface="Times New Roman" panose="02020603050405020304" pitchFamily="18" charset="0"/>
              </a:rPr>
              <a:t>PROCESS DIAGRAM (TO-BE</a:t>
            </a:r>
            <a:r>
              <a:rPr lang="en-US" sz="4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30059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4431" y="1063416"/>
            <a:ext cx="10084108" cy="5198115"/>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839925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2697" y="467613"/>
            <a:ext cx="11001104" cy="5880935"/>
          </a:xfrm>
          <a:prstGeom prst="rect">
            <a:avLst/>
          </a:prstGeom>
        </p:spPr>
      </p:pic>
      <p:sp>
        <p:nvSpPr>
          <p:cNvPr id="5" name="Slide Number Placeholder 4"/>
          <p:cNvSpPr>
            <a:spLocks noGrp="1"/>
          </p:cNvSpPr>
          <p:nvPr>
            <p:ph type="sldNum" sz="quarter" idx="12"/>
          </p:nvPr>
        </p:nvSpPr>
        <p:spPr>
          <a:xfrm>
            <a:off x="11353801" y="112253"/>
            <a:ext cx="838199" cy="710719"/>
          </a:xfrm>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133520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92309" y="457200"/>
            <a:ext cx="10861491" cy="5822532"/>
          </a:xfrm>
          <a:prstGeom prst="rect">
            <a:avLst/>
          </a:prstGeom>
        </p:spPr>
      </p:pic>
      <p:sp>
        <p:nvSpPr>
          <p:cNvPr id="5" name="Slide Number Placeholder 4"/>
          <p:cNvSpPr>
            <a:spLocks noGrp="1"/>
          </p:cNvSpPr>
          <p:nvPr>
            <p:ph type="sldNum" sz="quarter" idx="12"/>
          </p:nvPr>
        </p:nvSpPr>
        <p:spPr>
          <a:xfrm>
            <a:off x="11353801" y="73356"/>
            <a:ext cx="838199" cy="767687"/>
          </a:xfrm>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045507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4175" y="522515"/>
            <a:ext cx="10459253" cy="5731532"/>
          </a:xfrm>
          <a:prstGeom prst="rect">
            <a:avLst/>
          </a:prstGeom>
        </p:spPr>
      </p:pic>
      <p:sp>
        <p:nvSpPr>
          <p:cNvPr id="5" name="Slide Number Placeholder 4"/>
          <p:cNvSpPr>
            <a:spLocks noGrp="1"/>
          </p:cNvSpPr>
          <p:nvPr>
            <p:ph type="sldNum" sz="quarter" idx="12"/>
          </p:nvPr>
        </p:nvSpPr>
        <p:spPr>
          <a:xfrm>
            <a:off x="11240814" y="42211"/>
            <a:ext cx="838199" cy="767687"/>
          </a:xfrm>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250054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0262" y="551766"/>
            <a:ext cx="10548301" cy="5680962"/>
          </a:xfrm>
          <a:prstGeom prst="rect">
            <a:avLst/>
          </a:prstGeom>
        </p:spPr>
      </p:pic>
      <p:sp>
        <p:nvSpPr>
          <p:cNvPr id="5" name="Slide Number Placeholder 4"/>
          <p:cNvSpPr>
            <a:spLocks noGrp="1"/>
          </p:cNvSpPr>
          <p:nvPr>
            <p:ph type="sldNum" sz="quarter" idx="12"/>
          </p:nvPr>
        </p:nvSpPr>
        <p:spPr>
          <a:xfrm>
            <a:off x="11188563" y="167923"/>
            <a:ext cx="838199" cy="767687"/>
          </a:xfrm>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160340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4949" y="517743"/>
            <a:ext cx="10948851" cy="6029119"/>
          </a:xfrm>
          <a:prstGeom prst="rect">
            <a:avLst/>
          </a:prstGeom>
        </p:spPr>
      </p:pic>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35675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extBox 5"/>
          <p:cNvSpPr txBox="1"/>
          <p:nvPr/>
        </p:nvSpPr>
        <p:spPr>
          <a:xfrm>
            <a:off x="3122022" y="2926079"/>
            <a:ext cx="6361611" cy="769441"/>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SIX ELEMENT (AS-IS)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1572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5760" y="295729"/>
            <a:ext cx="10835866" cy="6281974"/>
          </a:xfrm>
          <a:prstGeom prst="rect">
            <a:avLst/>
          </a:prstGeom>
        </p:spPr>
      </p:pic>
      <p:sp>
        <p:nvSpPr>
          <p:cNvPr id="5" name="Slide Number Placeholder 4"/>
          <p:cNvSpPr>
            <a:spLocks noGrp="1"/>
          </p:cNvSpPr>
          <p:nvPr>
            <p:ph type="sldNum" sz="quarter" idx="12"/>
          </p:nvPr>
        </p:nvSpPr>
        <p:spPr>
          <a:xfrm>
            <a:off x="11201626" y="73660"/>
            <a:ext cx="838199" cy="767687"/>
          </a:xfrm>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6394930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53143" y="282415"/>
            <a:ext cx="10700658" cy="5902277"/>
          </a:xfrm>
          <a:prstGeom prst="rect">
            <a:avLst/>
          </a:prstGeom>
        </p:spPr>
      </p:pic>
      <p:sp>
        <p:nvSpPr>
          <p:cNvPr id="5" name="Rectangle 4"/>
          <p:cNvSpPr/>
          <p:nvPr/>
        </p:nvSpPr>
        <p:spPr>
          <a:xfrm>
            <a:off x="4173798" y="6313411"/>
            <a:ext cx="6096000" cy="307392"/>
          </a:xfrm>
          <a:prstGeom prst="rect">
            <a:avLst/>
          </a:prstGeom>
        </p:spPr>
        <p:txBody>
          <a:bodyPr>
            <a:spAutoFit/>
          </a:bodyPr>
          <a:lstStyle/>
          <a:p>
            <a:pPr>
              <a:lnSpc>
                <a:spcPct val="107000"/>
              </a:lnSpc>
              <a:spcAft>
                <a:spcPts val="800"/>
              </a:spcAft>
              <a:tabLst>
                <a:tab pos="2667000" algn="l"/>
              </a:tabLst>
            </a:pPr>
            <a:r>
              <a:rPr lang="en-US" sz="1400" b="1" dirty="0">
                <a:latin typeface="Times New Roman" panose="02020603050405020304" pitchFamily="18" charset="0"/>
                <a:ea typeface="Calibri" panose="020F0502020204030204" pitchFamily="34" charset="0"/>
                <a:cs typeface="Times New Roman" panose="02020603050405020304" pitchFamily="18" charset="0"/>
              </a:rPr>
              <a:t>FIGURE </a:t>
            </a: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2.8 Student viewing PLO &amp;CO</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a:xfrm>
            <a:off x="11353801" y="0"/>
            <a:ext cx="838199" cy="767687"/>
          </a:xfrm>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4470672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5139" y="60058"/>
            <a:ext cx="10515600" cy="684525"/>
          </a:xfrm>
        </p:spPr>
        <p:txBody>
          <a:bodyPr>
            <a:noAutofit/>
          </a:bodyPr>
          <a:lstStyle/>
          <a:p>
            <a:r>
              <a:rPr lang="en-US" sz="4400" b="1" dirty="0" smtClean="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                        BUSINESS </a:t>
            </a:r>
            <a:r>
              <a:rPr lang="en-US" sz="4400" b="1" dirty="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RULE</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9749" y="827746"/>
            <a:ext cx="11469189" cy="5586118"/>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 A student may register under one or more programs. A program many have multiple students.</a:t>
            </a:r>
          </a:p>
          <a:p>
            <a:pPr algn="just"/>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 department may have multiple programs. A program must be exactly under one department. </a:t>
            </a:r>
          </a:p>
          <a:p>
            <a:pPr algn="just"/>
            <a:r>
              <a:rPr lang="en-US" dirty="0">
                <a:latin typeface="Times New Roman" panose="02020603050405020304" pitchFamily="18" charset="0"/>
                <a:cs typeface="Times New Roman" panose="02020603050405020304" pitchFamily="18" charset="0"/>
              </a:rPr>
              <a:t>3) A school may have multiple departments. A department must be exactly under one school.</a:t>
            </a:r>
          </a:p>
          <a:p>
            <a:pPr algn="just"/>
            <a:r>
              <a:rPr lang="en-US" dirty="0">
                <a:latin typeface="Times New Roman" panose="02020603050405020304" pitchFamily="18" charset="0"/>
                <a:cs typeface="Times New Roman" panose="02020603050405020304" pitchFamily="18" charset="0"/>
              </a:rPr>
              <a:t>4) A department may have multiple instructors. An instructor must be exactly under one department. </a:t>
            </a:r>
          </a:p>
          <a:p>
            <a:pPr algn="just"/>
            <a:r>
              <a:rPr lang="en-US" dirty="0">
                <a:latin typeface="Times New Roman" panose="02020603050405020304" pitchFamily="18" charset="0"/>
                <a:cs typeface="Times New Roman" panose="02020603050405020304" pitchFamily="18" charset="0"/>
              </a:rPr>
              <a:t>5) A department must have exactly one head. </a:t>
            </a:r>
          </a:p>
          <a:p>
            <a:pPr algn="just"/>
            <a:r>
              <a:rPr lang="en-US" dirty="0">
                <a:latin typeface="Times New Roman" panose="02020603050405020304" pitchFamily="18" charset="0"/>
                <a:cs typeface="Times New Roman" panose="02020603050405020304" pitchFamily="18" charset="0"/>
              </a:rPr>
              <a:t>6) A school must have exactly one dean. </a:t>
            </a:r>
          </a:p>
          <a:p>
            <a:pPr algn="just"/>
            <a:r>
              <a:rPr lang="en-US" dirty="0">
                <a:latin typeface="Times New Roman" panose="02020603050405020304" pitchFamily="18" charset="0"/>
                <a:cs typeface="Times New Roman" panose="02020603050405020304" pitchFamily="18" charset="0"/>
              </a:rPr>
              <a:t>7) A program may have multiple PLOs. A PLO many be under multiple programs. </a:t>
            </a:r>
          </a:p>
          <a:p>
            <a:pPr algn="just"/>
            <a:r>
              <a:rPr lang="en-US" dirty="0">
                <a:latin typeface="Times New Roman" panose="02020603050405020304" pitchFamily="18" charset="0"/>
                <a:cs typeface="Times New Roman" panose="02020603050405020304" pitchFamily="18" charset="0"/>
              </a:rPr>
              <a:t>8) An instructor may teach multiple courses. A course must have exactly one instructor. </a:t>
            </a:r>
          </a:p>
          <a:p>
            <a:pPr algn="just"/>
            <a:r>
              <a:rPr lang="en-US" dirty="0">
                <a:latin typeface="Times New Roman" panose="02020603050405020304" pitchFamily="18" charset="0"/>
                <a:cs typeface="Times New Roman" panose="02020603050405020304" pitchFamily="18" charset="0"/>
              </a:rPr>
              <a:t>9) A course may have multiple sections. A section must be under exactly one course. </a:t>
            </a:r>
          </a:p>
          <a:p>
            <a:pPr algn="just"/>
            <a:r>
              <a:rPr lang="en-US" dirty="0">
                <a:latin typeface="Times New Roman" panose="02020603050405020304" pitchFamily="18" charset="0"/>
                <a:cs typeface="Times New Roman" panose="02020603050405020304" pitchFamily="18" charset="0"/>
              </a:rPr>
              <a:t>10) A student may tale multiple assessments. A particular assessment must be taken exactly by one student. </a:t>
            </a:r>
          </a:p>
          <a:p>
            <a:pPr algn="just"/>
            <a:r>
              <a:rPr lang="en-US" dirty="0">
                <a:latin typeface="Times New Roman" panose="02020603050405020304" pitchFamily="18" charset="0"/>
                <a:cs typeface="Times New Roman" panose="02020603050405020304" pitchFamily="18" charset="0"/>
              </a:rPr>
              <a:t>11) A section may have multiple assessments. An assessment must have one exact section.</a:t>
            </a:r>
          </a:p>
          <a:p>
            <a:endParaRPr lang="en-US" sz="1200" dirty="0"/>
          </a:p>
        </p:txBody>
      </p:sp>
      <p:sp>
        <p:nvSpPr>
          <p:cNvPr id="6" name="Slide Number Placeholder 5"/>
          <p:cNvSpPr>
            <a:spLocks noGrp="1"/>
          </p:cNvSpPr>
          <p:nvPr>
            <p:ph type="sldNum" sz="quarter" idx="12"/>
          </p:nvPr>
        </p:nvSpPr>
        <p:spPr>
          <a:xfrm>
            <a:off x="11190739" y="60058"/>
            <a:ext cx="838199" cy="767687"/>
          </a:xfrm>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088393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125912"/>
            <a:ext cx="838199" cy="767687"/>
          </a:xfrm>
        </p:spPr>
        <p:txBody>
          <a:bodyPr/>
          <a:lstStyle/>
          <a:p>
            <a:fld id="{D57F1E4F-1CFF-5643-939E-217C01CDF565}" type="slidenum">
              <a:rPr lang="en-US" smtClean="0"/>
              <a:pPr/>
              <a:t>63</a:t>
            </a:fld>
            <a:endParaRPr lang="en-US" dirty="0"/>
          </a:p>
        </p:txBody>
      </p:sp>
      <p:sp>
        <p:nvSpPr>
          <p:cNvPr id="6" name="Rectangle 5"/>
          <p:cNvSpPr/>
          <p:nvPr/>
        </p:nvSpPr>
        <p:spPr>
          <a:xfrm>
            <a:off x="5357427" y="2904699"/>
            <a:ext cx="1313180" cy="769441"/>
          </a:xfrm>
          <a:prstGeom prst="rect">
            <a:avLst/>
          </a:prstGeom>
        </p:spPr>
        <p:txBody>
          <a:bodyPr wrap="none">
            <a:spAutoFit/>
          </a:bodyPr>
          <a:lstStyle/>
          <a:p>
            <a:r>
              <a:rPr lang="en-US" sz="4400" dirty="0" smtClean="0">
                <a:latin typeface="Times New Roman" panose="02020603050405020304" pitchFamily="18" charset="0"/>
                <a:cs typeface="Times New Roman" panose="02020603050405020304" pitchFamily="18" charset="0"/>
              </a:rPr>
              <a:t>ERD</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837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23406" y="87568"/>
            <a:ext cx="9065978" cy="416322"/>
          </a:xfrm>
        </p:spPr>
        <p:txBody>
          <a:bodyPr>
            <a:noAutofit/>
          </a:bodyPr>
          <a:lstStyle/>
          <a:p>
            <a:r>
              <a:rPr lang="en-US" sz="2000" b="1" dirty="0" smtClean="0">
                <a:effectLst>
                  <a:outerShdw blurRad="50800" dist="38100" dir="5400000" algn="t">
                    <a:srgbClr val="000000">
                      <a:alpha val="40000"/>
                    </a:srgbClr>
                  </a:outerShdw>
                </a:effectLst>
              </a:rPr>
              <a:t>                          </a:t>
            </a:r>
            <a:r>
              <a:rPr lang="en-US" sz="2800" b="1" dirty="0" smtClean="0">
                <a:effectLst>
                  <a:outerShdw blurRad="50800" dist="38100" dir="5400000" algn="t">
                    <a:srgbClr val="000000">
                      <a:alpha val="40000"/>
                    </a:srgbClr>
                  </a:outerShdw>
                </a:effectLst>
              </a:rPr>
              <a:t>ENTITY </a:t>
            </a:r>
            <a:r>
              <a:rPr lang="en-US" sz="2800" b="1" dirty="0">
                <a:effectLst>
                  <a:outerShdw blurRad="50800" dist="38100" dir="5400000" algn="t">
                    <a:srgbClr val="000000">
                      <a:alpha val="40000"/>
                    </a:srgbClr>
                  </a:outerShdw>
                </a:effectLst>
              </a:rPr>
              <a:t>RELATIONSHIP DIAGRAM</a:t>
            </a:r>
            <a:r>
              <a:rPr lang="en-US" sz="2800" dirty="0"/>
              <a:t/>
            </a:r>
            <a:br>
              <a:rPr lang="en-US" sz="2800" dirty="0"/>
            </a:b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697716"/>
            <a:ext cx="11051177" cy="6003529"/>
          </a:xfrm>
          <a:prstGeom prst="rect">
            <a:avLst/>
          </a:prstGeom>
        </p:spPr>
      </p:pic>
      <p:sp>
        <p:nvSpPr>
          <p:cNvPr id="6" name="Slide Number Placeholder 5"/>
          <p:cNvSpPr>
            <a:spLocks noGrp="1"/>
          </p:cNvSpPr>
          <p:nvPr>
            <p:ph type="sldNum" sz="quarter" idx="12"/>
          </p:nvPr>
        </p:nvSpPr>
        <p:spPr>
          <a:xfrm>
            <a:off x="11253877" y="87568"/>
            <a:ext cx="838199" cy="767687"/>
          </a:xfrm>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2307209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136311" y="112849"/>
            <a:ext cx="838199" cy="767687"/>
          </a:xfrm>
        </p:spPr>
        <p:txBody>
          <a:bodyPr/>
          <a:lstStyle/>
          <a:p>
            <a:fld id="{D57F1E4F-1CFF-5643-939E-217C01CDF565}" type="slidenum">
              <a:rPr lang="en-US" smtClean="0"/>
              <a:pPr/>
              <a:t>65</a:t>
            </a:fld>
            <a:endParaRPr lang="en-US" dirty="0"/>
          </a:p>
        </p:txBody>
      </p:sp>
      <p:sp>
        <p:nvSpPr>
          <p:cNvPr id="6" name="Title 1"/>
          <p:cNvSpPr>
            <a:spLocks noGrp="1"/>
          </p:cNvSpPr>
          <p:nvPr>
            <p:ph type="title"/>
          </p:nvPr>
        </p:nvSpPr>
        <p:spPr>
          <a:xfrm>
            <a:off x="1001894" y="2356553"/>
            <a:ext cx="10134417" cy="2489768"/>
          </a:xfrm>
        </p:spPr>
        <p:txBody>
          <a:bodyPr>
            <a:noAutofit/>
          </a:bodyPr>
          <a:lstStyle/>
          <a:p>
            <a:pPr algn="ctr"/>
            <a:r>
              <a:rPr lang="en-US" sz="4400" b="1" dirty="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ENTITY RELATIONSHIP DIAGRAM TO RELATIONAL SCHEMA</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1766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52400"/>
            <a:ext cx="5549900" cy="6519214"/>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4133274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01626" y="152038"/>
            <a:ext cx="838199" cy="767687"/>
          </a:xfrm>
        </p:spPr>
        <p:txBody>
          <a:bodyPr/>
          <a:lstStyle/>
          <a:p>
            <a:fld id="{D57F1E4F-1CFF-5643-939E-217C01CDF565}" type="slidenum">
              <a:rPr lang="en-US" smtClean="0"/>
              <a:pPr/>
              <a:t>67</a:t>
            </a:fld>
            <a:endParaRPr lang="en-US" dirty="0"/>
          </a:p>
        </p:txBody>
      </p:sp>
      <p:sp>
        <p:nvSpPr>
          <p:cNvPr id="6" name="Title 1"/>
          <p:cNvSpPr>
            <a:spLocks noGrp="1"/>
          </p:cNvSpPr>
          <p:nvPr>
            <p:ph type="title"/>
          </p:nvPr>
        </p:nvSpPr>
        <p:spPr>
          <a:xfrm>
            <a:off x="910454" y="2892131"/>
            <a:ext cx="10134417" cy="922224"/>
          </a:xfrm>
        </p:spPr>
        <p:txBody>
          <a:bodyPr>
            <a:noAutofit/>
          </a:bodyPr>
          <a:lstStyle/>
          <a:p>
            <a:pPr algn="ctr"/>
            <a:r>
              <a:rPr lang="en-US" sz="4400" b="1" dirty="0" smtClean="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NORMALIZATION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0659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84939" y="42531"/>
            <a:ext cx="4709661" cy="372138"/>
          </a:xfrm>
        </p:spPr>
        <p:txBody>
          <a:bodyPr>
            <a:noAutofit/>
          </a:bodyPr>
          <a:lstStyle/>
          <a:p>
            <a:r>
              <a:rPr lang="en-US" sz="2000" b="1" dirty="0" smtClean="0">
                <a:effectLst>
                  <a:outerShdw blurRad="50800" dist="38100" dir="5400000" algn="t">
                    <a:srgbClr val="000000">
                      <a:alpha val="40000"/>
                    </a:srgbClr>
                  </a:outerShdw>
                </a:effectLst>
              </a:rPr>
              <a:t>                             NORMALIZATION</a:t>
            </a:r>
            <a:r>
              <a:rPr lang="en-US" sz="2800" dirty="0"/>
              <a:t/>
            </a:r>
            <a:br>
              <a:rPr lang="en-US" sz="2800" dirty="0"/>
            </a:br>
            <a:endParaRPr lang="en-US" sz="2800" dirty="0"/>
          </a:p>
        </p:txBody>
      </p:sp>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Slide Number Placeholder 6"/>
          <p:cNvSpPr>
            <a:spLocks noGrp="1"/>
          </p:cNvSpPr>
          <p:nvPr>
            <p:ph type="sldNum" sz="quarter" idx="12"/>
          </p:nvPr>
        </p:nvSpPr>
        <p:spPr>
          <a:xfrm>
            <a:off x="11353801" y="-212516"/>
            <a:ext cx="838199" cy="767687"/>
          </a:xfrm>
        </p:spPr>
        <p:txBody>
          <a:bodyPr/>
          <a:lstStyle/>
          <a:p>
            <a:fld id="{D57F1E4F-1CFF-5643-939E-217C01CDF565}" type="slidenum">
              <a:rPr lang="en-US" smtClean="0"/>
              <a:pPr/>
              <a:t>68</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894786061"/>
              </p:ext>
            </p:extLst>
          </p:nvPr>
        </p:nvGraphicFramePr>
        <p:xfrm>
          <a:off x="190501" y="450516"/>
          <a:ext cx="11810998" cy="6102688"/>
        </p:xfrm>
        <a:graphic>
          <a:graphicData uri="http://schemas.openxmlformats.org/drawingml/2006/table">
            <a:tbl>
              <a:tblPr firstRow="1" firstCol="1" bandRow="1">
                <a:tableStyleId>{5C22544A-7EE6-4342-B048-85BDC9FD1C3A}</a:tableStyleId>
              </a:tblPr>
              <a:tblGrid>
                <a:gridCol w="2331915">
                  <a:extLst>
                    <a:ext uri="{9D8B030D-6E8A-4147-A177-3AD203B41FA5}">
                      <a16:colId xmlns:a16="http://schemas.microsoft.com/office/drawing/2014/main" val="1192999173"/>
                    </a:ext>
                  </a:extLst>
                </a:gridCol>
                <a:gridCol w="1818911">
                  <a:extLst>
                    <a:ext uri="{9D8B030D-6E8A-4147-A177-3AD203B41FA5}">
                      <a16:colId xmlns:a16="http://schemas.microsoft.com/office/drawing/2014/main" val="1130045934"/>
                    </a:ext>
                  </a:extLst>
                </a:gridCol>
                <a:gridCol w="2331915">
                  <a:extLst>
                    <a:ext uri="{9D8B030D-6E8A-4147-A177-3AD203B41FA5}">
                      <a16:colId xmlns:a16="http://schemas.microsoft.com/office/drawing/2014/main" val="562293153"/>
                    </a:ext>
                  </a:extLst>
                </a:gridCol>
                <a:gridCol w="2331915">
                  <a:extLst>
                    <a:ext uri="{9D8B030D-6E8A-4147-A177-3AD203B41FA5}">
                      <a16:colId xmlns:a16="http://schemas.microsoft.com/office/drawing/2014/main" val="1223927848"/>
                    </a:ext>
                  </a:extLst>
                </a:gridCol>
                <a:gridCol w="2331915">
                  <a:extLst>
                    <a:ext uri="{9D8B030D-6E8A-4147-A177-3AD203B41FA5}">
                      <a16:colId xmlns:a16="http://schemas.microsoft.com/office/drawing/2014/main" val="1555733743"/>
                    </a:ext>
                  </a:extLst>
                </a:gridCol>
                <a:gridCol w="664427">
                  <a:extLst>
                    <a:ext uri="{9D8B030D-6E8A-4147-A177-3AD203B41FA5}">
                      <a16:colId xmlns:a16="http://schemas.microsoft.com/office/drawing/2014/main" val="1194410321"/>
                    </a:ext>
                  </a:extLst>
                </a:gridCol>
              </a:tblGrid>
              <a:tr h="196044">
                <a:tc rowSpan="5">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School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rowSpan="2">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SchoolID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rowSpan="2">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rowSpan="5">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Enrollment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enrollemntID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n1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306645782"/>
                  </a:ext>
                </a:extLst>
              </a:tr>
              <a:tr h="19604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year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n2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609751751"/>
                  </a:ext>
                </a:extLst>
              </a:tr>
              <a:tr h="247800">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School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Enrollment 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n3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941108045"/>
                  </a:ext>
                </a:extLst>
              </a:tr>
              <a:tr h="196044">
                <a:tc vMerge="1">
                  <a:txBody>
                    <a:bodyPr/>
                    <a:lstStyle/>
                    <a:p>
                      <a:endParaRPr lang="en-US"/>
                    </a:p>
                  </a:txBody>
                  <a:tcPr/>
                </a:tc>
                <a:tc rowSpan="2">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VCID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rowSpan="2">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104643107"/>
                  </a:ext>
                </a:extLst>
              </a:tr>
              <a:tr h="23429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ProgramID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131332484"/>
                  </a:ext>
                </a:extLst>
              </a:tr>
              <a:tr h="196044">
                <a:tc rowSpan="6">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VC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vcID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rowSpan="12">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2494152676"/>
                  </a:ext>
                </a:extLst>
              </a:tr>
              <a:tr h="196044">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Fname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fname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624542416"/>
                  </a:ext>
                </a:extLst>
              </a:tr>
              <a:tr h="196044">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468501226"/>
                  </a:ext>
                </a:extLst>
              </a:tr>
              <a:tr h="247800">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Joining datew</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City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4152629869"/>
                  </a:ext>
                </a:extLst>
              </a:tr>
              <a:tr h="247800">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Leaving 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Road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2988673199"/>
                  </a:ext>
                </a:extLst>
              </a:tr>
              <a:tr h="247800">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Qualification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v6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Area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2897017716"/>
                  </a:ext>
                </a:extLst>
              </a:tr>
              <a:tr h="247800">
                <a:tc rowSpan="4">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Department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Date of birth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7368280"/>
                  </a:ext>
                </a:extLst>
              </a:tr>
              <a:tr h="196044">
                <a:tc vMerge="1">
                  <a:txBody>
                    <a:bodyPr/>
                    <a:lstStyle/>
                    <a:p>
                      <a:endParaRPr lang="en-US"/>
                    </a:p>
                  </a:txBody>
                  <a:tcPr/>
                </a:tc>
                <a:tc rowSpan="2">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Departmentname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rowSpan="2">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Gender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094882655"/>
                  </a:ext>
                </a:extLst>
              </a:tr>
              <a:tr h="19604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Contact 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410527865"/>
                  </a:ext>
                </a:extLst>
              </a:tr>
              <a:tr h="247800">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schoolID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Nationality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65352143"/>
                  </a:ext>
                </a:extLst>
              </a:tr>
              <a:tr h="234291">
                <a:tc rowSpan="3">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program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programID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enrollmentID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n1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709374538"/>
                  </a:ext>
                </a:extLst>
              </a:tr>
              <a:tr h="247800">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Program 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077954604"/>
                  </a:ext>
                </a:extLst>
              </a:tr>
              <a:tr h="247800">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rowSpan="9">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Assessment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Assessment 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410182051"/>
                  </a:ext>
                </a:extLst>
              </a:tr>
              <a:tr h="247800">
                <a:tc rowSpan="8">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Instructor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InstructorID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Assessment type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2912062005"/>
                  </a:ext>
                </a:extLst>
              </a:tr>
              <a:tr h="247800">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fname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Marks distribution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569225503"/>
                  </a:ext>
                </a:extLst>
              </a:tr>
              <a:tr h="234291">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sectionNO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2517128220"/>
                  </a:ext>
                </a:extLst>
              </a:tr>
              <a:tr h="196044">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City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205915011"/>
                  </a:ext>
                </a:extLst>
              </a:tr>
              <a:tr h="234291">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Area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COID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o1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144599838"/>
                  </a:ext>
                </a:extLst>
              </a:tr>
              <a:tr h="196044">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Road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PLOID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l1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2102426734"/>
                  </a:ext>
                </a:extLst>
              </a:tr>
              <a:tr h="371699">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Date of birth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Student complete assessment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624165841"/>
                  </a:ext>
                </a:extLst>
              </a:tr>
              <a:tr h="355385">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Gender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 marks obtained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279018965"/>
                  </a:ext>
                </a:extLst>
              </a:tr>
            </a:tbl>
          </a:graphicData>
        </a:graphic>
      </p:graphicFrame>
    </p:spTree>
    <p:extLst>
      <p:ext uri="{BB962C8B-B14F-4D97-AF65-F5344CB8AC3E}">
        <p14:creationId xmlns:p14="http://schemas.microsoft.com/office/powerpoint/2010/main" val="39325233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3801" y="0"/>
            <a:ext cx="838199" cy="767687"/>
          </a:xfrm>
        </p:spPr>
        <p:txBody>
          <a:bodyPr/>
          <a:lstStyle/>
          <a:p>
            <a:fld id="{D57F1E4F-1CFF-5643-939E-217C01CDF565}" type="slidenum">
              <a:rPr lang="en-US" smtClean="0"/>
              <a:pPr/>
              <a:t>69</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311960404"/>
              </p:ext>
            </p:extLst>
          </p:nvPr>
        </p:nvGraphicFramePr>
        <p:xfrm>
          <a:off x="252413" y="3276601"/>
          <a:ext cx="11101388" cy="3340100"/>
        </p:xfrm>
        <a:graphic>
          <a:graphicData uri="http://schemas.openxmlformats.org/drawingml/2006/table">
            <a:tbl>
              <a:tblPr firstRow="1" firstCol="1" bandRow="1">
                <a:tableStyleId>{5C22544A-7EE6-4342-B048-85BDC9FD1C3A}</a:tableStyleId>
              </a:tblPr>
              <a:tblGrid>
                <a:gridCol w="2160587">
                  <a:extLst>
                    <a:ext uri="{9D8B030D-6E8A-4147-A177-3AD203B41FA5}">
                      <a16:colId xmlns:a16="http://schemas.microsoft.com/office/drawing/2014/main" val="1134256899"/>
                    </a:ext>
                  </a:extLst>
                </a:gridCol>
                <a:gridCol w="1765300">
                  <a:extLst>
                    <a:ext uri="{9D8B030D-6E8A-4147-A177-3AD203B41FA5}">
                      <a16:colId xmlns:a16="http://schemas.microsoft.com/office/drawing/2014/main" val="4215723992"/>
                    </a:ext>
                  </a:extLst>
                </a:gridCol>
                <a:gridCol w="2197100">
                  <a:extLst>
                    <a:ext uri="{9D8B030D-6E8A-4147-A177-3AD203B41FA5}">
                      <a16:colId xmlns:a16="http://schemas.microsoft.com/office/drawing/2014/main" val="1419302568"/>
                    </a:ext>
                  </a:extLst>
                </a:gridCol>
                <a:gridCol w="2159000">
                  <a:extLst>
                    <a:ext uri="{9D8B030D-6E8A-4147-A177-3AD203B41FA5}">
                      <a16:colId xmlns:a16="http://schemas.microsoft.com/office/drawing/2014/main" val="2755643539"/>
                    </a:ext>
                  </a:extLst>
                </a:gridCol>
                <a:gridCol w="2197100">
                  <a:extLst>
                    <a:ext uri="{9D8B030D-6E8A-4147-A177-3AD203B41FA5}">
                      <a16:colId xmlns:a16="http://schemas.microsoft.com/office/drawing/2014/main" val="758943302"/>
                    </a:ext>
                  </a:extLst>
                </a:gridCol>
                <a:gridCol w="622301">
                  <a:extLst>
                    <a:ext uri="{9D8B030D-6E8A-4147-A177-3AD203B41FA5}">
                      <a16:colId xmlns:a16="http://schemas.microsoft.com/office/drawing/2014/main" val="53039068"/>
                    </a:ext>
                  </a:extLst>
                </a:gridCol>
              </a:tblGrid>
              <a:tr h="433638">
                <a:tc rowSpan="3">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PLO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PLOID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l1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4">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Semester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SemesterID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6388443"/>
                  </a:ext>
                </a:extLst>
              </a:tr>
              <a:tr h="488954">
                <a:tc v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Details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l2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year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r2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4870679"/>
                  </a:ext>
                </a:extLst>
              </a:tr>
              <a:tr h="444504">
                <a:tc v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programID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Start date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r3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6996369"/>
                  </a:ext>
                </a:extLst>
              </a:tr>
              <a:tr h="474137">
                <a:tc rowSpan="3">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COID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o1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End date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r4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8940514"/>
                  </a:ext>
                </a:extLst>
              </a:tr>
              <a:tr h="580226">
                <a:tc v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Course 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o2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545620"/>
                  </a:ext>
                </a:extLst>
              </a:tr>
              <a:tr h="918641">
                <a:tc vMerge="1">
                  <a:txBody>
                    <a:bodyPr/>
                    <a:lstStyle/>
                    <a:p>
                      <a:endParaRPr lang="en-US"/>
                    </a:p>
                  </a:txBody>
                  <a:tcPr/>
                </a:tc>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PLOID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l1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9929828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05207045"/>
              </p:ext>
            </p:extLst>
          </p:nvPr>
        </p:nvGraphicFramePr>
        <p:xfrm>
          <a:off x="252414" y="383843"/>
          <a:ext cx="11101389" cy="2803127"/>
        </p:xfrm>
        <a:graphic>
          <a:graphicData uri="http://schemas.openxmlformats.org/drawingml/2006/table">
            <a:tbl>
              <a:tblPr firstRow="1" firstCol="1" bandRow="1">
                <a:tableStyleId>{5C22544A-7EE6-4342-B048-85BDC9FD1C3A}</a:tableStyleId>
              </a:tblPr>
              <a:tblGrid>
                <a:gridCol w="2191813">
                  <a:extLst>
                    <a:ext uri="{9D8B030D-6E8A-4147-A177-3AD203B41FA5}">
                      <a16:colId xmlns:a16="http://schemas.microsoft.com/office/drawing/2014/main" val="2000557582"/>
                    </a:ext>
                  </a:extLst>
                </a:gridCol>
                <a:gridCol w="1709630">
                  <a:extLst>
                    <a:ext uri="{9D8B030D-6E8A-4147-A177-3AD203B41FA5}">
                      <a16:colId xmlns:a16="http://schemas.microsoft.com/office/drawing/2014/main" val="3914112156"/>
                    </a:ext>
                  </a:extLst>
                </a:gridCol>
                <a:gridCol w="2191813">
                  <a:extLst>
                    <a:ext uri="{9D8B030D-6E8A-4147-A177-3AD203B41FA5}">
                      <a16:colId xmlns:a16="http://schemas.microsoft.com/office/drawing/2014/main" val="2574282581"/>
                    </a:ext>
                  </a:extLst>
                </a:gridCol>
                <a:gridCol w="2191813">
                  <a:extLst>
                    <a:ext uri="{9D8B030D-6E8A-4147-A177-3AD203B41FA5}">
                      <a16:colId xmlns:a16="http://schemas.microsoft.com/office/drawing/2014/main" val="1632042224"/>
                    </a:ext>
                  </a:extLst>
                </a:gridCol>
                <a:gridCol w="2191813">
                  <a:extLst>
                    <a:ext uri="{9D8B030D-6E8A-4147-A177-3AD203B41FA5}">
                      <a16:colId xmlns:a16="http://schemas.microsoft.com/office/drawing/2014/main" val="2299255176"/>
                    </a:ext>
                  </a:extLst>
                </a:gridCol>
                <a:gridCol w="624507">
                  <a:extLst>
                    <a:ext uri="{9D8B030D-6E8A-4147-A177-3AD203B41FA5}">
                      <a16:colId xmlns:a16="http://schemas.microsoft.com/office/drawing/2014/main" val="3712877955"/>
                    </a:ext>
                  </a:extLst>
                </a:gridCol>
              </a:tblGrid>
              <a:tr h="311057">
                <a:tc rowSpan="2">
                  <a:txBody>
                    <a:bodyPr/>
                    <a:lstStyle/>
                    <a:p>
                      <a:endParaRPr lang="en-US" sz="1200">
                        <a:latin typeface="Times New Roman" panose="02020603050405020304" pitchFamily="18" charset="0"/>
                        <a:cs typeface="Times New Roman" panose="02020603050405020304" pitchFamily="18" charset="0"/>
                      </a:endParaRPr>
                    </a:p>
                  </a:txBody>
                  <a:tcPr/>
                </a:tc>
                <a:tc>
                  <a:txBody>
                    <a:bodyPr/>
                    <a:lstStyle/>
                    <a:p>
                      <a:endParaRPr lang="en-US" sz="1200">
                        <a:latin typeface="Times New Roman" panose="02020603050405020304" pitchFamily="18" charset="0"/>
                        <a:cs typeface="Times New Roman" panose="02020603050405020304" pitchFamily="18" charset="0"/>
                      </a:endParaRPr>
                    </a:p>
                  </a:txBody>
                  <a:tcPr marL="25516" marR="25516" marT="0" marB="0"/>
                </a:tc>
                <a:tc>
                  <a:txBody>
                    <a:bodyPr/>
                    <a:lstStyle/>
                    <a:p>
                      <a:endParaRPr lang="en-US" sz="1200">
                        <a:latin typeface="Times New Roman" panose="02020603050405020304" pitchFamily="18" charset="0"/>
                        <a:cs typeface="Times New Roman" panose="02020603050405020304" pitchFamily="18" charset="0"/>
                      </a:endParaRPr>
                    </a:p>
                  </a:txBody>
                  <a:tcPr marL="25516" marR="25516" marT="0" marB="0"/>
                </a:tc>
                <a:tc rowSpan="6">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Course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endParaRPr lang="en-US" sz="1200">
                        <a:latin typeface="Times New Roman" panose="02020603050405020304" pitchFamily="18" charset="0"/>
                        <a:cs typeface="Times New Roman" panose="02020603050405020304" pitchFamily="18" charset="0"/>
                      </a:endParaRPr>
                    </a:p>
                  </a:txBody>
                  <a:tcPr marL="25516" marR="25516" marT="0" marB="0"/>
                </a:tc>
                <a:tc>
                  <a:txBody>
                    <a:bodyPr/>
                    <a:lstStyle/>
                    <a:p>
                      <a:endParaRPr lang="en-US" sz="1200">
                        <a:latin typeface="Times New Roman" panose="02020603050405020304" pitchFamily="18" charset="0"/>
                        <a:cs typeface="Times New Roman" panose="02020603050405020304" pitchFamily="18" charset="0"/>
                      </a:endParaRPr>
                    </a:p>
                  </a:txBody>
                  <a:tcPr marL="25516" marR="25516" marT="0" marB="0"/>
                </a:tc>
                <a:extLst>
                  <a:ext uri="{0D108BD9-81ED-4DB2-BD59-A6C34878D82A}">
                    <a16:rowId xmlns:a16="http://schemas.microsoft.com/office/drawing/2014/main" val="1455559792"/>
                  </a:ext>
                </a:extLst>
              </a:tr>
              <a:tr h="311057">
                <a:tc vMerge="1">
                  <a:txBody>
                    <a:bodyPr/>
                    <a:lstStyle/>
                    <a:p>
                      <a:endParaRPr lang="en-US"/>
                    </a:p>
                  </a:txBody>
                  <a:tcPr/>
                </a:tc>
                <a:tc>
                  <a:txBody>
                    <a:bodyPr/>
                    <a:lstStyle/>
                    <a:p>
                      <a:endParaRPr lang="en-US" sz="1200">
                        <a:latin typeface="Times New Roman" panose="02020603050405020304" pitchFamily="18" charset="0"/>
                        <a:cs typeface="Times New Roman" panose="02020603050405020304" pitchFamily="18" charset="0"/>
                      </a:endParaRPr>
                    </a:p>
                  </a:txBody>
                  <a:tcPr marL="25516" marR="25516" marT="0" marB="0"/>
                </a:tc>
                <a:tc>
                  <a:txBody>
                    <a:bodyPr/>
                    <a:lstStyle/>
                    <a:p>
                      <a:endParaRPr lang="en-US" sz="1200">
                        <a:latin typeface="Times New Roman" panose="02020603050405020304" pitchFamily="18" charset="0"/>
                        <a:cs typeface="Times New Roman" panose="02020603050405020304" pitchFamily="18" charset="0"/>
                      </a:endParaRPr>
                    </a:p>
                  </a:txBody>
                  <a:tcPr marL="25516" marR="25516" marT="0" marB="0"/>
                </a:tc>
                <a:tc vMerge="1">
                  <a:txBody>
                    <a:bodyPr/>
                    <a:lstStyle/>
                    <a:p>
                      <a:endParaRPr lang="en-US"/>
                    </a:p>
                  </a:txBody>
                  <a:tcPr/>
                </a:tc>
                <a:tc>
                  <a:txBody>
                    <a:bodyPr/>
                    <a:lstStyle/>
                    <a:p>
                      <a:endParaRPr lang="en-US" sz="1200">
                        <a:latin typeface="Times New Roman" panose="02020603050405020304" pitchFamily="18" charset="0"/>
                        <a:cs typeface="Times New Roman" panose="02020603050405020304" pitchFamily="18" charset="0"/>
                      </a:endParaRPr>
                    </a:p>
                  </a:txBody>
                  <a:tcPr marL="25516" marR="25516" marT="0" marB="0"/>
                </a:tc>
                <a:tc>
                  <a:txBody>
                    <a:bodyPr/>
                    <a:lstStyle/>
                    <a:p>
                      <a:endParaRPr lang="en-US" sz="1200">
                        <a:latin typeface="Times New Roman" panose="02020603050405020304" pitchFamily="18" charset="0"/>
                        <a:cs typeface="Times New Roman" panose="02020603050405020304" pitchFamily="18" charset="0"/>
                      </a:endParaRPr>
                    </a:p>
                  </a:txBody>
                  <a:tcPr marL="25516" marR="25516" marT="0" marB="0"/>
                </a:tc>
                <a:extLst>
                  <a:ext uri="{0D108BD9-81ED-4DB2-BD59-A6C34878D82A}">
                    <a16:rowId xmlns:a16="http://schemas.microsoft.com/office/drawing/2014/main" val="3360813419"/>
                  </a:ext>
                </a:extLst>
              </a:tr>
              <a:tr h="288205">
                <a:tc rowSpan="4">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Department </a:t>
                      </a:r>
                    </a:p>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 Head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departrmentheadID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h1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Course type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097143025"/>
                  </a:ext>
                </a:extLst>
              </a:tr>
              <a:tr h="200957">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qualification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h2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programID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p1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24854083"/>
                  </a:ext>
                </a:extLst>
              </a:tr>
              <a:tr h="190002">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Joining date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h3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InstructorID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i1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545207949"/>
                  </a:ext>
                </a:extLst>
              </a:tr>
              <a:tr h="200957">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Date of leaving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h4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semesterID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r1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821885561"/>
                  </a:ext>
                </a:extLst>
              </a:tr>
              <a:tr h="190002">
                <a:tc rowSpan="6">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Dean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deanID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x1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rowSpan="6">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Section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sectionNO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4238276354"/>
                  </a:ext>
                </a:extLst>
              </a:tr>
              <a:tr h="200957">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Annual salary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x2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courseID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2068400476"/>
                  </a:ext>
                </a:extLst>
              </a:tr>
              <a:tr h="200957">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Joining  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x3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Room 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3007675608"/>
                  </a:ext>
                </a:extLst>
              </a:tr>
              <a:tr h="190002">
                <a:tc vMerge="1">
                  <a:txBody>
                    <a:bodyPr/>
                    <a:lstStyle/>
                    <a:p>
                      <a:endParaRPr lang="en-US"/>
                    </a:p>
                  </a:txBody>
                  <a:tcPr/>
                </a:tc>
                <a:tc rowSpan="3">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Date of leaving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rowSpan="3">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x4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capacity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935980841"/>
                  </a:ext>
                </a:extLst>
              </a:tr>
              <a:tr h="1900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Start time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1165595988"/>
                  </a:ext>
                </a:extLst>
              </a:tr>
              <a:tr h="1900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End time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516" marR="25516" marT="0" marB="0"/>
                </a:tc>
                <a:extLst>
                  <a:ext uri="{0D108BD9-81ED-4DB2-BD59-A6C34878D82A}">
                    <a16:rowId xmlns:a16="http://schemas.microsoft.com/office/drawing/2014/main" val="2772142400"/>
                  </a:ext>
                </a:extLst>
              </a:tr>
            </a:tbl>
          </a:graphicData>
        </a:graphic>
      </p:graphicFrame>
      <p:sp>
        <p:nvSpPr>
          <p:cNvPr id="8" name="Title 1"/>
          <p:cNvSpPr>
            <a:spLocks noGrp="1"/>
          </p:cNvSpPr>
          <p:nvPr>
            <p:ph type="title"/>
          </p:nvPr>
        </p:nvSpPr>
        <p:spPr>
          <a:xfrm>
            <a:off x="2884939" y="42531"/>
            <a:ext cx="4709661" cy="372138"/>
          </a:xfrm>
        </p:spPr>
        <p:txBody>
          <a:bodyPr>
            <a:noAutofit/>
          </a:bodyPr>
          <a:lstStyle/>
          <a:p>
            <a:r>
              <a:rPr lang="en-US" sz="2000" b="1" dirty="0" smtClean="0">
                <a:effectLst>
                  <a:outerShdw blurRad="50800" dist="38100" dir="5400000" algn="t">
                    <a:srgbClr val="000000">
                      <a:alpha val="40000"/>
                    </a:srgbClr>
                  </a:outerShdw>
                </a:effectLst>
              </a:rPr>
              <a:t>                             NORMALIZATION</a:t>
            </a:r>
            <a:r>
              <a:rPr lang="en-US" sz="2800" dirty="0"/>
              <a:t/>
            </a:r>
            <a:br>
              <a:rPr lang="en-US" sz="2800" dirty="0"/>
            </a:br>
            <a:endParaRPr lang="en-US" sz="2800" dirty="0"/>
          </a:p>
        </p:txBody>
      </p:sp>
    </p:spTree>
    <p:extLst>
      <p:ext uri="{BB962C8B-B14F-4D97-AF65-F5344CB8AC3E}">
        <p14:creationId xmlns:p14="http://schemas.microsoft.com/office/powerpoint/2010/main" val="945679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9086" y="139209"/>
            <a:ext cx="4918666" cy="749066"/>
          </a:xfrm>
        </p:spPr>
        <p:txBody>
          <a:bodyPr/>
          <a:lstStyle/>
          <a:p>
            <a:r>
              <a:rPr lang="en-US" sz="4400" b="1" dirty="0" smtClean="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PROCESS NAME</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9086" y="1201784"/>
            <a:ext cx="9200767" cy="5046616"/>
          </a:xfrm>
        </p:spPr>
        <p:txBody>
          <a:bodyPr>
            <a:normAutofit/>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Student </a:t>
            </a:r>
            <a:r>
              <a:rPr lang="en-US" sz="2400" dirty="0">
                <a:latin typeface="Times New Roman" panose="02020603050405020304" pitchFamily="18" charset="0"/>
                <a:cs typeface="Times New Roman" panose="02020603050405020304" pitchFamily="18" charset="0"/>
              </a:rPr>
              <a:t>sits for exam</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Student are able to view grades, </a:t>
            </a:r>
            <a:r>
              <a:rPr lang="en-US" sz="2400" dirty="0" smtClean="0">
                <a:latin typeface="Times New Roman" panose="02020603050405020304" pitchFamily="18" charset="0"/>
                <a:cs typeface="Times New Roman" panose="02020603050405020304" pitchFamily="18" charset="0"/>
              </a:rPr>
              <a:t>CGPA </a:t>
            </a:r>
            <a:r>
              <a:rPr lang="en-US" sz="2400" dirty="0">
                <a:latin typeface="Times New Roman" panose="02020603050405020304" pitchFamily="18" charset="0"/>
                <a:cs typeface="Times New Roman" panose="02020603050405020304" pitchFamily="18" charset="0"/>
              </a:rPr>
              <a:t>and download </a:t>
            </a:r>
            <a:r>
              <a:rPr lang="en-US" sz="2400" dirty="0" smtClean="0">
                <a:latin typeface="Times New Roman" panose="02020603050405020304" pitchFamily="18" charset="0"/>
                <a:cs typeface="Times New Roman" panose="02020603050405020304" pitchFamily="18" charset="0"/>
              </a:rPr>
              <a:t>transcript</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Instructors uploads grades to </a:t>
            </a:r>
            <a:r>
              <a:rPr lang="en-US" sz="2400" dirty="0" smtClean="0">
                <a:latin typeface="Times New Roman" panose="02020603050405020304" pitchFamily="18" charset="0"/>
                <a:cs typeface="Times New Roman" panose="02020603050405020304" pitchFamily="18" charset="0"/>
              </a:rPr>
              <a:t>IRAS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Instructors produce OBE </a:t>
            </a:r>
            <a:r>
              <a:rPr lang="en-US" sz="2400" dirty="0" smtClean="0">
                <a:latin typeface="Times New Roman" panose="02020603050405020304" pitchFamily="18" charset="0"/>
                <a:cs typeface="Times New Roman" panose="02020603050405020304" pitchFamily="18" charset="0"/>
              </a:rPr>
              <a:t>mark sheet </a:t>
            </a:r>
            <a:r>
              <a:rPr lang="en-US" sz="2400" dirty="0">
                <a:latin typeface="Times New Roman" panose="02020603050405020304" pitchFamily="18" charset="0"/>
                <a:cs typeface="Times New Roman" panose="02020603050405020304" pitchFamily="18" charset="0"/>
              </a:rPr>
              <a:t>and grades sheet and submits it </a:t>
            </a:r>
            <a:r>
              <a:rPr lang="en-US" sz="2400" dirty="0" smtClean="0">
                <a:latin typeface="Times New Roman" panose="02020603050405020304" pitchFamily="18" charset="0"/>
                <a:cs typeface="Times New Roman" panose="02020603050405020304" pitchFamily="18" charset="0"/>
              </a:rPr>
              <a:t>     to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department</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Map Course </a:t>
            </a:r>
            <a:r>
              <a:rPr lang="en-US" sz="2400" dirty="0" smtClean="0">
                <a:latin typeface="Times New Roman" panose="02020603050405020304" pitchFamily="18" charset="0"/>
                <a:cs typeface="Times New Roman" panose="02020603050405020304" pitchFamily="18" charset="0"/>
              </a:rPr>
              <a:t>Outcomes (COs</a:t>
            </a:r>
            <a:r>
              <a:rPr lang="en-US" sz="2400" dirty="0">
                <a:latin typeface="Times New Roman" panose="02020603050405020304" pitchFamily="18" charset="0"/>
                <a:cs typeface="Times New Roman" panose="02020603050405020304" pitchFamily="18" charset="0"/>
              </a:rPr>
              <a:t>) to Program Learning </a:t>
            </a:r>
            <a:r>
              <a:rPr lang="en-US" sz="2400" dirty="0" smtClean="0">
                <a:latin typeface="Times New Roman" panose="02020603050405020304" pitchFamily="18" charset="0"/>
                <a:cs typeface="Times New Roman" panose="02020603050405020304" pitchFamily="18" charset="0"/>
              </a:rPr>
              <a:t>Outcomes(PLOs)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Student gets admitted under a particular department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Request for review and change of </a:t>
            </a:r>
            <a:r>
              <a:rPr lang="en-US" sz="2400" dirty="0" smtClean="0">
                <a:latin typeface="Times New Roman" panose="02020603050405020304" pitchFamily="18" charset="0"/>
                <a:cs typeface="Times New Roman" panose="02020603050405020304" pitchFamily="18" charset="0"/>
              </a:rPr>
              <a:t>grades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View Records OBE </a:t>
            </a:r>
            <a:r>
              <a:rPr lang="en-US" sz="2400" dirty="0" smtClean="0">
                <a:latin typeface="Times New Roman" panose="02020603050405020304" pitchFamily="18" charset="0"/>
                <a:cs typeface="Times New Roman" panose="02020603050405020304" pitchFamily="18" charset="0"/>
              </a:rPr>
              <a:t>Mark sheets </a:t>
            </a:r>
            <a:r>
              <a:rPr lang="en-US" sz="2400" dirty="0">
                <a:latin typeface="Times New Roman" panose="02020603050405020304" pitchFamily="18" charset="0"/>
                <a:cs typeface="Times New Roman" panose="02020603050405020304" pitchFamily="18" charset="0"/>
              </a:rPr>
              <a:t>and Course </a:t>
            </a:r>
            <a:r>
              <a:rPr lang="en-US" sz="2400" dirty="0" smtClean="0">
                <a:latin typeface="Times New Roman" panose="02020603050405020304" pitchFamily="18" charset="0"/>
                <a:cs typeface="Times New Roman" panose="02020603050405020304" pitchFamily="18" charset="0"/>
              </a:rPr>
              <a:t>Assessment </a:t>
            </a:r>
            <a:r>
              <a:rPr lang="en-US" sz="2400" dirty="0">
                <a:latin typeface="Times New Roman" panose="02020603050405020304" pitchFamily="18" charset="0"/>
                <a:cs typeface="Times New Roman" panose="02020603050405020304" pitchFamily="18" charset="0"/>
              </a:rPr>
              <a:t>Reports </a:t>
            </a:r>
          </a:p>
          <a:p>
            <a:pPr marL="0" indent="0">
              <a:buNone/>
            </a:pPr>
            <a:r>
              <a:rPr lang="en-US" dirty="0"/>
              <a:t> </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0009061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89140" y="105229"/>
            <a:ext cx="838199" cy="767687"/>
          </a:xfrm>
        </p:spPr>
        <p:txBody>
          <a:bodyPr/>
          <a:lstStyle/>
          <a:p>
            <a:fld id="{D57F1E4F-1CFF-5643-939E-217C01CDF565}" type="slidenum">
              <a:rPr lang="en-US" smtClean="0"/>
              <a:pPr/>
              <a:t>70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06918653"/>
              </p:ext>
            </p:extLst>
          </p:nvPr>
        </p:nvGraphicFramePr>
        <p:xfrm>
          <a:off x="952500" y="546101"/>
          <a:ext cx="9626600" cy="5905500"/>
        </p:xfrm>
        <a:graphic>
          <a:graphicData uri="http://schemas.openxmlformats.org/drawingml/2006/table">
            <a:tbl>
              <a:tblPr>
                <a:tableStyleId>{5C22544A-7EE6-4342-B048-85BDC9FD1C3A}</a:tableStyleId>
              </a:tblPr>
              <a:tblGrid>
                <a:gridCol w="1869412">
                  <a:extLst>
                    <a:ext uri="{9D8B030D-6E8A-4147-A177-3AD203B41FA5}">
                      <a16:colId xmlns:a16="http://schemas.microsoft.com/office/drawing/2014/main" val="3568380319"/>
                    </a:ext>
                  </a:extLst>
                </a:gridCol>
                <a:gridCol w="7757188">
                  <a:extLst>
                    <a:ext uri="{9D8B030D-6E8A-4147-A177-3AD203B41FA5}">
                      <a16:colId xmlns:a16="http://schemas.microsoft.com/office/drawing/2014/main" val="3566714171"/>
                    </a:ext>
                  </a:extLst>
                </a:gridCol>
              </a:tblGrid>
              <a:tr h="315753">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s1-&gt;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s 2, v1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5083052"/>
                  </a:ext>
                </a:extLst>
              </a:tr>
              <a:tr h="284479">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v1-&gt;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v2,v3,v4,v5,v6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214123"/>
                  </a:ext>
                </a:extLst>
              </a:tr>
              <a:tr h="405970">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d1-&gt;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d2,s1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6981055"/>
                  </a:ext>
                </a:extLst>
              </a:tr>
              <a:tr h="285682">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p1-&gt;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p2,d1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23479"/>
                  </a:ext>
                </a:extLst>
              </a:tr>
              <a:tr h="315753">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i1-&gt;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i2,i3,i4,i5,i6,i7,i8,i9,d1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4604503"/>
                  </a:ext>
                </a:extLst>
              </a:tr>
              <a:tr h="421005">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i1,h1-&gt;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h2,h3,h4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4350790"/>
                  </a:ext>
                </a:extLst>
              </a:tr>
              <a:tr h="405970">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i1,x1-&gt;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x2,x3,x4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3123583"/>
                  </a:ext>
                </a:extLst>
              </a:tr>
              <a:tr h="284479">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n1-&gt;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n2,n3,t1,p1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0885850"/>
                  </a:ext>
                </a:extLst>
              </a:tr>
              <a:tr h="300718">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t1-&gt;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t2,t3,t4,t5,t6,t7,t8,t9,t10,n1,d1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2588275"/>
                  </a:ext>
                </a:extLst>
              </a:tr>
              <a:tr h="541293">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a1-&gt;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a2,a2,a3,a4,a4,e1,t1,o1,l1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323071"/>
                  </a:ext>
                </a:extLst>
              </a:tr>
              <a:tr h="360862">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c1-&gt;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c2,c3,p1,i1,r1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081334"/>
                  </a:ext>
                </a:extLst>
              </a:tr>
              <a:tr h="284479">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e1-&gt;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e2,e3,e4,c1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1321652"/>
                  </a:ext>
                </a:extLst>
              </a:tr>
              <a:tr h="511220">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l1-&gt;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l2,p1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042094"/>
                  </a:ext>
                </a:extLst>
              </a:tr>
              <a:tr h="541293">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o1-&gt;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o2,l1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0169816"/>
                  </a:ext>
                </a:extLst>
              </a:tr>
              <a:tr h="646544">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r1-&gt;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r2,r3,r4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2121628"/>
                  </a:ext>
                </a:extLst>
              </a:tr>
            </a:tbl>
          </a:graphicData>
        </a:graphic>
      </p:graphicFrame>
      <p:sp>
        <p:nvSpPr>
          <p:cNvPr id="7" name="Title 1"/>
          <p:cNvSpPr>
            <a:spLocks noGrp="1"/>
          </p:cNvSpPr>
          <p:nvPr>
            <p:ph type="title"/>
          </p:nvPr>
        </p:nvSpPr>
        <p:spPr>
          <a:xfrm>
            <a:off x="2884939" y="42531"/>
            <a:ext cx="4709661" cy="372138"/>
          </a:xfrm>
        </p:spPr>
        <p:txBody>
          <a:bodyPr>
            <a:noAutofit/>
          </a:bodyPr>
          <a:lstStyle/>
          <a:p>
            <a:r>
              <a:rPr lang="en-US" sz="2000" b="1" dirty="0" smtClean="0">
                <a:effectLst>
                  <a:outerShdw blurRad="50800" dist="38100" dir="5400000" algn="t">
                    <a:srgbClr val="000000">
                      <a:alpha val="40000"/>
                    </a:srgbClr>
                  </a:outerShdw>
                </a:effectLst>
              </a:rPr>
              <a:t>                             NORMALIZATION</a:t>
            </a:r>
            <a:r>
              <a:rPr lang="en-US" sz="2800" dirty="0"/>
              <a:t/>
            </a:r>
            <a:br>
              <a:rPr lang="en-US" sz="2800" dirty="0"/>
            </a:br>
            <a:endParaRPr lang="en-US" sz="2800" dirty="0"/>
          </a:p>
        </p:txBody>
      </p:sp>
    </p:spTree>
    <p:extLst>
      <p:ext uri="{BB962C8B-B14F-4D97-AF65-F5344CB8AC3E}">
        <p14:creationId xmlns:p14="http://schemas.microsoft.com/office/powerpoint/2010/main" val="38397956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3801" y="0"/>
            <a:ext cx="838199" cy="767687"/>
          </a:xfrm>
        </p:spPr>
        <p:txBody>
          <a:bodyPr/>
          <a:lstStyle/>
          <a:p>
            <a:fld id="{D57F1E4F-1CFF-5643-939E-217C01CDF565}" type="slidenum">
              <a:rPr lang="en-US" smtClean="0"/>
              <a:pPr/>
              <a:t>71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52693189"/>
              </p:ext>
            </p:extLst>
          </p:nvPr>
        </p:nvGraphicFramePr>
        <p:xfrm>
          <a:off x="315500" y="546100"/>
          <a:ext cx="10377899" cy="6032500"/>
        </p:xfrm>
        <a:graphic>
          <a:graphicData uri="http://schemas.openxmlformats.org/drawingml/2006/table">
            <a:tbl>
              <a:tblPr>
                <a:tableStyleId>{5C22544A-7EE6-4342-B048-85BDC9FD1C3A}</a:tableStyleId>
              </a:tblPr>
              <a:tblGrid>
                <a:gridCol w="2015308">
                  <a:extLst>
                    <a:ext uri="{9D8B030D-6E8A-4147-A177-3AD203B41FA5}">
                      <a16:colId xmlns:a16="http://schemas.microsoft.com/office/drawing/2014/main" val="329867217"/>
                    </a:ext>
                  </a:extLst>
                </a:gridCol>
                <a:gridCol w="8362591">
                  <a:extLst>
                    <a:ext uri="{9D8B030D-6E8A-4147-A177-3AD203B41FA5}">
                      <a16:colId xmlns:a16="http://schemas.microsoft.com/office/drawing/2014/main" val="1577109005"/>
                    </a:ext>
                  </a:extLst>
                </a:gridCol>
              </a:tblGrid>
              <a:tr h="210009">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SchoolID-&gt;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School name, VCID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839989790"/>
                  </a:ext>
                </a:extLst>
              </a:tr>
              <a:tr h="202409">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vcID -&gt;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Fname,iname, Joining date, Leaving date, Qualification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1815897576"/>
                  </a:ext>
                </a:extLst>
              </a:tr>
              <a:tr h="615517">
                <a:tc>
                  <a:txBody>
                    <a:bodyPr/>
                    <a:lstStyle/>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departmentID</a:t>
                      </a:r>
                    </a:p>
                    <a:p>
                      <a:pPr marL="0" marR="0">
                        <a:lnSpc>
                          <a:spcPct val="115000"/>
                        </a:lnSpc>
                        <a:spcBef>
                          <a:spcPts val="0"/>
                        </a:spcBef>
                        <a:spcAft>
                          <a:spcPts val="0"/>
                        </a:spcAft>
                      </a:pPr>
                      <a:r>
                        <a:rPr lang="en-US" sz="1200">
                          <a:effectLst/>
                          <a:latin typeface="Times New Roman" panose="02020603050405020304" pitchFamily="18" charset="0"/>
                          <a:cs typeface="Times New Roman" panose="02020603050405020304" pitchFamily="18" charset="0"/>
                        </a:rPr>
                        <a:t>-&gt;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Department name, schoolID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1911694733"/>
                  </a:ext>
                </a:extLst>
              </a:tr>
              <a:tr h="202409">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ProgramID-&gt;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Program name , departmentID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930499341"/>
                  </a:ext>
                </a:extLst>
              </a:tr>
              <a:tr h="405786">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Instructor 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Fname, iname, city, area, road, date of birth, gender , contact no (gmail), departmentID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3183772485"/>
                  </a:ext>
                </a:extLst>
              </a:tr>
              <a:tr h="615517">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 Instructor Deartment HeadID-&gt;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Qualification , joining date , date of leaving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3537144092"/>
                  </a:ext>
                </a:extLst>
              </a:tr>
              <a:tr h="405786">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Instructor DeanID-&gt;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Annual salary, joining date ,date of leaving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4160541649"/>
                  </a:ext>
                </a:extLst>
              </a:tr>
              <a:tr h="405786">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enrollmentID-&gt;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Year, enrollment date, studentID,  programID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68124231"/>
                  </a:ext>
                </a:extLst>
              </a:tr>
              <a:tr h="615517">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studentID-&gt;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dirty="0" err="1">
                          <a:effectLst/>
                          <a:latin typeface="Times New Roman" panose="02020603050405020304" pitchFamily="18" charset="0"/>
                          <a:cs typeface="Times New Roman" panose="02020603050405020304" pitchFamily="18" charset="0"/>
                        </a:rPr>
                        <a:t>Fname,iname,city,road,area,date</a:t>
                      </a:r>
                      <a:r>
                        <a:rPr lang="en-US" sz="1200" dirty="0">
                          <a:effectLst/>
                          <a:latin typeface="Times New Roman" panose="02020603050405020304" pitchFamily="18" charset="0"/>
                          <a:cs typeface="Times New Roman" panose="02020603050405020304" pitchFamily="18" charset="0"/>
                        </a:rPr>
                        <a:t> of </a:t>
                      </a:r>
                      <a:r>
                        <a:rPr lang="en-US" sz="1200" dirty="0" err="1">
                          <a:effectLst/>
                          <a:latin typeface="Times New Roman" panose="02020603050405020304" pitchFamily="18" charset="0"/>
                          <a:cs typeface="Times New Roman" panose="02020603050405020304" pitchFamily="18" charset="0"/>
                        </a:rPr>
                        <a:t>birth,gender</a:t>
                      </a:r>
                      <a:r>
                        <a:rPr lang="en-US" sz="1200" dirty="0">
                          <a:effectLst/>
                          <a:latin typeface="Times New Roman" panose="02020603050405020304" pitchFamily="18" charset="0"/>
                          <a:cs typeface="Times New Roman" panose="02020603050405020304" pitchFamily="18" charset="0"/>
                        </a:rPr>
                        <a:t> , contact no(</a:t>
                      </a:r>
                      <a:r>
                        <a:rPr lang="en-US" sz="1200" dirty="0" err="1">
                          <a:effectLst/>
                          <a:latin typeface="Times New Roman" panose="02020603050405020304" pitchFamily="18" charset="0"/>
                          <a:cs typeface="Times New Roman" panose="02020603050405020304" pitchFamily="18" charset="0"/>
                        </a:rPr>
                        <a:t>gmail</a:t>
                      </a:r>
                      <a:r>
                        <a:rPr lang="en-US" sz="1200" dirty="0">
                          <a:effectLst/>
                          <a:latin typeface="Times New Roman" panose="02020603050405020304" pitchFamily="18" charset="0"/>
                          <a:cs typeface="Times New Roman" panose="02020603050405020304" pitchFamily="18" charset="0"/>
                        </a:rPr>
                        <a:t>),nationality ,  </a:t>
                      </a:r>
                      <a:r>
                        <a:rPr lang="en-US" sz="1200" dirty="0" err="1">
                          <a:effectLst/>
                          <a:latin typeface="Times New Roman" panose="02020603050405020304" pitchFamily="18" charset="0"/>
                          <a:cs typeface="Times New Roman" panose="02020603050405020304" pitchFamily="18" charset="0"/>
                        </a:rPr>
                        <a:t>enrollmentID</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departmentID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2843014950"/>
                  </a:ext>
                </a:extLst>
              </a:tr>
              <a:tr h="615517">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Assessment &gt;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Assessment type, marks distribution,  sectionNO,, studentID,  COID ,PLOID, student complete assessment , student marks distribution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3873271775"/>
                  </a:ext>
                </a:extLst>
              </a:tr>
              <a:tr h="405786">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courseID-&gt;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Course title, course type, programID, intructorID, semesterID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2703494484"/>
                  </a:ext>
                </a:extLst>
              </a:tr>
              <a:tr h="202409">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sectionNO-&gt;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courseID, room no, capacity , start time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1973716061"/>
                  </a:ext>
                </a:extLst>
              </a:tr>
              <a:tr h="340016">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PLOID-&gt;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Details, programID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1223934231"/>
                  </a:ext>
                </a:extLst>
              </a:tr>
              <a:tr h="360016">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CO-&gt;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Course name , PLOID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1629307143"/>
                  </a:ext>
                </a:extLst>
              </a:tr>
              <a:tr h="430020">
                <a:tc>
                  <a:txBody>
                    <a:bodyPr/>
                    <a:lstStyle/>
                    <a:p>
                      <a:pPr marL="0" marR="0">
                        <a:lnSpc>
                          <a:spcPct val="115000"/>
                        </a:lnSpc>
                        <a:spcBef>
                          <a:spcPts val="0"/>
                        </a:spcBef>
                        <a:spcAft>
                          <a:spcPts val="1000"/>
                        </a:spcAft>
                      </a:pPr>
                      <a:r>
                        <a:rPr lang="en-US" sz="1200">
                          <a:effectLst/>
                          <a:latin typeface="Times New Roman" panose="02020603050405020304" pitchFamily="18" charset="0"/>
                          <a:cs typeface="Times New Roman" panose="02020603050405020304" pitchFamily="18" charset="0"/>
                        </a:rPr>
                        <a:t>SemesterID-&gt;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Year, start time, end date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169" marR="60169" marT="0" marB="0"/>
                </a:tc>
                <a:extLst>
                  <a:ext uri="{0D108BD9-81ED-4DB2-BD59-A6C34878D82A}">
                    <a16:rowId xmlns:a16="http://schemas.microsoft.com/office/drawing/2014/main" val="3570736129"/>
                  </a:ext>
                </a:extLst>
              </a:tr>
            </a:tbl>
          </a:graphicData>
        </a:graphic>
      </p:graphicFrame>
      <p:sp>
        <p:nvSpPr>
          <p:cNvPr id="8" name="Title 1"/>
          <p:cNvSpPr>
            <a:spLocks noGrp="1"/>
          </p:cNvSpPr>
          <p:nvPr>
            <p:ph type="title"/>
          </p:nvPr>
        </p:nvSpPr>
        <p:spPr>
          <a:xfrm>
            <a:off x="2884939" y="42531"/>
            <a:ext cx="4709661" cy="372138"/>
          </a:xfrm>
        </p:spPr>
        <p:txBody>
          <a:bodyPr>
            <a:noAutofit/>
          </a:bodyPr>
          <a:lstStyle/>
          <a:p>
            <a:r>
              <a:rPr lang="en-US" sz="2000" b="1" dirty="0" smtClean="0">
                <a:effectLst>
                  <a:outerShdw blurRad="50800" dist="38100" dir="5400000" algn="t">
                    <a:srgbClr val="000000">
                      <a:alpha val="40000"/>
                    </a:srgbClr>
                  </a:outerShdw>
                </a:effectLst>
              </a:rPr>
              <a:t>                             NORMALIZATION</a:t>
            </a:r>
            <a:r>
              <a:rPr lang="en-US" sz="2800" dirty="0"/>
              <a:t/>
            </a:r>
            <a:br>
              <a:rPr lang="en-US" sz="2800" dirty="0"/>
            </a:br>
            <a:endParaRPr lang="en-US" sz="2800" dirty="0"/>
          </a:p>
        </p:txBody>
      </p:sp>
    </p:spTree>
    <p:extLst>
      <p:ext uri="{BB962C8B-B14F-4D97-AF65-F5344CB8AC3E}">
        <p14:creationId xmlns:p14="http://schemas.microsoft.com/office/powerpoint/2010/main" val="25330841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41540" y="0"/>
            <a:ext cx="838199" cy="767687"/>
          </a:xfrm>
        </p:spPr>
        <p:txBody>
          <a:bodyPr/>
          <a:lstStyle/>
          <a:p>
            <a:fld id="{D57F1E4F-1CFF-5643-939E-217C01CDF565}" type="slidenum">
              <a:rPr lang="en-US" smtClean="0"/>
              <a:pPr/>
              <a:t>72</a:t>
            </a:fld>
            <a:endParaRPr lang="en-US" dirty="0"/>
          </a:p>
        </p:txBody>
      </p:sp>
      <p:sp>
        <p:nvSpPr>
          <p:cNvPr id="9" name="Rectangle 1"/>
          <p:cNvSpPr>
            <a:spLocks noChangeArrowheads="1"/>
          </p:cNvSpPr>
          <p:nvPr/>
        </p:nvSpPr>
        <p:spPr bwMode="auto">
          <a:xfrm>
            <a:off x="1054100" y="383843"/>
            <a:ext cx="1133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1NF</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435100" y="1117847"/>
            <a:ext cx="8089900" cy="2344231"/>
          </a:xfrm>
          <a:prstGeom prst="rect">
            <a:avLst/>
          </a:prstGeom>
        </p:spPr>
        <p:txBody>
          <a:bodyPr wrap="square">
            <a:spAutoFit/>
          </a:bodyPr>
          <a:lstStyle/>
          <a:p>
            <a:pPr>
              <a:lnSpc>
                <a:spcPct val="115000"/>
              </a:lnSpc>
              <a:spcAft>
                <a:spcPts val="1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If </a:t>
            </a:r>
            <a:r>
              <a:rPr lang="en-US" sz="2400" dirty="0">
                <a:latin typeface="Times New Roman" panose="02020603050405020304" pitchFamily="18" charset="0"/>
                <a:ea typeface="Calibri" panose="020F0502020204030204" pitchFamily="34" charset="0"/>
                <a:cs typeface="Times New Roman" panose="02020603050405020304" pitchFamily="18" charset="0"/>
              </a:rPr>
              <a:t>a relation that has a primary key and in which there are no repeating groups will be 1nf. </a:t>
            </a:r>
          </a:p>
          <a:p>
            <a:pPr>
              <a:lnSpc>
                <a:spcPct val="115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But our functional dependency table and relation have repeating groups and a primary key has not defined so the relation not will be 1nf.</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itle 1"/>
          <p:cNvSpPr>
            <a:spLocks noGrp="1"/>
          </p:cNvSpPr>
          <p:nvPr>
            <p:ph type="title"/>
          </p:nvPr>
        </p:nvSpPr>
        <p:spPr>
          <a:xfrm>
            <a:off x="2884939" y="42531"/>
            <a:ext cx="4709661" cy="372138"/>
          </a:xfrm>
        </p:spPr>
        <p:txBody>
          <a:bodyPr>
            <a:noAutofit/>
          </a:bodyPr>
          <a:lstStyle/>
          <a:p>
            <a:r>
              <a:rPr lang="en-US" sz="2000" b="1" dirty="0" smtClean="0">
                <a:effectLst>
                  <a:outerShdw blurRad="50800" dist="38100" dir="5400000" algn="t">
                    <a:srgbClr val="000000">
                      <a:alpha val="40000"/>
                    </a:srgbClr>
                  </a:outerShdw>
                </a:effectLst>
              </a:rPr>
              <a:t>                             NORMALIZATION</a:t>
            </a:r>
            <a:r>
              <a:rPr lang="en-US" sz="2800" dirty="0"/>
              <a:t/>
            </a:r>
            <a:br>
              <a:rPr lang="en-US" sz="2800" dirty="0"/>
            </a:br>
            <a:endParaRPr lang="en-US" sz="2800" dirty="0"/>
          </a:p>
        </p:txBody>
      </p:sp>
    </p:spTree>
    <p:extLst>
      <p:ext uri="{BB962C8B-B14F-4D97-AF65-F5344CB8AC3E}">
        <p14:creationId xmlns:p14="http://schemas.microsoft.com/office/powerpoint/2010/main" val="22203291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012940" y="232229"/>
            <a:ext cx="838199" cy="767687"/>
          </a:xfrm>
        </p:spPr>
        <p:txBody>
          <a:bodyPr/>
          <a:lstStyle/>
          <a:p>
            <a:fld id="{D57F1E4F-1CFF-5643-939E-217C01CDF565}" type="slidenum">
              <a:rPr lang="en-US" smtClean="0"/>
              <a:pPr/>
              <a:t>73</a:t>
            </a:fld>
            <a:endParaRPr lang="en-US" dirty="0"/>
          </a:p>
        </p:txBody>
      </p:sp>
      <p:sp>
        <p:nvSpPr>
          <p:cNvPr id="6" name="Rectangle 5"/>
          <p:cNvSpPr/>
          <p:nvPr/>
        </p:nvSpPr>
        <p:spPr>
          <a:xfrm>
            <a:off x="457268" y="1279181"/>
            <a:ext cx="8686732" cy="4137351"/>
          </a:xfrm>
          <a:prstGeom prst="rect">
            <a:avLst/>
          </a:prstGeom>
        </p:spPr>
        <p:txBody>
          <a:bodyPr wrap="square">
            <a:spAutoFit/>
          </a:bodyPr>
          <a:lstStyle/>
          <a:p>
            <a:pPr>
              <a:lnSpc>
                <a:spcPct val="115000"/>
              </a:lnSpc>
              <a:spcAft>
                <a:spcPts val="1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If </a:t>
            </a:r>
            <a:r>
              <a:rPr lang="en-US" sz="2400" dirty="0">
                <a:latin typeface="Times New Roman" panose="02020603050405020304" pitchFamily="18" charset="0"/>
                <a:ea typeface="Calibri" panose="020F0502020204030204" pitchFamily="34" charset="0"/>
                <a:cs typeface="Times New Roman" panose="02020603050405020304" pitchFamily="18" charset="0"/>
              </a:rPr>
              <a:t>a relation in first normal form in which every non key attribute is fully functionally dependent on the primary key and  a functional dependency in which one or more non key attributes are functionally dependent on part of the primary key that’s time relation will be 2NF </a:t>
            </a:r>
          </a:p>
          <a:p>
            <a:pPr>
              <a:lnSpc>
                <a:spcPct val="115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But our relation not fully dependent on primary key and functional dependency have not any non-key attributes are not functionally dependent on primary key. This relation not also 1NF. There are no composite keys present this step is not required. </a:t>
            </a:r>
          </a:p>
          <a:p>
            <a:pPr>
              <a:lnSpc>
                <a:spcPct val="115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So the relation not will be 2NF.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57268" y="516899"/>
            <a:ext cx="1295331" cy="483017"/>
          </a:xfrm>
          <a:prstGeom prst="rect">
            <a:avLst/>
          </a:prstGeom>
        </p:spPr>
        <p:txBody>
          <a:bodyPr wrap="square">
            <a:spAutoFit/>
          </a:bodyPr>
          <a:lstStyle/>
          <a:p>
            <a:pPr>
              <a:lnSpc>
                <a:spcPct val="115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2NF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itle 1"/>
          <p:cNvSpPr>
            <a:spLocks noGrp="1"/>
          </p:cNvSpPr>
          <p:nvPr>
            <p:ph type="title"/>
          </p:nvPr>
        </p:nvSpPr>
        <p:spPr>
          <a:xfrm>
            <a:off x="2884939" y="42531"/>
            <a:ext cx="4709661" cy="372138"/>
          </a:xfrm>
        </p:spPr>
        <p:txBody>
          <a:bodyPr>
            <a:noAutofit/>
          </a:bodyPr>
          <a:lstStyle/>
          <a:p>
            <a:r>
              <a:rPr lang="en-US" sz="2000" b="1" dirty="0" smtClean="0">
                <a:effectLst>
                  <a:outerShdw blurRad="50800" dist="38100" dir="5400000" algn="t">
                    <a:srgbClr val="000000">
                      <a:alpha val="40000"/>
                    </a:srgbClr>
                  </a:outerShdw>
                </a:effectLst>
              </a:rPr>
              <a:t>                             NORMALIZATION</a:t>
            </a:r>
            <a:r>
              <a:rPr lang="en-US" sz="2800" dirty="0"/>
              <a:t/>
            </a:r>
            <a:br>
              <a:rPr lang="en-US" sz="2800" dirty="0"/>
            </a:br>
            <a:endParaRPr lang="en-US" sz="2800" dirty="0"/>
          </a:p>
        </p:txBody>
      </p:sp>
    </p:spTree>
    <p:extLst>
      <p:ext uri="{BB962C8B-B14F-4D97-AF65-F5344CB8AC3E}">
        <p14:creationId xmlns:p14="http://schemas.microsoft.com/office/powerpoint/2010/main" val="3083867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53801" y="0"/>
            <a:ext cx="838199" cy="767687"/>
          </a:xfrm>
        </p:spPr>
        <p:txBody>
          <a:bodyPr/>
          <a:lstStyle/>
          <a:p>
            <a:fld id="{D57F1E4F-1CFF-5643-939E-217C01CDF565}" type="slidenum">
              <a:rPr lang="en-US" smtClean="0"/>
              <a:pPr/>
              <a:t>74</a:t>
            </a:fld>
            <a:endParaRPr lang="en-US" dirty="0"/>
          </a:p>
        </p:txBody>
      </p:sp>
      <p:sp>
        <p:nvSpPr>
          <p:cNvPr id="8" name="Rectangle 1"/>
          <p:cNvSpPr>
            <a:spLocks noChangeArrowheads="1"/>
          </p:cNvSpPr>
          <p:nvPr/>
        </p:nvSpPr>
        <p:spPr bwMode="auto">
          <a:xfrm>
            <a:off x="304800" y="153010"/>
            <a:ext cx="7489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latin typeface="Times New Roman" panose="02020603050405020304" pitchFamily="18" charset="0"/>
                <a:ea typeface="Calibri" panose="020F0502020204030204" pitchFamily="34" charset="0"/>
                <a:cs typeface="Times New Roman" panose="02020603050405020304" pitchFamily="18" charset="0"/>
              </a:rPr>
              <a:t>3</a:t>
            </a: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NF</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1" y="406400"/>
            <a:ext cx="8521700" cy="6274410"/>
          </a:xfrm>
          <a:prstGeom prst="rect">
            <a:avLst/>
          </a:prstGeom>
        </p:spPr>
      </p:pic>
      <p:sp>
        <p:nvSpPr>
          <p:cNvPr id="10" name="Title 1"/>
          <p:cNvSpPr>
            <a:spLocks noGrp="1"/>
          </p:cNvSpPr>
          <p:nvPr>
            <p:ph type="title"/>
          </p:nvPr>
        </p:nvSpPr>
        <p:spPr>
          <a:xfrm>
            <a:off x="2884939" y="42531"/>
            <a:ext cx="4709661" cy="372138"/>
          </a:xfrm>
        </p:spPr>
        <p:txBody>
          <a:bodyPr>
            <a:noAutofit/>
          </a:bodyPr>
          <a:lstStyle/>
          <a:p>
            <a:r>
              <a:rPr lang="en-US" sz="2000" b="1" dirty="0" smtClean="0">
                <a:effectLst>
                  <a:outerShdw blurRad="50800" dist="38100" dir="5400000" algn="t">
                    <a:srgbClr val="000000">
                      <a:alpha val="40000"/>
                    </a:srgbClr>
                  </a:outerShdw>
                </a:effectLst>
              </a:rPr>
              <a:t>                             NORMALIZATION</a:t>
            </a:r>
            <a:r>
              <a:rPr lang="en-US" sz="2800" dirty="0"/>
              <a:t/>
            </a:r>
            <a:br>
              <a:rPr lang="en-US" sz="2800" dirty="0"/>
            </a:br>
            <a:endParaRPr lang="en-US" sz="2800" dirty="0"/>
          </a:p>
        </p:txBody>
      </p:sp>
    </p:spTree>
    <p:extLst>
      <p:ext uri="{BB962C8B-B14F-4D97-AF65-F5344CB8AC3E}">
        <p14:creationId xmlns:p14="http://schemas.microsoft.com/office/powerpoint/2010/main" val="39294005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
        <p:nvSpPr>
          <p:cNvPr id="6" name="Rectangle 5"/>
          <p:cNvSpPr/>
          <p:nvPr/>
        </p:nvSpPr>
        <p:spPr>
          <a:xfrm>
            <a:off x="344284" y="320691"/>
            <a:ext cx="9288121" cy="467629"/>
          </a:xfrm>
          <a:prstGeom prst="rect">
            <a:avLst/>
          </a:prstGeom>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BCNF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344284" y="1063416"/>
            <a:ext cx="8305800" cy="2897203"/>
          </a:xfrm>
          <a:prstGeom prst="rect">
            <a:avLst/>
          </a:prstGeom>
        </p:spPr>
        <p:txBody>
          <a:bodyPr wrap="square">
            <a:spAutoFit/>
          </a:bodyPr>
          <a:lstStyle/>
          <a:p>
            <a:pPr>
              <a:lnSpc>
                <a:spcPct val="115000"/>
              </a:lnSpc>
              <a:spcAft>
                <a:spcPts val="10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Relation </a:t>
            </a:r>
            <a:r>
              <a:rPr lang="en-US" sz="2400" dirty="0">
                <a:latin typeface="Times New Roman" panose="02020603050405020304" pitchFamily="18" charset="0"/>
                <a:ea typeface="Calibri" panose="020F0502020204030204" pitchFamily="34" charset="0"/>
                <a:cs typeface="Times New Roman" panose="02020603050405020304" pitchFamily="18" charset="0"/>
              </a:rPr>
              <a:t>which every determinant is a candidate key is said to be in BCNF. </a:t>
            </a:r>
          </a:p>
          <a:p>
            <a:pPr>
              <a:lnSpc>
                <a:spcPct val="115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Each and every functional dependency relation have candidate key and candidate key identify non key attribute. This relation has not non-key attribute can identify primary key. </a:t>
            </a:r>
          </a:p>
          <a:p>
            <a:pPr>
              <a:lnSpc>
                <a:spcPct val="115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So all relation in a BCNF.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itle 1"/>
          <p:cNvSpPr>
            <a:spLocks noGrp="1"/>
          </p:cNvSpPr>
          <p:nvPr>
            <p:ph type="title"/>
          </p:nvPr>
        </p:nvSpPr>
        <p:spPr>
          <a:xfrm>
            <a:off x="2884939" y="42531"/>
            <a:ext cx="4709661" cy="372138"/>
          </a:xfrm>
        </p:spPr>
        <p:txBody>
          <a:bodyPr>
            <a:noAutofit/>
          </a:bodyPr>
          <a:lstStyle/>
          <a:p>
            <a:r>
              <a:rPr lang="en-US" sz="2000" b="1" dirty="0" smtClean="0">
                <a:effectLst>
                  <a:outerShdw blurRad="50800" dist="38100" dir="5400000" algn="t">
                    <a:srgbClr val="000000">
                      <a:alpha val="40000"/>
                    </a:srgbClr>
                  </a:outerShdw>
                </a:effectLst>
              </a:rPr>
              <a:t>                             NORMALIZATION</a:t>
            </a:r>
            <a:r>
              <a:rPr lang="en-US" sz="2800" dirty="0"/>
              <a:t/>
            </a:r>
            <a:br>
              <a:rPr lang="en-US" sz="2800" dirty="0"/>
            </a:br>
            <a:endParaRPr lang="en-US" sz="2800" dirty="0"/>
          </a:p>
        </p:txBody>
      </p:sp>
    </p:spTree>
    <p:extLst>
      <p:ext uri="{BB962C8B-B14F-4D97-AF65-F5344CB8AC3E}">
        <p14:creationId xmlns:p14="http://schemas.microsoft.com/office/powerpoint/2010/main" val="36500766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03440" y="0"/>
            <a:ext cx="838199" cy="767687"/>
          </a:xfrm>
        </p:spPr>
        <p:txBody>
          <a:bodyPr/>
          <a:lstStyle/>
          <a:p>
            <a:fld id="{D57F1E4F-1CFF-5643-939E-217C01CDF565}" type="slidenum">
              <a:rPr lang="en-US" smtClean="0"/>
              <a:pPr/>
              <a:t>76</a:t>
            </a:fld>
            <a:endParaRPr lang="en-US" dirty="0"/>
          </a:p>
        </p:txBody>
      </p:sp>
      <p:sp>
        <p:nvSpPr>
          <p:cNvPr id="6" name="Title 1"/>
          <p:cNvSpPr>
            <a:spLocks noGrp="1"/>
          </p:cNvSpPr>
          <p:nvPr>
            <p:ph type="title"/>
          </p:nvPr>
        </p:nvSpPr>
        <p:spPr>
          <a:xfrm>
            <a:off x="948554" y="2777831"/>
            <a:ext cx="10134417" cy="922224"/>
          </a:xfrm>
        </p:spPr>
        <p:txBody>
          <a:bodyPr>
            <a:noAutofit/>
          </a:bodyPr>
          <a:lstStyle/>
          <a:p>
            <a:pPr algn="ctr"/>
            <a:r>
              <a:rPr lang="en-US" sz="4400" b="1" dirty="0" smtClean="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DATA  DICTONARY</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9528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53801" y="0"/>
            <a:ext cx="838199" cy="767687"/>
          </a:xfrm>
        </p:spPr>
        <p:txBody>
          <a:bodyPr/>
          <a:lstStyle/>
          <a:p>
            <a:fld id="{D57F1E4F-1CFF-5643-939E-217C01CDF565}" type="slidenum">
              <a:rPr lang="en-US" smtClean="0"/>
              <a:pPr/>
              <a:t>77</a:t>
            </a:fld>
            <a:endParaRPr lang="en-US" dirty="0"/>
          </a:p>
        </p:txBody>
      </p:sp>
      <p:sp>
        <p:nvSpPr>
          <p:cNvPr id="9" name="Rectangle 8"/>
          <p:cNvSpPr/>
          <p:nvPr/>
        </p:nvSpPr>
        <p:spPr>
          <a:xfrm>
            <a:off x="658041" y="573339"/>
            <a:ext cx="954107" cy="460895"/>
          </a:xfrm>
          <a:prstGeom prst="rect">
            <a:avLst/>
          </a:prstGeom>
        </p:spPr>
        <p:txBody>
          <a:bodyPr wrap="non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VC_T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134931385"/>
              </p:ext>
            </p:extLst>
          </p:nvPr>
        </p:nvGraphicFramePr>
        <p:xfrm>
          <a:off x="749300" y="1181098"/>
          <a:ext cx="10413999" cy="5384801"/>
        </p:xfrm>
        <a:graphic>
          <a:graphicData uri="http://schemas.openxmlformats.org/drawingml/2006/table">
            <a:tbl>
              <a:tblPr firstRow="1" firstCol="1" bandRow="1">
                <a:tableStyleId>{5C22544A-7EE6-4342-B048-85BDC9FD1C3A}</a:tableStyleId>
              </a:tblPr>
              <a:tblGrid>
                <a:gridCol w="2482153">
                  <a:extLst>
                    <a:ext uri="{9D8B030D-6E8A-4147-A177-3AD203B41FA5}">
                      <a16:colId xmlns:a16="http://schemas.microsoft.com/office/drawing/2014/main" val="3422695168"/>
                    </a:ext>
                  </a:extLst>
                </a:gridCol>
                <a:gridCol w="2482153">
                  <a:extLst>
                    <a:ext uri="{9D8B030D-6E8A-4147-A177-3AD203B41FA5}">
                      <a16:colId xmlns:a16="http://schemas.microsoft.com/office/drawing/2014/main" val="237513920"/>
                    </a:ext>
                  </a:extLst>
                </a:gridCol>
                <a:gridCol w="1243732">
                  <a:extLst>
                    <a:ext uri="{9D8B030D-6E8A-4147-A177-3AD203B41FA5}">
                      <a16:colId xmlns:a16="http://schemas.microsoft.com/office/drawing/2014/main" val="1107094209"/>
                    </a:ext>
                  </a:extLst>
                </a:gridCol>
                <a:gridCol w="4205961">
                  <a:extLst>
                    <a:ext uri="{9D8B030D-6E8A-4147-A177-3AD203B41FA5}">
                      <a16:colId xmlns:a16="http://schemas.microsoft.com/office/drawing/2014/main" val="1852377142"/>
                    </a:ext>
                  </a:extLst>
                </a:gridCol>
              </a:tblGrid>
              <a:tr h="450980">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7477152"/>
                  </a:ext>
                </a:extLst>
              </a:tr>
              <a:tr h="1037256">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nvcid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VC.</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“19*****”</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5733526"/>
                  </a:ext>
                </a:extLst>
              </a:tr>
              <a:tr h="95310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name of vc</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“md khan”</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1628366"/>
                  </a:ext>
                </a:extLst>
              </a:tr>
              <a:tr h="95310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djoiningDate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the date when  vc took charge of his role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“01.01.2015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468900"/>
                  </a:ext>
                </a:extLst>
              </a:tr>
              <a:tr h="95310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dleavingDate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the date when  vc discharged from his role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“01.01.2020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6825506"/>
                  </a:ext>
                </a:extLst>
              </a:tr>
              <a:tr h="1037256">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cqualification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contains the qualification of </a:t>
                      </a:r>
                      <a:r>
                        <a:rPr lang="en-US" sz="1200" dirty="0" err="1">
                          <a:effectLst/>
                          <a:latin typeface="Times New Roman" panose="02020603050405020304" pitchFamily="18" charset="0"/>
                          <a:cs typeface="Times New Roman" panose="02020603050405020304" pitchFamily="18" charset="0"/>
                        </a:rPr>
                        <a:t>vc</a:t>
                      </a:r>
                      <a:r>
                        <a:rPr lang="en-US" sz="1200" dirty="0">
                          <a:effectLst/>
                          <a:latin typeface="Times New Roman" panose="02020603050405020304" pitchFamily="18" charset="0"/>
                          <a:cs typeface="Times New Roman" panose="02020603050405020304" pitchFamily="18" charset="0"/>
                        </a:rPr>
                        <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 PHD , BSC”</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6972661"/>
                  </a:ext>
                </a:extLst>
              </a:tr>
            </a:tbl>
          </a:graphicData>
        </a:graphic>
      </p:graphicFrame>
    </p:spTree>
    <p:extLst>
      <p:ext uri="{BB962C8B-B14F-4D97-AF65-F5344CB8AC3E}">
        <p14:creationId xmlns:p14="http://schemas.microsoft.com/office/powerpoint/2010/main" val="4769558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2561251" y="4372351"/>
            <a:ext cx="137131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78</a:t>
            </a:fld>
            <a:endParaRPr lang="en-US" dirty="0"/>
          </a:p>
        </p:txBody>
      </p:sp>
      <p:sp>
        <p:nvSpPr>
          <p:cNvPr id="2" name="Rectangle 1"/>
          <p:cNvSpPr/>
          <p:nvPr/>
        </p:nvSpPr>
        <p:spPr>
          <a:xfrm>
            <a:off x="270271" y="306792"/>
            <a:ext cx="1380506" cy="460895"/>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School_T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88310767"/>
              </p:ext>
            </p:extLst>
          </p:nvPr>
        </p:nvGraphicFramePr>
        <p:xfrm>
          <a:off x="368300" y="915987"/>
          <a:ext cx="10845800" cy="5408612"/>
        </p:xfrm>
        <a:graphic>
          <a:graphicData uri="http://schemas.openxmlformats.org/drawingml/2006/table">
            <a:tbl>
              <a:tblPr firstRow="1" firstCol="1" bandRow="1">
                <a:tableStyleId>{5C22544A-7EE6-4342-B048-85BDC9FD1C3A}</a:tableStyleId>
              </a:tblPr>
              <a:tblGrid>
                <a:gridCol w="2585072">
                  <a:extLst>
                    <a:ext uri="{9D8B030D-6E8A-4147-A177-3AD203B41FA5}">
                      <a16:colId xmlns:a16="http://schemas.microsoft.com/office/drawing/2014/main" val="3761895679"/>
                    </a:ext>
                  </a:extLst>
                </a:gridCol>
                <a:gridCol w="2585072">
                  <a:extLst>
                    <a:ext uri="{9D8B030D-6E8A-4147-A177-3AD203B41FA5}">
                      <a16:colId xmlns:a16="http://schemas.microsoft.com/office/drawing/2014/main" val="3391987"/>
                    </a:ext>
                  </a:extLst>
                </a:gridCol>
                <a:gridCol w="1295302">
                  <a:extLst>
                    <a:ext uri="{9D8B030D-6E8A-4147-A177-3AD203B41FA5}">
                      <a16:colId xmlns:a16="http://schemas.microsoft.com/office/drawing/2014/main" val="4116943796"/>
                    </a:ext>
                  </a:extLst>
                </a:gridCol>
                <a:gridCol w="4380354">
                  <a:extLst>
                    <a:ext uri="{9D8B030D-6E8A-4147-A177-3AD203B41FA5}">
                      <a16:colId xmlns:a16="http://schemas.microsoft.com/office/drawing/2014/main" val="729569138"/>
                    </a:ext>
                  </a:extLst>
                </a:gridCol>
              </a:tblGrid>
              <a:tr h="666966">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807936"/>
                  </a:ext>
                </a:extLst>
              </a:tr>
              <a:tr h="1409567">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cschoolid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Text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of School Example: “SETS”</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8094763"/>
                  </a:ext>
                </a:extLst>
              </a:tr>
              <a:tr h="1922512">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Cschoolname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name of the School.</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“School of Engineering, Technology</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and Science”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5250908"/>
                  </a:ext>
                </a:extLst>
              </a:tr>
              <a:tr h="1409567">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nvcid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the VC table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Example : “19*****.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6778662"/>
                  </a:ext>
                </a:extLst>
              </a:tr>
            </a:tbl>
          </a:graphicData>
        </a:graphic>
      </p:graphicFrame>
    </p:spTree>
    <p:extLst>
      <p:ext uri="{BB962C8B-B14F-4D97-AF65-F5344CB8AC3E}">
        <p14:creationId xmlns:p14="http://schemas.microsoft.com/office/powerpoint/2010/main" val="1979790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3801" y="0"/>
            <a:ext cx="838199" cy="767687"/>
          </a:xfrm>
        </p:spPr>
        <p:txBody>
          <a:bodyPr/>
          <a:lstStyle/>
          <a:p>
            <a:fld id="{D57F1E4F-1CFF-5643-939E-217C01CDF565}" type="slidenum">
              <a:rPr lang="en-US" smtClean="0"/>
              <a:pPr/>
              <a:t>79</a:t>
            </a:fld>
            <a:endParaRPr lang="en-US" dirty="0"/>
          </a:p>
        </p:txBody>
      </p:sp>
      <p:sp>
        <p:nvSpPr>
          <p:cNvPr id="7" name="Rectangle 6"/>
          <p:cNvSpPr/>
          <p:nvPr/>
        </p:nvSpPr>
        <p:spPr>
          <a:xfrm>
            <a:off x="314038" y="383843"/>
            <a:ext cx="2012410" cy="470000"/>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Department_T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13160494"/>
              </p:ext>
            </p:extLst>
          </p:nvPr>
        </p:nvGraphicFramePr>
        <p:xfrm>
          <a:off x="314038" y="1028700"/>
          <a:ext cx="11039763" cy="5524500"/>
        </p:xfrm>
        <a:graphic>
          <a:graphicData uri="http://schemas.openxmlformats.org/drawingml/2006/table">
            <a:tbl>
              <a:tblPr firstRow="1" firstCol="1" bandRow="1">
                <a:tableStyleId>{5C22544A-7EE6-4342-B048-85BDC9FD1C3A}</a:tableStyleId>
              </a:tblPr>
              <a:tblGrid>
                <a:gridCol w="2631303">
                  <a:extLst>
                    <a:ext uri="{9D8B030D-6E8A-4147-A177-3AD203B41FA5}">
                      <a16:colId xmlns:a16="http://schemas.microsoft.com/office/drawing/2014/main" val="2840087443"/>
                    </a:ext>
                  </a:extLst>
                </a:gridCol>
                <a:gridCol w="2631303">
                  <a:extLst>
                    <a:ext uri="{9D8B030D-6E8A-4147-A177-3AD203B41FA5}">
                      <a16:colId xmlns:a16="http://schemas.microsoft.com/office/drawing/2014/main" val="3018133500"/>
                    </a:ext>
                  </a:extLst>
                </a:gridCol>
                <a:gridCol w="1318467">
                  <a:extLst>
                    <a:ext uri="{9D8B030D-6E8A-4147-A177-3AD203B41FA5}">
                      <a16:colId xmlns:a16="http://schemas.microsoft.com/office/drawing/2014/main" val="477230590"/>
                    </a:ext>
                  </a:extLst>
                </a:gridCol>
                <a:gridCol w="4458690">
                  <a:extLst>
                    <a:ext uri="{9D8B030D-6E8A-4147-A177-3AD203B41FA5}">
                      <a16:colId xmlns:a16="http://schemas.microsoft.com/office/drawing/2014/main" val="3666811449"/>
                    </a:ext>
                  </a:extLst>
                </a:gridCol>
              </a:tblGrid>
              <a:tr h="651284">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3914842"/>
                  </a:ext>
                </a:extLst>
              </a:tr>
              <a:tr h="1497954">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cdepartmentid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of the Department.</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“EEE”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0190826"/>
                  </a:ext>
                </a:extLst>
              </a:tr>
              <a:tr h="1877308">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cdepartmentname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name of the Department.</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“Computer Science and Engineering”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1777647"/>
                  </a:ext>
                </a:extLst>
              </a:tr>
              <a:tr h="1497954">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cschoolid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of the table School.</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“SETS”</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210676"/>
                  </a:ext>
                </a:extLst>
              </a:tr>
            </a:tbl>
          </a:graphicData>
        </a:graphic>
      </p:graphicFrame>
    </p:spTree>
    <p:extLst>
      <p:ext uri="{BB962C8B-B14F-4D97-AF65-F5344CB8AC3E}">
        <p14:creationId xmlns:p14="http://schemas.microsoft.com/office/powerpoint/2010/main" val="245182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738930" y="75715"/>
            <a:ext cx="453070" cy="397210"/>
          </a:xfrm>
        </p:spPr>
        <p:txBody>
          <a:bodyPr/>
          <a:lstStyle/>
          <a:p>
            <a:fld id="{D57F1E4F-1CFF-5643-939E-217C01CDF565}" type="slidenum">
              <a:rPr lang="en-US" smtClean="0"/>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83162915"/>
              </p:ext>
            </p:extLst>
          </p:nvPr>
        </p:nvGraphicFramePr>
        <p:xfrm>
          <a:off x="522520" y="587828"/>
          <a:ext cx="11216410" cy="6074229"/>
        </p:xfrm>
        <a:graphic>
          <a:graphicData uri="http://schemas.openxmlformats.org/drawingml/2006/table">
            <a:tbl>
              <a:tblPr firstRow="1" firstCol="1" bandRow="1">
                <a:tableStyleId>{5C22544A-7EE6-4342-B048-85BDC9FD1C3A}</a:tableStyleId>
              </a:tblPr>
              <a:tblGrid>
                <a:gridCol w="1680280">
                  <a:extLst>
                    <a:ext uri="{9D8B030D-6E8A-4147-A177-3AD203B41FA5}">
                      <a16:colId xmlns:a16="http://schemas.microsoft.com/office/drawing/2014/main" val="2329238013"/>
                    </a:ext>
                  </a:extLst>
                </a:gridCol>
                <a:gridCol w="1680280">
                  <a:extLst>
                    <a:ext uri="{9D8B030D-6E8A-4147-A177-3AD203B41FA5}">
                      <a16:colId xmlns:a16="http://schemas.microsoft.com/office/drawing/2014/main" val="3646667448"/>
                    </a:ext>
                  </a:extLst>
                </a:gridCol>
                <a:gridCol w="1571170">
                  <a:extLst>
                    <a:ext uri="{9D8B030D-6E8A-4147-A177-3AD203B41FA5}">
                      <a16:colId xmlns:a16="http://schemas.microsoft.com/office/drawing/2014/main" val="3631115821"/>
                    </a:ext>
                  </a:extLst>
                </a:gridCol>
                <a:gridCol w="1571170">
                  <a:extLst>
                    <a:ext uri="{9D8B030D-6E8A-4147-A177-3AD203B41FA5}">
                      <a16:colId xmlns:a16="http://schemas.microsoft.com/office/drawing/2014/main" val="4293642243"/>
                    </a:ext>
                  </a:extLst>
                </a:gridCol>
                <a:gridCol w="1571170">
                  <a:extLst>
                    <a:ext uri="{9D8B030D-6E8A-4147-A177-3AD203B41FA5}">
                      <a16:colId xmlns:a16="http://schemas.microsoft.com/office/drawing/2014/main" val="1308898883"/>
                    </a:ext>
                  </a:extLst>
                </a:gridCol>
                <a:gridCol w="1571170">
                  <a:extLst>
                    <a:ext uri="{9D8B030D-6E8A-4147-A177-3AD203B41FA5}">
                      <a16:colId xmlns:a16="http://schemas.microsoft.com/office/drawing/2014/main" val="3623876279"/>
                    </a:ext>
                  </a:extLst>
                </a:gridCol>
                <a:gridCol w="1571170">
                  <a:extLst>
                    <a:ext uri="{9D8B030D-6E8A-4147-A177-3AD203B41FA5}">
                      <a16:colId xmlns:a16="http://schemas.microsoft.com/office/drawing/2014/main" val="1776884369"/>
                    </a:ext>
                  </a:extLst>
                </a:gridCol>
              </a:tblGrid>
              <a:tr h="320738">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nchor="ctr"/>
                </a:tc>
                <a:tc gridSpan="6">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System Roles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5566304"/>
                  </a:ext>
                </a:extLst>
              </a:tr>
              <a:tr h="413955">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extLst>
                  <a:ext uri="{0D108BD9-81ED-4DB2-BD59-A6C34878D82A}">
                    <a16:rowId xmlns:a16="http://schemas.microsoft.com/office/drawing/2014/main" val="2153294431"/>
                  </a:ext>
                </a:extLst>
              </a:tr>
              <a:tr h="5339536">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Student sits for exam</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nchor="ctr"/>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Instructors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Prepare question according to the mapped COs.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2) Give a particular time and date for the exam</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 Prepare SODs and invigilators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Attempt the examination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Stationery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Pen and paper for writing.</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2) Compass, ruler and other stationery for drawing diagrams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Chairs and Table</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For using during exam.</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Classroom</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A space for conducting the exams</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Stapler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For attaching all the extra paper, rough work and answers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Computer/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Laptop</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Some courses require a computer for coding or open book exam.</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Calculators</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Some exams require the use of calculators</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Printers &amp; photocopy machine</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Instructors use it for printing question papers</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Microsoft Word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Typing the question and generating a printable pdf.</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Operating System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Any OS may be used. e.g. Windows, </a:t>
                      </a:r>
                      <a:r>
                        <a:rPr lang="en-US" sz="1200" dirty="0" err="1">
                          <a:effectLst/>
                          <a:latin typeface="Times New Roman" panose="02020603050405020304" pitchFamily="18" charset="0"/>
                          <a:cs typeface="Times New Roman" panose="02020603050405020304" pitchFamily="18" charset="0"/>
                        </a:rPr>
                        <a:t>MacOS</a:t>
                      </a: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Adobe Acrobat Reader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For viewing the question paper in pdf format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Microsoft Excel</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Used for storing exam marks and calculating final grade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Used by students during open book exam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163" marR="47163" marT="0" marB="0"/>
                </a:tc>
                <a:extLst>
                  <a:ext uri="{0D108BD9-81ED-4DB2-BD59-A6C34878D82A}">
                    <a16:rowId xmlns:a16="http://schemas.microsoft.com/office/drawing/2014/main" val="2874096626"/>
                  </a:ext>
                </a:extLst>
              </a:tr>
            </a:tbl>
          </a:graphicData>
        </a:graphic>
      </p:graphicFrame>
      <p:sp>
        <p:nvSpPr>
          <p:cNvPr id="9" name="Title 1"/>
          <p:cNvSpPr>
            <a:spLocks noGrp="1"/>
          </p:cNvSpPr>
          <p:nvPr>
            <p:ph type="title"/>
          </p:nvPr>
        </p:nvSpPr>
        <p:spPr>
          <a:xfrm>
            <a:off x="4060262" y="47770"/>
            <a:ext cx="4140926" cy="425155"/>
          </a:xfrm>
        </p:spPr>
        <p:txBody>
          <a:bodyPr/>
          <a:lstStyle/>
          <a:p>
            <a:r>
              <a:rPr lang="en-US" sz="2800" b="1" dirty="0" smtClean="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SIX ELEMENT (AS-IS)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8121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3801" y="0"/>
            <a:ext cx="838199" cy="767687"/>
          </a:xfrm>
        </p:spPr>
        <p:txBody>
          <a:bodyPr/>
          <a:lstStyle/>
          <a:p>
            <a:fld id="{D57F1E4F-1CFF-5643-939E-217C01CDF565}" type="slidenum">
              <a:rPr lang="en-US" smtClean="0"/>
              <a:pPr/>
              <a:t>80</a:t>
            </a:fld>
            <a:endParaRPr lang="en-US" dirty="0"/>
          </a:p>
        </p:txBody>
      </p:sp>
      <p:sp>
        <p:nvSpPr>
          <p:cNvPr id="7" name="Rectangle 6"/>
          <p:cNvSpPr/>
          <p:nvPr/>
        </p:nvSpPr>
        <p:spPr>
          <a:xfrm>
            <a:off x="288218" y="0"/>
            <a:ext cx="1472198" cy="470000"/>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Student_T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87307192"/>
              </p:ext>
            </p:extLst>
          </p:nvPr>
        </p:nvGraphicFramePr>
        <p:xfrm>
          <a:off x="381000" y="437587"/>
          <a:ext cx="10972800" cy="6337144"/>
        </p:xfrm>
        <a:graphic>
          <a:graphicData uri="http://schemas.openxmlformats.org/drawingml/2006/table">
            <a:tbl>
              <a:tblPr firstRow="1" firstCol="1" bandRow="1">
                <a:tableStyleId>{5C22544A-7EE6-4342-B048-85BDC9FD1C3A}</a:tableStyleId>
              </a:tblPr>
              <a:tblGrid>
                <a:gridCol w="2579531">
                  <a:extLst>
                    <a:ext uri="{9D8B030D-6E8A-4147-A177-3AD203B41FA5}">
                      <a16:colId xmlns:a16="http://schemas.microsoft.com/office/drawing/2014/main" val="2506071979"/>
                    </a:ext>
                  </a:extLst>
                </a:gridCol>
                <a:gridCol w="2148677">
                  <a:extLst>
                    <a:ext uri="{9D8B030D-6E8A-4147-A177-3AD203B41FA5}">
                      <a16:colId xmlns:a16="http://schemas.microsoft.com/office/drawing/2014/main" val="161798881"/>
                    </a:ext>
                  </a:extLst>
                </a:gridCol>
                <a:gridCol w="1932690">
                  <a:extLst>
                    <a:ext uri="{9D8B030D-6E8A-4147-A177-3AD203B41FA5}">
                      <a16:colId xmlns:a16="http://schemas.microsoft.com/office/drawing/2014/main" val="824540145"/>
                    </a:ext>
                  </a:extLst>
                </a:gridCol>
                <a:gridCol w="4311902">
                  <a:extLst>
                    <a:ext uri="{9D8B030D-6E8A-4147-A177-3AD203B41FA5}">
                      <a16:colId xmlns:a16="http://schemas.microsoft.com/office/drawing/2014/main" val="1080730586"/>
                    </a:ext>
                  </a:extLst>
                </a:gridCol>
              </a:tblGrid>
              <a:tr h="235248">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extLst>
                  <a:ext uri="{0D108BD9-81ED-4DB2-BD59-A6C34878D82A}">
                    <a16:rowId xmlns:a16="http://schemas.microsoft.com/office/drawing/2014/main" val="1133114060"/>
                  </a:ext>
                </a:extLst>
              </a:tr>
              <a:tr h="55608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nstudentid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Primary Key for the Student.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“1800001</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txBody>
                  <a:tcPr marL="39619" marR="39619" marT="0" marB="0"/>
                </a:tc>
                <a:extLst>
                  <a:ext uri="{0D108BD9-81ED-4DB2-BD59-A6C34878D82A}">
                    <a16:rowId xmlns:a16="http://schemas.microsoft.com/office/drawing/2014/main" val="2442871954"/>
                  </a:ext>
                </a:extLst>
              </a:tr>
              <a:tr h="55608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name of the Student.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“Muhammad </a:t>
                      </a:r>
                      <a:r>
                        <a:rPr lang="en-US" sz="1200" dirty="0" err="1">
                          <a:effectLst/>
                          <a:latin typeface="Times New Roman" panose="02020603050405020304" pitchFamily="18" charset="0"/>
                          <a:cs typeface="Times New Roman" panose="02020603050405020304" pitchFamily="18" charset="0"/>
                        </a:rPr>
                        <a:t>Akib</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txBody>
                  <a:tcPr marL="39619" marR="39619" marT="0" marB="0"/>
                </a:tc>
                <a:extLst>
                  <a:ext uri="{0D108BD9-81ED-4DB2-BD59-A6C34878D82A}">
                    <a16:rowId xmlns:a16="http://schemas.microsoft.com/office/drawing/2014/main" val="4129867087"/>
                  </a:ext>
                </a:extLst>
              </a:tr>
              <a:tr h="55608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cguardianname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name of the guardian.</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“Muhammad </a:t>
                      </a:r>
                      <a:r>
                        <a:rPr lang="en-US" sz="1200" dirty="0" err="1">
                          <a:effectLst/>
                          <a:latin typeface="Times New Roman" panose="02020603050405020304" pitchFamily="18" charset="0"/>
                          <a:cs typeface="Times New Roman" panose="02020603050405020304" pitchFamily="18" charset="0"/>
                        </a:rPr>
                        <a:t>karim</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txBody>
                  <a:tcPr marL="39619" marR="39619" marT="0" marB="0"/>
                </a:tc>
                <a:extLst>
                  <a:ext uri="{0D108BD9-81ED-4DB2-BD59-A6C34878D82A}">
                    <a16:rowId xmlns:a16="http://schemas.microsoft.com/office/drawing/2014/main" val="4156385053"/>
                  </a:ext>
                </a:extLst>
              </a:tr>
              <a:tr h="74571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caddress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address of the Student.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“House 270, Road 6, Block C, </a:t>
                      </a:r>
                      <a:r>
                        <a:rPr lang="en-US" sz="1200" dirty="0" err="1">
                          <a:effectLst/>
                          <a:latin typeface="Times New Roman" panose="02020603050405020304" pitchFamily="18" charset="0"/>
                          <a:cs typeface="Times New Roman" panose="02020603050405020304" pitchFamily="18" charset="0"/>
                        </a:rPr>
                        <a:t>Bashundhara</a:t>
                      </a:r>
                      <a:r>
                        <a:rPr lang="en-US" sz="1200" dirty="0">
                          <a:effectLst/>
                          <a:latin typeface="Times New Roman" panose="02020603050405020304" pitchFamily="18" charset="0"/>
                          <a:cs typeface="Times New Roman" panose="02020603050405020304" pitchFamily="18" charset="0"/>
                        </a:rPr>
                        <a:t>, Dhaka, </a:t>
                      </a:r>
                      <a:r>
                        <a:rPr lang="en-US" sz="1200" dirty="0" smtClean="0">
                          <a:effectLst/>
                          <a:latin typeface="Times New Roman" panose="02020603050405020304" pitchFamily="18" charset="0"/>
                          <a:cs typeface="Times New Roman" panose="02020603050405020304" pitchFamily="18" charset="0"/>
                        </a:rPr>
                        <a:t>Bangladesh</a:t>
                      </a:r>
                      <a:endParaRPr lang="en-US" sz="1200" dirty="0">
                        <a:effectLst/>
                        <a:latin typeface="Times New Roman" panose="02020603050405020304" pitchFamily="18" charset="0"/>
                        <a:cs typeface="Times New Roman" panose="02020603050405020304" pitchFamily="18" charset="0"/>
                      </a:endParaRPr>
                    </a:p>
                  </a:txBody>
                  <a:tcPr marL="39619" marR="39619" marT="0" marB="0"/>
                </a:tc>
                <a:extLst>
                  <a:ext uri="{0D108BD9-81ED-4DB2-BD59-A6C34878D82A}">
                    <a16:rowId xmlns:a16="http://schemas.microsoft.com/office/drawing/2014/main" val="1623555577"/>
                  </a:ext>
                </a:extLst>
              </a:tr>
              <a:tr h="74571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ddateofbirth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“dd/mm/yy”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the Date of Birth of the Student.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a:t>
                      </a:r>
                      <a:r>
                        <a:rPr lang="en-US" sz="1200" dirty="0" smtClean="0">
                          <a:effectLst/>
                          <a:latin typeface="Times New Roman" panose="02020603050405020304" pitchFamily="18" charset="0"/>
                          <a:cs typeface="Times New Roman" panose="02020603050405020304" pitchFamily="18" charset="0"/>
                        </a:rPr>
                        <a:t>01-01-2000”</a:t>
                      </a:r>
                    </a:p>
                    <a:p>
                      <a:pPr marL="0" marR="0">
                        <a:lnSpc>
                          <a:spcPct val="107000"/>
                        </a:lnSpc>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 </a:t>
                      </a:r>
                    </a:p>
                  </a:txBody>
                  <a:tcPr marL="39619" marR="39619" marT="0" marB="0"/>
                </a:tc>
                <a:extLst>
                  <a:ext uri="{0D108BD9-81ED-4DB2-BD59-A6C34878D82A}">
                    <a16:rowId xmlns:a16="http://schemas.microsoft.com/office/drawing/2014/main" val="1131010275"/>
                  </a:ext>
                </a:extLst>
              </a:tr>
              <a:tr h="556089">
                <a:tc>
                  <a:txBody>
                    <a:bodyPr/>
                    <a:lstStyle/>
                    <a:p>
                      <a:pPr marL="0" marR="0">
                        <a:lnSpc>
                          <a:spcPct val="107000"/>
                        </a:lnSpc>
                        <a:spcBef>
                          <a:spcPts val="0"/>
                        </a:spcBef>
                        <a:spcAft>
                          <a:spcPts val="0"/>
                        </a:spcAft>
                        <a:tabLst>
                          <a:tab pos="819150" algn="l"/>
                        </a:tabLst>
                      </a:pPr>
                      <a:r>
                        <a:rPr lang="en-US" sz="1200">
                          <a:effectLst/>
                          <a:latin typeface="Times New Roman" panose="02020603050405020304" pitchFamily="18" charset="0"/>
                          <a:cs typeface="Times New Roman" panose="02020603050405020304" pitchFamily="18" charset="0"/>
                        </a:rPr>
                        <a:t>cgender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gender of the Student.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“M</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txBody>
                  <a:tcPr marL="39619" marR="39619" marT="0" marB="0"/>
                </a:tc>
                <a:extLst>
                  <a:ext uri="{0D108BD9-81ED-4DB2-BD59-A6C34878D82A}">
                    <a16:rowId xmlns:a16="http://schemas.microsoft.com/office/drawing/2014/main" val="2497058272"/>
                  </a:ext>
                </a:extLst>
              </a:tr>
              <a:tr h="55608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ncontactno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phone number of the Student.</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“0191211141”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extLst>
                  <a:ext uri="{0D108BD9-81ED-4DB2-BD59-A6C34878D82A}">
                    <a16:rowId xmlns:a16="http://schemas.microsoft.com/office/drawing/2014/main" val="342997463"/>
                  </a:ext>
                </a:extLst>
              </a:tr>
              <a:tr h="55608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cemail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email address of the Faculty.</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“mahady@iub.edu.bd</a:t>
                      </a:r>
                      <a:r>
                        <a:rPr lang="en-US" sz="1200" dirty="0" smtClean="0">
                          <a:effectLst/>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txBody>
                  <a:tcPr marL="39619" marR="39619" marT="0" marB="0"/>
                </a:tc>
                <a:extLst>
                  <a:ext uri="{0D108BD9-81ED-4DB2-BD59-A6C34878D82A}">
                    <a16:rowId xmlns:a16="http://schemas.microsoft.com/office/drawing/2014/main" val="2990281379"/>
                  </a:ext>
                </a:extLst>
              </a:tr>
              <a:tr h="49717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cnationality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nationality of the student</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“Bangladeshi”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extLst>
                  <a:ext uri="{0D108BD9-81ED-4DB2-BD59-A6C34878D82A}">
                    <a16:rowId xmlns:a16="http://schemas.microsoft.com/office/drawing/2014/main" val="389095457"/>
                  </a:ext>
                </a:extLst>
              </a:tr>
              <a:tr h="74571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ndepartmentid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9619" marR="39619"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the Department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table.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a:t>
                      </a:r>
                      <a:r>
                        <a:rPr lang="en-US" sz="1200" dirty="0" smtClean="0">
                          <a:effectLst/>
                          <a:latin typeface="Times New Roman" panose="02020603050405020304" pitchFamily="18" charset="0"/>
                          <a:cs typeface="Times New Roman" panose="02020603050405020304" pitchFamily="18" charset="0"/>
                        </a:rPr>
                        <a:t>CSE</a:t>
                      </a:r>
                      <a:endParaRPr lang="en-US" sz="1200" dirty="0">
                        <a:effectLst/>
                        <a:latin typeface="Times New Roman" panose="02020603050405020304" pitchFamily="18" charset="0"/>
                        <a:cs typeface="Times New Roman" panose="02020603050405020304" pitchFamily="18" charset="0"/>
                      </a:endParaRPr>
                    </a:p>
                  </a:txBody>
                  <a:tcPr marL="39619" marR="39619" marT="0" marB="0"/>
                </a:tc>
                <a:extLst>
                  <a:ext uri="{0D108BD9-81ED-4DB2-BD59-A6C34878D82A}">
                    <a16:rowId xmlns:a16="http://schemas.microsoft.com/office/drawing/2014/main" val="1703991668"/>
                  </a:ext>
                </a:extLst>
              </a:tr>
            </a:tbl>
          </a:graphicData>
        </a:graphic>
      </p:graphicFrame>
    </p:spTree>
    <p:extLst>
      <p:ext uri="{BB962C8B-B14F-4D97-AF65-F5344CB8AC3E}">
        <p14:creationId xmlns:p14="http://schemas.microsoft.com/office/powerpoint/2010/main" val="29147060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353801" y="0"/>
            <a:ext cx="838199" cy="767687"/>
          </a:xfrm>
        </p:spPr>
        <p:txBody>
          <a:bodyPr/>
          <a:lstStyle/>
          <a:p>
            <a:fld id="{D57F1E4F-1CFF-5643-939E-217C01CDF565}" type="slidenum">
              <a:rPr lang="en-US" smtClean="0"/>
              <a:pPr/>
              <a:t>81</a:t>
            </a:fld>
            <a:endParaRPr lang="en-US" dirty="0"/>
          </a:p>
        </p:txBody>
      </p:sp>
      <p:sp>
        <p:nvSpPr>
          <p:cNvPr id="5" name="Rectangle 4"/>
          <p:cNvSpPr/>
          <p:nvPr/>
        </p:nvSpPr>
        <p:spPr>
          <a:xfrm>
            <a:off x="0" y="0"/>
            <a:ext cx="1715470" cy="470000"/>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Instructor_T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64829817"/>
              </p:ext>
            </p:extLst>
          </p:nvPr>
        </p:nvGraphicFramePr>
        <p:xfrm>
          <a:off x="114302" y="470000"/>
          <a:ext cx="11404598" cy="6222900"/>
        </p:xfrm>
        <a:graphic>
          <a:graphicData uri="http://schemas.openxmlformats.org/drawingml/2006/table">
            <a:tbl>
              <a:tblPr firstRow="1" firstCol="1" bandRow="1">
                <a:tableStyleId>{5C22544A-7EE6-4342-B048-85BDC9FD1C3A}</a:tableStyleId>
              </a:tblPr>
              <a:tblGrid>
                <a:gridCol w="2678712">
                  <a:extLst>
                    <a:ext uri="{9D8B030D-6E8A-4147-A177-3AD203B41FA5}">
                      <a16:colId xmlns:a16="http://schemas.microsoft.com/office/drawing/2014/main" val="49912585"/>
                    </a:ext>
                  </a:extLst>
                </a:gridCol>
                <a:gridCol w="2668245">
                  <a:extLst>
                    <a:ext uri="{9D8B030D-6E8A-4147-A177-3AD203B41FA5}">
                      <a16:colId xmlns:a16="http://schemas.microsoft.com/office/drawing/2014/main" val="3076683406"/>
                    </a:ext>
                  </a:extLst>
                </a:gridCol>
                <a:gridCol w="1572568">
                  <a:extLst>
                    <a:ext uri="{9D8B030D-6E8A-4147-A177-3AD203B41FA5}">
                      <a16:colId xmlns:a16="http://schemas.microsoft.com/office/drawing/2014/main" val="3029604212"/>
                    </a:ext>
                  </a:extLst>
                </a:gridCol>
                <a:gridCol w="4485073">
                  <a:extLst>
                    <a:ext uri="{9D8B030D-6E8A-4147-A177-3AD203B41FA5}">
                      <a16:colId xmlns:a16="http://schemas.microsoft.com/office/drawing/2014/main" val="1790844773"/>
                    </a:ext>
                  </a:extLst>
                </a:gridCol>
              </a:tblGrid>
              <a:tr h="281486">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extLst>
                  <a:ext uri="{0D108BD9-81ED-4DB2-BD59-A6C34878D82A}">
                    <a16:rowId xmlns:a16="http://schemas.microsoft.com/office/drawing/2014/main" val="2637432366"/>
                  </a:ext>
                </a:extLst>
              </a:tr>
              <a:tr h="68901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ninstructorID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Faculty.</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“1501***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extLst>
                  <a:ext uri="{0D108BD9-81ED-4DB2-BD59-A6C34878D82A}">
                    <a16:rowId xmlns:a16="http://schemas.microsoft.com/office/drawing/2014/main" val="142567767"/>
                  </a:ext>
                </a:extLst>
              </a:tr>
              <a:tr h="59489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first name of the instructor.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 Abdur Rahim”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extLst>
                  <a:ext uri="{0D108BD9-81ED-4DB2-BD59-A6C34878D82A}">
                    <a16:rowId xmlns:a16="http://schemas.microsoft.com/office/drawing/2014/main" val="189125610"/>
                  </a:ext>
                </a:extLst>
              </a:tr>
              <a:tr h="1037945">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caddress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address of the instructor.</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“House 1, Road 1, Sector 1, Uttara,</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Dhaka, Bangladesh</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extLst>
                  <a:ext uri="{0D108BD9-81ED-4DB2-BD59-A6C34878D82A}">
                    <a16:rowId xmlns:a16="http://schemas.microsoft.com/office/drawing/2014/main" val="3882603353"/>
                  </a:ext>
                </a:extLst>
              </a:tr>
              <a:tr h="68901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ddateofbirth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DD-MM-Y</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YYY</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the Date of Birth of the instructor.</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“01-01-1993”</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extLst>
                  <a:ext uri="{0D108BD9-81ED-4DB2-BD59-A6C34878D82A}">
                    <a16:rowId xmlns:a16="http://schemas.microsoft.com/office/drawing/2014/main" val="2385325879"/>
                  </a:ext>
                </a:extLst>
              </a:tr>
              <a:tr h="68901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cgender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gender of the instructor .</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“F”</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extLst>
                  <a:ext uri="{0D108BD9-81ED-4DB2-BD59-A6C34878D82A}">
                    <a16:rowId xmlns:a16="http://schemas.microsoft.com/office/drawing/2014/main" val="760303253"/>
                  </a:ext>
                </a:extLst>
              </a:tr>
              <a:tr h="68901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ncontactno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phone number of the instructor.</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“01910101010”</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extLst>
                  <a:ext uri="{0D108BD9-81ED-4DB2-BD59-A6C34878D82A}">
                    <a16:rowId xmlns:a16="http://schemas.microsoft.com/office/drawing/2014/main" val="2185995684"/>
                  </a:ext>
                </a:extLst>
              </a:tr>
              <a:tr h="68901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cemail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email address of the instructor.</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“rakib@iub.edu.bd”</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extLst>
                  <a:ext uri="{0D108BD9-81ED-4DB2-BD59-A6C34878D82A}">
                    <a16:rowId xmlns:a16="http://schemas.microsoft.com/office/drawing/2014/main" val="942466447"/>
                  </a:ext>
                </a:extLst>
              </a:tr>
              <a:tr h="86348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cdepartmendid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the Department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table.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“CSE”</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861" marR="46861" marT="0" marB="0"/>
                </a:tc>
                <a:extLst>
                  <a:ext uri="{0D108BD9-81ED-4DB2-BD59-A6C34878D82A}">
                    <a16:rowId xmlns:a16="http://schemas.microsoft.com/office/drawing/2014/main" val="79981095"/>
                  </a:ext>
                </a:extLst>
              </a:tr>
            </a:tbl>
          </a:graphicData>
        </a:graphic>
      </p:graphicFrame>
    </p:spTree>
    <p:extLst>
      <p:ext uri="{BB962C8B-B14F-4D97-AF65-F5344CB8AC3E}">
        <p14:creationId xmlns:p14="http://schemas.microsoft.com/office/powerpoint/2010/main" val="27043936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702313" y="-345085"/>
            <a:ext cx="17516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PLO_T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a:xfrm>
            <a:off x="11228840" y="-98864"/>
            <a:ext cx="838199" cy="767687"/>
          </a:xfrm>
        </p:spPr>
        <p:txBody>
          <a:bodyPr/>
          <a:lstStyle/>
          <a:p>
            <a:fld id="{D57F1E4F-1CFF-5643-939E-217C01CDF565}" type="slidenum">
              <a:rPr lang="en-US" smtClean="0"/>
              <a:pPr/>
              <a:t>82</a:t>
            </a:fld>
            <a:endParaRPr lang="en-US" dirty="0"/>
          </a:p>
        </p:txBody>
      </p:sp>
      <p:sp>
        <p:nvSpPr>
          <p:cNvPr id="5" name="Rectangle 4"/>
          <p:cNvSpPr/>
          <p:nvPr/>
        </p:nvSpPr>
        <p:spPr>
          <a:xfrm>
            <a:off x="142698" y="198823"/>
            <a:ext cx="2637582" cy="470000"/>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Departmenthead_T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53441600"/>
              </p:ext>
            </p:extLst>
          </p:nvPr>
        </p:nvGraphicFramePr>
        <p:xfrm>
          <a:off x="254000" y="863597"/>
          <a:ext cx="11417299" cy="5511802"/>
        </p:xfrm>
        <a:graphic>
          <a:graphicData uri="http://schemas.openxmlformats.org/drawingml/2006/table">
            <a:tbl>
              <a:tblPr firstRow="1" firstCol="1" bandRow="1">
                <a:tableStyleId>{5C22544A-7EE6-4342-B048-85BDC9FD1C3A}</a:tableStyleId>
              </a:tblPr>
              <a:tblGrid>
                <a:gridCol w="2721288">
                  <a:extLst>
                    <a:ext uri="{9D8B030D-6E8A-4147-A177-3AD203B41FA5}">
                      <a16:colId xmlns:a16="http://schemas.microsoft.com/office/drawing/2014/main" val="3641830313"/>
                    </a:ext>
                  </a:extLst>
                </a:gridCol>
                <a:gridCol w="2721288">
                  <a:extLst>
                    <a:ext uri="{9D8B030D-6E8A-4147-A177-3AD203B41FA5}">
                      <a16:colId xmlns:a16="http://schemas.microsoft.com/office/drawing/2014/main" val="2681589633"/>
                    </a:ext>
                  </a:extLst>
                </a:gridCol>
                <a:gridCol w="1363555">
                  <a:extLst>
                    <a:ext uri="{9D8B030D-6E8A-4147-A177-3AD203B41FA5}">
                      <a16:colId xmlns:a16="http://schemas.microsoft.com/office/drawing/2014/main" val="1803827734"/>
                    </a:ext>
                  </a:extLst>
                </a:gridCol>
                <a:gridCol w="4611168">
                  <a:extLst>
                    <a:ext uri="{9D8B030D-6E8A-4147-A177-3AD203B41FA5}">
                      <a16:colId xmlns:a16="http://schemas.microsoft.com/office/drawing/2014/main" val="2997389219"/>
                    </a:ext>
                  </a:extLst>
                </a:gridCol>
              </a:tblGrid>
              <a:tr h="649787">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8964844"/>
                  </a:ext>
                </a:extLst>
              </a:tr>
              <a:tr h="149451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djoiningDate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err="1">
                          <a:effectLst/>
                          <a:latin typeface="Times New Roman" panose="02020603050405020304" pitchFamily="18" charset="0"/>
                          <a:cs typeface="Times New Roman" panose="02020603050405020304" pitchFamily="18" charset="0"/>
                        </a:rPr>
                        <a:t>DateTime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the date when a department head took charge of his role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“01.01.2015”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6441145"/>
                  </a:ext>
                </a:extLst>
              </a:tr>
              <a:tr h="149451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dleavingDate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the date when a department head discharged from his role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“01.01.2020”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084791"/>
                  </a:ext>
                </a:extLst>
              </a:tr>
              <a:tr h="187299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cdepartmentID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the Department</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table.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“CSE”</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247160"/>
                  </a:ext>
                </a:extLst>
              </a:tr>
            </a:tbl>
          </a:graphicData>
        </a:graphic>
      </p:graphicFrame>
    </p:spTree>
    <p:extLst>
      <p:ext uri="{BB962C8B-B14F-4D97-AF65-F5344CB8AC3E}">
        <p14:creationId xmlns:p14="http://schemas.microsoft.com/office/powerpoint/2010/main" val="26628918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28840" y="0"/>
            <a:ext cx="838199" cy="767687"/>
          </a:xfrm>
        </p:spPr>
        <p:txBody>
          <a:bodyPr/>
          <a:lstStyle/>
          <a:p>
            <a:fld id="{D57F1E4F-1CFF-5643-939E-217C01CDF565}" type="slidenum">
              <a:rPr lang="en-US" smtClean="0"/>
              <a:pPr/>
              <a:t>83</a:t>
            </a:fld>
            <a:endParaRPr lang="en-US" dirty="0"/>
          </a:p>
        </p:txBody>
      </p:sp>
      <p:sp>
        <p:nvSpPr>
          <p:cNvPr id="7" name="Rectangle 6"/>
          <p:cNvSpPr/>
          <p:nvPr/>
        </p:nvSpPr>
        <p:spPr>
          <a:xfrm>
            <a:off x="196294" y="378991"/>
            <a:ext cx="1175322" cy="460895"/>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Dean_T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28092904"/>
              </p:ext>
            </p:extLst>
          </p:nvPr>
        </p:nvGraphicFramePr>
        <p:xfrm>
          <a:off x="304800" y="990599"/>
          <a:ext cx="11226800" cy="5549900"/>
        </p:xfrm>
        <a:graphic>
          <a:graphicData uri="http://schemas.openxmlformats.org/drawingml/2006/table">
            <a:tbl>
              <a:tblPr firstRow="1" firstCol="1" bandRow="1">
                <a:tableStyleId>{5C22544A-7EE6-4342-B048-85BDC9FD1C3A}</a:tableStyleId>
              </a:tblPr>
              <a:tblGrid>
                <a:gridCol w="2675883">
                  <a:extLst>
                    <a:ext uri="{9D8B030D-6E8A-4147-A177-3AD203B41FA5}">
                      <a16:colId xmlns:a16="http://schemas.microsoft.com/office/drawing/2014/main" val="1683078073"/>
                    </a:ext>
                  </a:extLst>
                </a:gridCol>
                <a:gridCol w="2675883">
                  <a:extLst>
                    <a:ext uri="{9D8B030D-6E8A-4147-A177-3AD203B41FA5}">
                      <a16:colId xmlns:a16="http://schemas.microsoft.com/office/drawing/2014/main" val="927498564"/>
                    </a:ext>
                  </a:extLst>
                </a:gridCol>
                <a:gridCol w="1340804">
                  <a:extLst>
                    <a:ext uri="{9D8B030D-6E8A-4147-A177-3AD203B41FA5}">
                      <a16:colId xmlns:a16="http://schemas.microsoft.com/office/drawing/2014/main" val="3973186973"/>
                    </a:ext>
                  </a:extLst>
                </a:gridCol>
                <a:gridCol w="4534230">
                  <a:extLst>
                    <a:ext uri="{9D8B030D-6E8A-4147-A177-3AD203B41FA5}">
                      <a16:colId xmlns:a16="http://schemas.microsoft.com/office/drawing/2014/main" val="1910067732"/>
                    </a:ext>
                  </a:extLst>
                </a:gridCol>
              </a:tblGrid>
              <a:tr h="73735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3682324"/>
                  </a:ext>
                </a:extLst>
              </a:tr>
              <a:tr h="1558320">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djoiningDate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the date when a Dean took charge of his role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“01.01.2015”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5966873"/>
                  </a:ext>
                </a:extLst>
              </a:tr>
              <a:tr h="1558320">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dleavingDate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err="1">
                          <a:effectLst/>
                          <a:latin typeface="Times New Roman" panose="02020603050405020304" pitchFamily="18" charset="0"/>
                          <a:cs typeface="Times New Roman" panose="02020603050405020304" pitchFamily="18" charset="0"/>
                        </a:rPr>
                        <a:t>DateTime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the date when a Dean discharged from his role.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“01.01.2020”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568616"/>
                  </a:ext>
                </a:extLst>
              </a:tr>
              <a:tr h="169590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cschoolid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of the table School.</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“SETS”</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4444610"/>
                  </a:ext>
                </a:extLst>
              </a:tr>
            </a:tbl>
          </a:graphicData>
        </a:graphic>
      </p:graphicFrame>
    </p:spTree>
    <p:extLst>
      <p:ext uri="{BB962C8B-B14F-4D97-AF65-F5344CB8AC3E}">
        <p14:creationId xmlns:p14="http://schemas.microsoft.com/office/powerpoint/2010/main" val="7890193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54240" y="65773"/>
            <a:ext cx="838199" cy="767687"/>
          </a:xfrm>
        </p:spPr>
        <p:txBody>
          <a:bodyPr/>
          <a:lstStyle/>
          <a:p>
            <a:fld id="{D57F1E4F-1CFF-5643-939E-217C01CDF565}" type="slidenum">
              <a:rPr lang="en-US" smtClean="0"/>
              <a:pPr/>
              <a:t>84</a:t>
            </a:fld>
            <a:endParaRPr lang="en-US" dirty="0"/>
          </a:p>
        </p:txBody>
      </p:sp>
      <p:sp>
        <p:nvSpPr>
          <p:cNvPr id="7" name="Rectangle 6"/>
          <p:cNvSpPr/>
          <p:nvPr/>
        </p:nvSpPr>
        <p:spPr>
          <a:xfrm>
            <a:off x="259741" y="219168"/>
            <a:ext cx="1107996" cy="460895"/>
          </a:xfrm>
          <a:prstGeom prst="rect">
            <a:avLst/>
          </a:prstGeom>
        </p:spPr>
        <p:txBody>
          <a:bodyPr wrap="non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PLO_T</a:t>
            </a:r>
          </a:p>
        </p:txBody>
      </p:sp>
      <p:graphicFrame>
        <p:nvGraphicFramePr>
          <p:cNvPr id="8" name="Table 7"/>
          <p:cNvGraphicFramePr>
            <a:graphicFrameLocks noGrp="1"/>
          </p:cNvGraphicFramePr>
          <p:nvPr>
            <p:extLst>
              <p:ext uri="{D42A27DB-BD31-4B8C-83A1-F6EECF244321}">
                <p14:modId xmlns:p14="http://schemas.microsoft.com/office/powerpoint/2010/main" val="1955801219"/>
              </p:ext>
            </p:extLst>
          </p:nvPr>
        </p:nvGraphicFramePr>
        <p:xfrm>
          <a:off x="368300" y="833458"/>
          <a:ext cx="10769601" cy="5643541"/>
        </p:xfrm>
        <a:graphic>
          <a:graphicData uri="http://schemas.openxmlformats.org/drawingml/2006/table">
            <a:tbl>
              <a:tblPr firstRow="1" firstCol="1" bandRow="1">
                <a:tableStyleId>{5C22544A-7EE6-4342-B048-85BDC9FD1C3A}</a:tableStyleId>
              </a:tblPr>
              <a:tblGrid>
                <a:gridCol w="2566911">
                  <a:extLst>
                    <a:ext uri="{9D8B030D-6E8A-4147-A177-3AD203B41FA5}">
                      <a16:colId xmlns:a16="http://schemas.microsoft.com/office/drawing/2014/main" val="979277748"/>
                    </a:ext>
                  </a:extLst>
                </a:gridCol>
                <a:gridCol w="2566911">
                  <a:extLst>
                    <a:ext uri="{9D8B030D-6E8A-4147-A177-3AD203B41FA5}">
                      <a16:colId xmlns:a16="http://schemas.microsoft.com/office/drawing/2014/main" val="1280356847"/>
                    </a:ext>
                  </a:extLst>
                </a:gridCol>
                <a:gridCol w="1286201">
                  <a:extLst>
                    <a:ext uri="{9D8B030D-6E8A-4147-A177-3AD203B41FA5}">
                      <a16:colId xmlns:a16="http://schemas.microsoft.com/office/drawing/2014/main" val="363503682"/>
                    </a:ext>
                  </a:extLst>
                </a:gridCol>
                <a:gridCol w="4349578">
                  <a:extLst>
                    <a:ext uri="{9D8B030D-6E8A-4147-A177-3AD203B41FA5}">
                      <a16:colId xmlns:a16="http://schemas.microsoft.com/office/drawing/2014/main" val="1649221449"/>
                    </a:ext>
                  </a:extLst>
                </a:gridCol>
              </a:tblGrid>
              <a:tr h="471185">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5032665"/>
                  </a:ext>
                </a:extLst>
              </a:tr>
              <a:tr h="1358180">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cploid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Text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Program Learning</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Outcome.</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“PLO1”</a:t>
                      </a:r>
                    </a:p>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667993"/>
                  </a:ext>
                </a:extLst>
              </a:tr>
              <a:tr h="2730448">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cdetails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details of the Program Learning</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Outcome.</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“An ability to select and apply the knowledge, techniques, skills, and modern tools of the computer science and engineering discipline”</a:t>
                      </a:r>
                    </a:p>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1927672"/>
                  </a:ext>
                </a:extLst>
              </a:tr>
              <a:tr h="1083728">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cporgramid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Program table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a:t>
                      </a:r>
                      <a:r>
                        <a:rPr lang="en-US" sz="1200" dirty="0" err="1">
                          <a:effectLst/>
                          <a:latin typeface="Times New Roman" panose="02020603050405020304" pitchFamily="18" charset="0"/>
                          <a:cs typeface="Times New Roman" panose="02020603050405020304" pitchFamily="18" charset="0"/>
                        </a:rPr>
                        <a:t>B.Sc</a:t>
                      </a:r>
                      <a:r>
                        <a:rPr lang="en-US" sz="1200" dirty="0">
                          <a:effectLst/>
                          <a:latin typeface="Times New Roman" panose="02020603050405020304" pitchFamily="18" charset="0"/>
                          <a:cs typeface="Times New Roman" panose="02020603050405020304" pitchFamily="18" charset="0"/>
                        </a:rPr>
                        <a:t>”.</a:t>
                      </a:r>
                    </a:p>
                    <a:p>
                      <a:pPr marL="0" marR="0" algn="l">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2525414"/>
                  </a:ext>
                </a:extLst>
              </a:tr>
            </a:tbl>
          </a:graphicData>
        </a:graphic>
      </p:graphicFrame>
    </p:spTree>
    <p:extLst>
      <p:ext uri="{BB962C8B-B14F-4D97-AF65-F5344CB8AC3E}">
        <p14:creationId xmlns:p14="http://schemas.microsoft.com/office/powerpoint/2010/main" val="2200717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3801" y="0"/>
            <a:ext cx="838199" cy="767687"/>
          </a:xfrm>
        </p:spPr>
        <p:txBody>
          <a:bodyPr/>
          <a:lstStyle/>
          <a:p>
            <a:fld id="{D57F1E4F-1CFF-5643-939E-217C01CDF565}" type="slidenum">
              <a:rPr lang="en-US" smtClean="0"/>
              <a:pPr/>
              <a:t>85</a:t>
            </a:fld>
            <a:endParaRPr lang="en-US" dirty="0"/>
          </a:p>
        </p:txBody>
      </p:sp>
      <p:sp>
        <p:nvSpPr>
          <p:cNvPr id="7" name="Rectangle 6"/>
          <p:cNvSpPr/>
          <p:nvPr/>
        </p:nvSpPr>
        <p:spPr>
          <a:xfrm>
            <a:off x="177721" y="153395"/>
            <a:ext cx="954107" cy="460895"/>
          </a:xfrm>
          <a:prstGeom prst="rect">
            <a:avLst/>
          </a:prstGeom>
        </p:spPr>
        <p:txBody>
          <a:bodyPr wrap="non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CO_T</a:t>
            </a:r>
          </a:p>
        </p:txBody>
      </p:sp>
      <p:graphicFrame>
        <p:nvGraphicFramePr>
          <p:cNvPr id="8" name="Table 7"/>
          <p:cNvGraphicFramePr>
            <a:graphicFrameLocks noGrp="1"/>
          </p:cNvGraphicFramePr>
          <p:nvPr>
            <p:extLst>
              <p:ext uri="{D42A27DB-BD31-4B8C-83A1-F6EECF244321}">
                <p14:modId xmlns:p14="http://schemas.microsoft.com/office/powerpoint/2010/main" val="1029264990"/>
              </p:ext>
            </p:extLst>
          </p:nvPr>
        </p:nvGraphicFramePr>
        <p:xfrm>
          <a:off x="177722" y="614292"/>
          <a:ext cx="11277679" cy="6142109"/>
        </p:xfrm>
        <a:graphic>
          <a:graphicData uri="http://schemas.openxmlformats.org/drawingml/2006/table">
            <a:tbl>
              <a:tblPr firstRow="1" firstCol="1" bandRow="1">
                <a:tableStyleId>{5C22544A-7EE6-4342-B048-85BDC9FD1C3A}</a:tableStyleId>
              </a:tblPr>
              <a:tblGrid>
                <a:gridCol w="2688010">
                  <a:extLst>
                    <a:ext uri="{9D8B030D-6E8A-4147-A177-3AD203B41FA5}">
                      <a16:colId xmlns:a16="http://schemas.microsoft.com/office/drawing/2014/main" val="3587025231"/>
                    </a:ext>
                  </a:extLst>
                </a:gridCol>
                <a:gridCol w="2688010">
                  <a:extLst>
                    <a:ext uri="{9D8B030D-6E8A-4147-A177-3AD203B41FA5}">
                      <a16:colId xmlns:a16="http://schemas.microsoft.com/office/drawing/2014/main" val="4046310700"/>
                    </a:ext>
                  </a:extLst>
                </a:gridCol>
                <a:gridCol w="1346881">
                  <a:extLst>
                    <a:ext uri="{9D8B030D-6E8A-4147-A177-3AD203B41FA5}">
                      <a16:colId xmlns:a16="http://schemas.microsoft.com/office/drawing/2014/main" val="2033015501"/>
                    </a:ext>
                  </a:extLst>
                </a:gridCol>
                <a:gridCol w="4554778">
                  <a:extLst>
                    <a:ext uri="{9D8B030D-6E8A-4147-A177-3AD203B41FA5}">
                      <a16:colId xmlns:a16="http://schemas.microsoft.com/office/drawing/2014/main" val="471858068"/>
                    </a:ext>
                  </a:extLst>
                </a:gridCol>
              </a:tblGrid>
              <a:tr h="54044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3766713"/>
                  </a:ext>
                </a:extLst>
              </a:tr>
              <a:tr h="155781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ccoid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Text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Course Outcome.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“CO1”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321490"/>
                  </a:ext>
                </a:extLst>
              </a:tr>
              <a:tr h="1243020">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ccoursename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name of the course</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“Database management system”</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1670034"/>
                  </a:ext>
                </a:extLst>
              </a:tr>
              <a:tr h="155781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cploid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foreign key from the Program</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Learning Outcome table.</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“PLO1”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0180672"/>
                  </a:ext>
                </a:extLst>
              </a:tr>
              <a:tr h="1243020">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ccourseid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the course table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Example: “CSE203”</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1720920"/>
                  </a:ext>
                </a:extLst>
              </a:tr>
            </a:tbl>
          </a:graphicData>
        </a:graphic>
      </p:graphicFrame>
    </p:spTree>
    <p:extLst>
      <p:ext uri="{BB962C8B-B14F-4D97-AF65-F5344CB8AC3E}">
        <p14:creationId xmlns:p14="http://schemas.microsoft.com/office/powerpoint/2010/main" val="2958885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16140" y="0"/>
            <a:ext cx="838199" cy="767687"/>
          </a:xfrm>
        </p:spPr>
        <p:txBody>
          <a:bodyPr/>
          <a:lstStyle/>
          <a:p>
            <a:fld id="{D57F1E4F-1CFF-5643-939E-217C01CDF565}" type="slidenum">
              <a:rPr lang="en-US" smtClean="0"/>
              <a:pPr/>
              <a:t>86</a:t>
            </a:fld>
            <a:endParaRPr lang="en-US" dirty="0"/>
          </a:p>
        </p:txBody>
      </p:sp>
      <p:sp>
        <p:nvSpPr>
          <p:cNvPr id="7" name="Rectangle 6"/>
          <p:cNvSpPr/>
          <p:nvPr/>
        </p:nvSpPr>
        <p:spPr>
          <a:xfrm>
            <a:off x="152400" y="0"/>
            <a:ext cx="1907895" cy="460895"/>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Enrollment_T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81048190"/>
              </p:ext>
            </p:extLst>
          </p:nvPr>
        </p:nvGraphicFramePr>
        <p:xfrm>
          <a:off x="266700" y="460893"/>
          <a:ext cx="10949440" cy="6168506"/>
        </p:xfrm>
        <a:graphic>
          <a:graphicData uri="http://schemas.openxmlformats.org/drawingml/2006/table">
            <a:tbl>
              <a:tblPr firstRow="1" firstCol="1" bandRow="1">
                <a:tableStyleId>{5C22544A-7EE6-4342-B048-85BDC9FD1C3A}</a:tableStyleId>
              </a:tblPr>
              <a:tblGrid>
                <a:gridCol w="2579624">
                  <a:extLst>
                    <a:ext uri="{9D8B030D-6E8A-4147-A177-3AD203B41FA5}">
                      <a16:colId xmlns:a16="http://schemas.microsoft.com/office/drawing/2014/main" val="3775302276"/>
                    </a:ext>
                  </a:extLst>
                </a:gridCol>
                <a:gridCol w="2559522">
                  <a:extLst>
                    <a:ext uri="{9D8B030D-6E8A-4147-A177-3AD203B41FA5}">
                      <a16:colId xmlns:a16="http://schemas.microsoft.com/office/drawing/2014/main" val="2762521203"/>
                    </a:ext>
                  </a:extLst>
                </a:gridCol>
                <a:gridCol w="1509806">
                  <a:extLst>
                    <a:ext uri="{9D8B030D-6E8A-4147-A177-3AD203B41FA5}">
                      <a16:colId xmlns:a16="http://schemas.microsoft.com/office/drawing/2014/main" val="4255691224"/>
                    </a:ext>
                  </a:extLst>
                </a:gridCol>
                <a:gridCol w="4300488">
                  <a:extLst>
                    <a:ext uri="{9D8B030D-6E8A-4147-A177-3AD203B41FA5}">
                      <a16:colId xmlns:a16="http://schemas.microsoft.com/office/drawing/2014/main" val="315187484"/>
                    </a:ext>
                  </a:extLst>
                </a:gridCol>
              </a:tblGrid>
              <a:tr h="478332">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6911573"/>
                  </a:ext>
                </a:extLst>
              </a:tr>
              <a:tr h="110016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nenrollmentid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Number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Enrollment</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1606715"/>
                  </a:ext>
                </a:extLst>
              </a:tr>
              <a:tr h="110016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dyear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year of Enrollment</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“2017”</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7833847"/>
                  </a:ext>
                </a:extLst>
              </a:tr>
              <a:tr h="1010907">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denrollmntdate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DD-MM-Y</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YYY</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the date of the enrollment.</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30/01/2021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3896777"/>
                  </a:ext>
                </a:extLst>
              </a:tr>
              <a:tr h="1378778">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nstudentid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Foreign key from the Student</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Table.</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“1800001”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8397437"/>
                  </a:ext>
                </a:extLst>
              </a:tr>
              <a:tr h="1100163">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cprogramid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Program table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a:t>
                      </a:r>
                      <a:r>
                        <a:rPr lang="en-US" sz="1200" dirty="0" err="1">
                          <a:effectLst/>
                          <a:latin typeface="Times New Roman" panose="02020603050405020304" pitchFamily="18" charset="0"/>
                          <a:cs typeface="Times New Roman" panose="02020603050405020304" pitchFamily="18" charset="0"/>
                        </a:rPr>
                        <a:t>B.Sc</a:t>
                      </a:r>
                      <a:r>
                        <a:rPr lang="en-US" sz="1200" dirty="0">
                          <a:effectLst/>
                          <a:latin typeface="Times New Roman" panose="02020603050405020304" pitchFamily="18" charset="0"/>
                          <a:cs typeface="Times New Roman" panose="02020603050405020304" pitchFamily="18" charset="0"/>
                        </a:rPr>
                        <a:t>”.</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5343439"/>
                  </a:ext>
                </a:extLst>
              </a:tr>
            </a:tbl>
          </a:graphicData>
        </a:graphic>
      </p:graphicFrame>
    </p:spTree>
    <p:extLst>
      <p:ext uri="{BB962C8B-B14F-4D97-AF65-F5344CB8AC3E}">
        <p14:creationId xmlns:p14="http://schemas.microsoft.com/office/powerpoint/2010/main" val="22880018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353801" y="0"/>
            <a:ext cx="838199" cy="767687"/>
          </a:xfrm>
        </p:spPr>
        <p:txBody>
          <a:bodyPr/>
          <a:lstStyle/>
          <a:p>
            <a:fld id="{D57F1E4F-1CFF-5643-939E-217C01CDF565}" type="slidenum">
              <a:rPr lang="en-US" smtClean="0"/>
              <a:pPr/>
              <a:t>87</a:t>
            </a:fld>
            <a:endParaRPr lang="en-US" dirty="0"/>
          </a:p>
        </p:txBody>
      </p:sp>
      <p:sp>
        <p:nvSpPr>
          <p:cNvPr id="5" name="Rectangle 4"/>
          <p:cNvSpPr/>
          <p:nvPr/>
        </p:nvSpPr>
        <p:spPr>
          <a:xfrm>
            <a:off x="0" y="0"/>
            <a:ext cx="1585690" cy="460895"/>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Program_T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95268599"/>
              </p:ext>
            </p:extLst>
          </p:nvPr>
        </p:nvGraphicFramePr>
        <p:xfrm>
          <a:off x="228600" y="767686"/>
          <a:ext cx="11239500" cy="5823614"/>
        </p:xfrm>
        <a:graphic>
          <a:graphicData uri="http://schemas.openxmlformats.org/drawingml/2006/table">
            <a:tbl>
              <a:tblPr firstRow="1" firstCol="1" bandRow="1">
                <a:tableStyleId>{5C22544A-7EE6-4342-B048-85BDC9FD1C3A}</a:tableStyleId>
              </a:tblPr>
              <a:tblGrid>
                <a:gridCol w="2647960">
                  <a:extLst>
                    <a:ext uri="{9D8B030D-6E8A-4147-A177-3AD203B41FA5}">
                      <a16:colId xmlns:a16="http://schemas.microsoft.com/office/drawing/2014/main" val="2672410443"/>
                    </a:ext>
                  </a:extLst>
                </a:gridCol>
                <a:gridCol w="2627327">
                  <a:extLst>
                    <a:ext uri="{9D8B030D-6E8A-4147-A177-3AD203B41FA5}">
                      <a16:colId xmlns:a16="http://schemas.microsoft.com/office/drawing/2014/main" val="3090048119"/>
                    </a:ext>
                  </a:extLst>
                </a:gridCol>
                <a:gridCol w="1549801">
                  <a:extLst>
                    <a:ext uri="{9D8B030D-6E8A-4147-A177-3AD203B41FA5}">
                      <a16:colId xmlns:a16="http://schemas.microsoft.com/office/drawing/2014/main" val="2807426480"/>
                    </a:ext>
                  </a:extLst>
                </a:gridCol>
                <a:gridCol w="4414412">
                  <a:extLst>
                    <a:ext uri="{9D8B030D-6E8A-4147-A177-3AD203B41FA5}">
                      <a16:colId xmlns:a16="http://schemas.microsoft.com/office/drawing/2014/main" val="1313776109"/>
                    </a:ext>
                  </a:extLst>
                </a:gridCol>
              </a:tblGrid>
              <a:tr h="75499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8519178"/>
                  </a:ext>
                </a:extLst>
              </a:tr>
              <a:tr h="173649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cprogramid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program.</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“BSC”</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2810766"/>
                  </a:ext>
                </a:extLst>
              </a:tr>
              <a:tr h="1595617">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cprogramname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name of the program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“Bachelor of Science”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4455776"/>
                  </a:ext>
                </a:extLst>
              </a:tr>
              <a:tr h="173649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cdepartmentid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the Department table.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“CSE”</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9973271"/>
                  </a:ext>
                </a:extLst>
              </a:tr>
            </a:tbl>
          </a:graphicData>
        </a:graphic>
      </p:graphicFrame>
    </p:spTree>
    <p:extLst>
      <p:ext uri="{BB962C8B-B14F-4D97-AF65-F5344CB8AC3E}">
        <p14:creationId xmlns:p14="http://schemas.microsoft.com/office/powerpoint/2010/main" val="10992074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3801" y="0"/>
            <a:ext cx="838199" cy="767687"/>
          </a:xfrm>
        </p:spPr>
        <p:txBody>
          <a:bodyPr/>
          <a:lstStyle/>
          <a:p>
            <a:fld id="{D57F1E4F-1CFF-5643-939E-217C01CDF565}" type="slidenum">
              <a:rPr lang="en-US" smtClean="0"/>
              <a:pPr/>
              <a:t>88</a:t>
            </a:fld>
            <a:endParaRPr lang="en-US" dirty="0"/>
          </a:p>
        </p:txBody>
      </p:sp>
      <p:sp>
        <p:nvSpPr>
          <p:cNvPr id="7" name="Rectangle 6"/>
          <p:cNvSpPr/>
          <p:nvPr/>
        </p:nvSpPr>
        <p:spPr>
          <a:xfrm>
            <a:off x="130030" y="0"/>
            <a:ext cx="1398140" cy="460895"/>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Course_T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71766271"/>
              </p:ext>
            </p:extLst>
          </p:nvPr>
        </p:nvGraphicFramePr>
        <p:xfrm>
          <a:off x="254000" y="571500"/>
          <a:ext cx="11201401" cy="5918201"/>
        </p:xfrm>
        <a:graphic>
          <a:graphicData uri="http://schemas.openxmlformats.org/drawingml/2006/table">
            <a:tbl>
              <a:tblPr firstRow="1" firstCol="1" bandRow="1">
                <a:tableStyleId>{5C22544A-7EE6-4342-B048-85BDC9FD1C3A}</a:tableStyleId>
              </a:tblPr>
              <a:tblGrid>
                <a:gridCol w="2669829">
                  <a:extLst>
                    <a:ext uri="{9D8B030D-6E8A-4147-A177-3AD203B41FA5}">
                      <a16:colId xmlns:a16="http://schemas.microsoft.com/office/drawing/2014/main" val="304397139"/>
                    </a:ext>
                  </a:extLst>
                </a:gridCol>
                <a:gridCol w="2669829">
                  <a:extLst>
                    <a:ext uri="{9D8B030D-6E8A-4147-A177-3AD203B41FA5}">
                      <a16:colId xmlns:a16="http://schemas.microsoft.com/office/drawing/2014/main" val="3408031936"/>
                    </a:ext>
                  </a:extLst>
                </a:gridCol>
                <a:gridCol w="1337771">
                  <a:extLst>
                    <a:ext uri="{9D8B030D-6E8A-4147-A177-3AD203B41FA5}">
                      <a16:colId xmlns:a16="http://schemas.microsoft.com/office/drawing/2014/main" val="2279925203"/>
                    </a:ext>
                  </a:extLst>
                </a:gridCol>
                <a:gridCol w="4523972">
                  <a:extLst>
                    <a:ext uri="{9D8B030D-6E8A-4147-A177-3AD203B41FA5}">
                      <a16:colId xmlns:a16="http://schemas.microsoft.com/office/drawing/2014/main" val="3223835375"/>
                    </a:ext>
                  </a:extLst>
                </a:gridCol>
              </a:tblGrid>
              <a:tr h="60225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6734203"/>
                  </a:ext>
                </a:extLst>
              </a:tr>
              <a:tr h="1385177">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ccourseid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the Course.</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“CSE203”</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0086360"/>
                  </a:ext>
                </a:extLst>
              </a:tr>
              <a:tr h="1272798">
                <a:tc>
                  <a:txBody>
                    <a:bodyPr/>
                    <a:lstStyle/>
                    <a:p>
                      <a:pPr marL="0" marR="0">
                        <a:lnSpc>
                          <a:spcPct val="107000"/>
                        </a:lnSpc>
                        <a:spcBef>
                          <a:spcPts val="0"/>
                        </a:spcBef>
                        <a:spcAft>
                          <a:spcPts val="0"/>
                        </a:spcAft>
                        <a:tabLst>
                          <a:tab pos="1346835" algn="r"/>
                        </a:tabLst>
                      </a:pPr>
                      <a:r>
                        <a:rPr lang="en-US" sz="1200">
                          <a:effectLst/>
                          <a:latin typeface="Times New Roman" panose="02020603050405020304" pitchFamily="18" charset="0"/>
                          <a:cs typeface="Times New Roman" panose="02020603050405020304" pitchFamily="18" charset="0"/>
                        </a:rPr>
                        <a:t>ccoursetitle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name of the Course.</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”Data Structure”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3464623"/>
                  </a:ext>
                </a:extLst>
              </a:tr>
              <a:tr h="1272798">
                <a:tc>
                  <a:txBody>
                    <a:bodyPr/>
                    <a:lstStyle/>
                    <a:p>
                      <a:pPr marL="0" marR="0">
                        <a:lnSpc>
                          <a:spcPct val="107000"/>
                        </a:lnSpc>
                        <a:spcBef>
                          <a:spcPts val="0"/>
                        </a:spcBef>
                        <a:spcAft>
                          <a:spcPts val="0"/>
                        </a:spcAft>
                        <a:tabLst>
                          <a:tab pos="1346835" algn="r"/>
                        </a:tabLst>
                      </a:pPr>
                      <a:r>
                        <a:rPr lang="en-US" sz="1200">
                          <a:effectLst/>
                          <a:latin typeface="Times New Roman" panose="02020603050405020304" pitchFamily="18" charset="0"/>
                          <a:cs typeface="Times New Roman" panose="02020603050405020304" pitchFamily="18" charset="0"/>
                        </a:rPr>
                        <a:t>ccoursetype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type of the Course.</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“Core”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3644488"/>
                  </a:ext>
                </a:extLst>
              </a:tr>
              <a:tr h="1385177">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cprogramid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Text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Program table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a:t>
                      </a:r>
                      <a:r>
                        <a:rPr lang="en-US" sz="1200" dirty="0" err="1">
                          <a:effectLst/>
                          <a:latin typeface="Times New Roman" panose="02020603050405020304" pitchFamily="18" charset="0"/>
                          <a:cs typeface="Times New Roman" panose="02020603050405020304" pitchFamily="18" charset="0"/>
                        </a:rPr>
                        <a:t>B.Sc</a:t>
                      </a:r>
                      <a:r>
                        <a:rPr lang="en-US" sz="1200" dirty="0">
                          <a:effectLst/>
                          <a:latin typeface="Times New Roman" panose="02020603050405020304" pitchFamily="18" charset="0"/>
                          <a:cs typeface="Times New Roman" panose="02020603050405020304" pitchFamily="18" charset="0"/>
                        </a:rPr>
                        <a:t>”.</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726039"/>
                  </a:ext>
                </a:extLst>
              </a:tr>
            </a:tbl>
          </a:graphicData>
        </a:graphic>
      </p:graphicFrame>
    </p:spTree>
    <p:extLst>
      <p:ext uri="{BB962C8B-B14F-4D97-AF65-F5344CB8AC3E}">
        <p14:creationId xmlns:p14="http://schemas.microsoft.com/office/powerpoint/2010/main" val="31177462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3801" y="0"/>
            <a:ext cx="838199" cy="767687"/>
          </a:xfrm>
        </p:spPr>
        <p:txBody>
          <a:bodyPr/>
          <a:lstStyle/>
          <a:p>
            <a:fld id="{D57F1E4F-1CFF-5643-939E-217C01CDF565}" type="slidenum">
              <a:rPr lang="en-US" smtClean="0"/>
              <a:pPr/>
              <a:t>89</a:t>
            </a:fld>
            <a:endParaRPr lang="en-US" dirty="0"/>
          </a:p>
        </p:txBody>
      </p:sp>
      <p:sp>
        <p:nvSpPr>
          <p:cNvPr id="7" name="Rectangle 6"/>
          <p:cNvSpPr/>
          <p:nvPr/>
        </p:nvSpPr>
        <p:spPr>
          <a:xfrm>
            <a:off x="171505" y="140090"/>
            <a:ext cx="1447832" cy="487506"/>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Section_T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64298874"/>
              </p:ext>
            </p:extLst>
          </p:nvPr>
        </p:nvGraphicFramePr>
        <p:xfrm>
          <a:off x="266700" y="627596"/>
          <a:ext cx="11252200" cy="5697003"/>
        </p:xfrm>
        <a:graphic>
          <a:graphicData uri="http://schemas.openxmlformats.org/drawingml/2006/table">
            <a:tbl>
              <a:tblPr firstRow="1" firstCol="1" bandRow="1">
                <a:tableStyleId>{5C22544A-7EE6-4342-B048-85BDC9FD1C3A}</a:tableStyleId>
              </a:tblPr>
              <a:tblGrid>
                <a:gridCol w="2650952">
                  <a:extLst>
                    <a:ext uri="{9D8B030D-6E8A-4147-A177-3AD203B41FA5}">
                      <a16:colId xmlns:a16="http://schemas.microsoft.com/office/drawing/2014/main" val="74779542"/>
                    </a:ext>
                  </a:extLst>
                </a:gridCol>
                <a:gridCol w="2630295">
                  <a:extLst>
                    <a:ext uri="{9D8B030D-6E8A-4147-A177-3AD203B41FA5}">
                      <a16:colId xmlns:a16="http://schemas.microsoft.com/office/drawing/2014/main" val="3816894843"/>
                    </a:ext>
                  </a:extLst>
                </a:gridCol>
                <a:gridCol w="1551553">
                  <a:extLst>
                    <a:ext uri="{9D8B030D-6E8A-4147-A177-3AD203B41FA5}">
                      <a16:colId xmlns:a16="http://schemas.microsoft.com/office/drawing/2014/main" val="2216328590"/>
                    </a:ext>
                  </a:extLst>
                </a:gridCol>
                <a:gridCol w="4419400">
                  <a:extLst>
                    <a:ext uri="{9D8B030D-6E8A-4147-A177-3AD203B41FA5}">
                      <a16:colId xmlns:a16="http://schemas.microsoft.com/office/drawing/2014/main" val="3440083575"/>
                    </a:ext>
                  </a:extLst>
                </a:gridCol>
              </a:tblGrid>
              <a:tr h="756895">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884702"/>
                  </a:ext>
                </a:extLst>
              </a:tr>
              <a:tr h="1599624">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nsectionID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Section</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6834561"/>
                  </a:ext>
                </a:extLst>
              </a:tr>
              <a:tr h="1740860">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croomno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Text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room number of a section.</a:t>
                      </a:r>
                      <a:br>
                        <a:rPr lang="en-US" sz="1200">
                          <a:effectLst/>
                          <a:latin typeface="Times New Roman" panose="02020603050405020304" pitchFamily="18" charset="0"/>
                          <a:cs typeface="Times New Roman" panose="02020603050405020304" pitchFamily="18" charset="0"/>
                        </a:rPr>
                      </a:br>
                      <a:r>
                        <a:rPr lang="en-US" sz="1200">
                          <a:effectLst/>
                          <a:latin typeface="Times New Roman" panose="02020603050405020304" pitchFamily="18" charset="0"/>
                          <a:cs typeface="Times New Roman" panose="02020603050405020304" pitchFamily="18" charset="0"/>
                        </a:rPr>
                        <a:t>Example: “B1101”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6095965"/>
                  </a:ext>
                </a:extLst>
              </a:tr>
              <a:tr h="1599624">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ncapacity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total capacity of a section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Example :”50”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9002563"/>
                  </a:ext>
                </a:extLst>
              </a:tr>
            </a:tbl>
          </a:graphicData>
        </a:graphic>
      </p:graphicFrame>
    </p:spTree>
    <p:extLst>
      <p:ext uri="{BB962C8B-B14F-4D97-AF65-F5344CB8AC3E}">
        <p14:creationId xmlns:p14="http://schemas.microsoft.com/office/powerpoint/2010/main" val="2230608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652069" y="104503"/>
            <a:ext cx="374693" cy="527839"/>
          </a:xfrm>
        </p:spPr>
        <p:txBody>
          <a:bodyPr/>
          <a:lstStyle/>
          <a:p>
            <a:fld id="{D57F1E4F-1CFF-5643-939E-217C01CDF565}" type="slidenum">
              <a:rPr lang="en-US" smtClean="0"/>
              <a:pPr/>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51526508"/>
              </p:ext>
            </p:extLst>
          </p:nvPr>
        </p:nvGraphicFramePr>
        <p:xfrm>
          <a:off x="300447" y="632342"/>
          <a:ext cx="11351624" cy="6081966"/>
        </p:xfrm>
        <a:graphic>
          <a:graphicData uri="http://schemas.openxmlformats.org/drawingml/2006/table">
            <a:tbl>
              <a:tblPr firstRow="1" firstCol="1" bandRow="1">
                <a:tableStyleId>{5C22544A-7EE6-4342-B048-85BDC9FD1C3A}</a:tableStyleId>
              </a:tblPr>
              <a:tblGrid>
                <a:gridCol w="1700537">
                  <a:extLst>
                    <a:ext uri="{9D8B030D-6E8A-4147-A177-3AD203B41FA5}">
                      <a16:colId xmlns:a16="http://schemas.microsoft.com/office/drawing/2014/main" val="1576575946"/>
                    </a:ext>
                  </a:extLst>
                </a:gridCol>
                <a:gridCol w="1700537">
                  <a:extLst>
                    <a:ext uri="{9D8B030D-6E8A-4147-A177-3AD203B41FA5}">
                      <a16:colId xmlns:a16="http://schemas.microsoft.com/office/drawing/2014/main" val="329693661"/>
                    </a:ext>
                  </a:extLst>
                </a:gridCol>
                <a:gridCol w="1590110">
                  <a:extLst>
                    <a:ext uri="{9D8B030D-6E8A-4147-A177-3AD203B41FA5}">
                      <a16:colId xmlns:a16="http://schemas.microsoft.com/office/drawing/2014/main" val="3156073178"/>
                    </a:ext>
                  </a:extLst>
                </a:gridCol>
                <a:gridCol w="1590110">
                  <a:extLst>
                    <a:ext uri="{9D8B030D-6E8A-4147-A177-3AD203B41FA5}">
                      <a16:colId xmlns:a16="http://schemas.microsoft.com/office/drawing/2014/main" val="3098539668"/>
                    </a:ext>
                  </a:extLst>
                </a:gridCol>
                <a:gridCol w="1590110">
                  <a:extLst>
                    <a:ext uri="{9D8B030D-6E8A-4147-A177-3AD203B41FA5}">
                      <a16:colId xmlns:a16="http://schemas.microsoft.com/office/drawing/2014/main" val="2371202249"/>
                    </a:ext>
                  </a:extLst>
                </a:gridCol>
                <a:gridCol w="1590110">
                  <a:extLst>
                    <a:ext uri="{9D8B030D-6E8A-4147-A177-3AD203B41FA5}">
                      <a16:colId xmlns:a16="http://schemas.microsoft.com/office/drawing/2014/main" val="2259892161"/>
                    </a:ext>
                  </a:extLst>
                </a:gridCol>
                <a:gridCol w="1590110">
                  <a:extLst>
                    <a:ext uri="{9D8B030D-6E8A-4147-A177-3AD203B41FA5}">
                      <a16:colId xmlns:a16="http://schemas.microsoft.com/office/drawing/2014/main" val="4054322817"/>
                    </a:ext>
                  </a:extLst>
                </a:gridCol>
              </a:tblGrid>
              <a:tr h="309693">
                <a:tc rowSpan="2">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Process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nchor="ctr"/>
                </a:tc>
                <a:tc gridSpan="6">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System Roles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6079366"/>
                  </a:ext>
                </a:extLst>
              </a:tr>
              <a:tr h="384818">
                <a:tc vMerge="1">
                  <a:txBody>
                    <a:bodyPr/>
                    <a:lstStyle/>
                    <a:p>
                      <a:endParaRPr lang="en-US"/>
                    </a:p>
                  </a:txBody>
                  <a:tcPr/>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Human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Non-Comp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Computing</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Hardware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Software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Network &amp;</a:t>
                      </a:r>
                    </a:p>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Commination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extLst>
                  <a:ext uri="{0D108BD9-81ED-4DB2-BD59-A6C34878D82A}">
                    <a16:rowId xmlns:a16="http://schemas.microsoft.com/office/drawing/2014/main" val="3162466603"/>
                  </a:ext>
                </a:extLst>
              </a:tr>
              <a:tr h="5387455">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 are able to view grades, cgpa and download transcript</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nchor="ctr"/>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Student</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Students have to login to iras by entering the student id and password</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2) Select a specific semester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3) View grades for specific semester</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4) Click on the transcript button to download a copy of transcript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Paper</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1)  Used for printing and keeping a hardcopy of transcript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Computer/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Smart Phone</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Used for accessing </a:t>
                      </a:r>
                      <a:r>
                        <a:rPr lang="en-US" sz="1200" dirty="0" err="1">
                          <a:effectLst/>
                          <a:latin typeface="Times New Roman" panose="02020603050405020304" pitchFamily="18" charset="0"/>
                          <a:cs typeface="Times New Roman" panose="02020603050405020304" pitchFamily="18" charset="0"/>
                        </a:rPr>
                        <a:t>iras</a:t>
                      </a:r>
                      <a:r>
                        <a:rPr lang="en-US" sz="1200" dirty="0">
                          <a:effectLst/>
                          <a:latin typeface="Times New Roman" panose="02020603050405020304" pitchFamily="18" charset="0"/>
                          <a:cs typeface="Times New Roman" panose="02020603050405020304" pitchFamily="18" charset="0"/>
                        </a:rPr>
                        <a: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Printer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For printing the transcript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just">
                        <a:lnSpc>
                          <a:spcPct val="107000"/>
                        </a:lnSpc>
                        <a:spcBef>
                          <a:spcPts val="0"/>
                        </a:spcBef>
                        <a:spcAft>
                          <a:spcPts val="0"/>
                        </a:spcAft>
                      </a:pPr>
                      <a:r>
                        <a:rPr lang="en-US" sz="1200" dirty="0" err="1">
                          <a:effectLst/>
                          <a:latin typeface="Times New Roman" panose="02020603050405020304" pitchFamily="18" charset="0"/>
                          <a:cs typeface="Times New Roman" panose="02020603050405020304" pitchFamily="18" charset="0"/>
                        </a:rPr>
                        <a:t>iRAS</a:t>
                      </a:r>
                      <a:endParaRPr lang="en-US" sz="1200" dirty="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Provides user interface for view grades and download transcript.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Browser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Any browser an be used to access </a:t>
                      </a:r>
                      <a:r>
                        <a:rPr lang="en-US" sz="1200" dirty="0" err="1">
                          <a:effectLst/>
                          <a:latin typeface="Times New Roman" panose="02020603050405020304" pitchFamily="18" charset="0"/>
                          <a:cs typeface="Times New Roman" panose="02020603050405020304" pitchFamily="18" charset="0"/>
                        </a:rPr>
                        <a:t>iras</a:t>
                      </a:r>
                      <a:r>
                        <a:rPr lang="en-US" sz="1200" dirty="0">
                          <a:effectLst/>
                          <a:latin typeface="Times New Roman" panose="02020603050405020304" pitchFamily="18" charset="0"/>
                          <a:cs typeface="Times New Roman" panose="02020603050405020304" pitchFamily="18" charset="0"/>
                        </a:rPr>
                        <a:t>. e.g. edge, chrome, Firefox</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Adobe Acrobat Reader</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For viewing the transcript which is in pdf format.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Operating System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Any OS may be used. e.g. Windows, </a:t>
                      </a:r>
                      <a:r>
                        <a:rPr lang="en-US" sz="1200" dirty="0" err="1">
                          <a:effectLst/>
                          <a:latin typeface="Times New Roman" panose="02020603050405020304" pitchFamily="18" charset="0"/>
                          <a:cs typeface="Times New Roman" panose="02020603050405020304" pitchFamily="18" charset="0"/>
                        </a:rPr>
                        <a:t>MacOS</a:t>
                      </a: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just">
                        <a:lnSpc>
                          <a:spcPct val="107000"/>
                        </a:lnSpc>
                        <a:spcBef>
                          <a:spcPts val="0"/>
                        </a:spcBef>
                        <a:spcAft>
                          <a:spcPts val="0"/>
                        </a:spcAft>
                      </a:pPr>
                      <a:r>
                        <a:rPr lang="en-US" sz="1200" dirty="0" err="1">
                          <a:effectLst/>
                          <a:latin typeface="Times New Roman" panose="02020603050405020304" pitchFamily="18" charset="0"/>
                          <a:cs typeface="Times New Roman" panose="02020603050405020304" pitchFamily="18" charset="0"/>
                        </a:rPr>
                        <a:t>iRAS</a:t>
                      </a:r>
                      <a:r>
                        <a:rPr lang="en-US" sz="1200" dirty="0">
                          <a:effectLst/>
                          <a:latin typeface="Times New Roman" panose="02020603050405020304" pitchFamily="18" charset="0"/>
                          <a:cs typeface="Times New Roman" panose="02020603050405020304" pitchFamily="18" charset="0"/>
                        </a:rPr>
                        <a:t> database server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a:t>
                      </a:r>
                      <a:r>
                        <a:rPr lang="en-US" sz="1200" dirty="0" err="1">
                          <a:effectLst/>
                          <a:latin typeface="Times New Roman" panose="02020603050405020304" pitchFamily="18" charset="0"/>
                          <a:cs typeface="Times New Roman" panose="02020603050405020304" pitchFamily="18" charset="0"/>
                        </a:rPr>
                        <a:t>iras</a:t>
                      </a:r>
                      <a:r>
                        <a:rPr lang="en-US" sz="1200" dirty="0">
                          <a:effectLst/>
                          <a:latin typeface="Times New Roman" panose="02020603050405020304" pitchFamily="18" charset="0"/>
                          <a:cs typeface="Times New Roman" panose="02020603050405020304" pitchFamily="18" charset="0"/>
                        </a:rPr>
                        <a:t> database server is used for storing and receiving student grade information in </a:t>
                      </a:r>
                      <a:r>
                        <a:rPr lang="en-US" sz="1200" dirty="0" err="1">
                          <a:effectLst/>
                          <a:latin typeface="Times New Roman" panose="02020603050405020304" pitchFamily="18" charset="0"/>
                          <a:cs typeface="Times New Roman" panose="02020603050405020304" pitchFamily="18" charset="0"/>
                        </a:rPr>
                        <a:t>iras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tc>
                  <a:txBody>
                    <a:bodyPr/>
                    <a:lstStyle/>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1) Internet is required for accessing </a:t>
                      </a:r>
                      <a:r>
                        <a:rPr lang="en-US" sz="1200" dirty="0" err="1">
                          <a:effectLst/>
                          <a:latin typeface="Times New Roman" panose="02020603050405020304" pitchFamily="18" charset="0"/>
                          <a:cs typeface="Times New Roman" panose="02020603050405020304" pitchFamily="18" charset="0"/>
                        </a:rPr>
                        <a:t>iras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216" marR="37216" marT="0" marB="0"/>
                </a:tc>
                <a:extLst>
                  <a:ext uri="{0D108BD9-81ED-4DB2-BD59-A6C34878D82A}">
                    <a16:rowId xmlns:a16="http://schemas.microsoft.com/office/drawing/2014/main" val="385616051"/>
                  </a:ext>
                </a:extLst>
              </a:tr>
            </a:tbl>
          </a:graphicData>
        </a:graphic>
      </p:graphicFrame>
    </p:spTree>
    <p:extLst>
      <p:ext uri="{BB962C8B-B14F-4D97-AF65-F5344CB8AC3E}">
        <p14:creationId xmlns:p14="http://schemas.microsoft.com/office/powerpoint/2010/main" val="22784852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28840" y="117929"/>
            <a:ext cx="838199" cy="767687"/>
          </a:xfrm>
        </p:spPr>
        <p:txBody>
          <a:bodyPr/>
          <a:lstStyle/>
          <a:p>
            <a:fld id="{D57F1E4F-1CFF-5643-939E-217C01CDF565}" type="slidenum">
              <a:rPr lang="en-US" smtClean="0"/>
              <a:pPr/>
              <a:t>90</a:t>
            </a:fld>
            <a:endParaRPr lang="en-US" dirty="0"/>
          </a:p>
        </p:txBody>
      </p:sp>
      <p:sp>
        <p:nvSpPr>
          <p:cNvPr id="6" name="Rectangle 5"/>
          <p:cNvSpPr/>
          <p:nvPr/>
        </p:nvSpPr>
        <p:spPr>
          <a:xfrm>
            <a:off x="118175" y="117929"/>
            <a:ext cx="1962717" cy="470000"/>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Assessment_T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42313948"/>
              </p:ext>
            </p:extLst>
          </p:nvPr>
        </p:nvGraphicFramePr>
        <p:xfrm>
          <a:off x="279400" y="711200"/>
          <a:ext cx="10949441" cy="5854700"/>
        </p:xfrm>
        <a:graphic>
          <a:graphicData uri="http://schemas.openxmlformats.org/drawingml/2006/table">
            <a:tbl>
              <a:tblPr firstRow="1" firstCol="1" bandRow="1">
                <a:tableStyleId>{5C22544A-7EE6-4342-B048-85BDC9FD1C3A}</a:tableStyleId>
              </a:tblPr>
              <a:tblGrid>
                <a:gridCol w="2579623">
                  <a:extLst>
                    <a:ext uri="{9D8B030D-6E8A-4147-A177-3AD203B41FA5}">
                      <a16:colId xmlns:a16="http://schemas.microsoft.com/office/drawing/2014/main" val="3328037739"/>
                    </a:ext>
                  </a:extLst>
                </a:gridCol>
                <a:gridCol w="2559523">
                  <a:extLst>
                    <a:ext uri="{9D8B030D-6E8A-4147-A177-3AD203B41FA5}">
                      <a16:colId xmlns:a16="http://schemas.microsoft.com/office/drawing/2014/main" val="1931044538"/>
                    </a:ext>
                  </a:extLst>
                </a:gridCol>
                <a:gridCol w="1509805">
                  <a:extLst>
                    <a:ext uri="{9D8B030D-6E8A-4147-A177-3AD203B41FA5}">
                      <a16:colId xmlns:a16="http://schemas.microsoft.com/office/drawing/2014/main" val="870008192"/>
                    </a:ext>
                  </a:extLst>
                </a:gridCol>
                <a:gridCol w="4300490">
                  <a:extLst>
                    <a:ext uri="{9D8B030D-6E8A-4147-A177-3AD203B41FA5}">
                      <a16:colId xmlns:a16="http://schemas.microsoft.com/office/drawing/2014/main" val="2402859402"/>
                    </a:ext>
                  </a:extLst>
                </a:gridCol>
              </a:tblGrid>
              <a:tr h="397198">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1448220901"/>
                  </a:ext>
                </a:extLst>
              </a:tr>
              <a:tr h="83943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nassessmentID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assessment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2822290400"/>
                  </a:ext>
                </a:extLst>
              </a:tr>
              <a:tr h="83943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cassessmenttype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Text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type of assessment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“Assignment ,Viva”</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2974584220"/>
                  </a:ext>
                </a:extLst>
              </a:tr>
              <a:tr h="83943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cmarksdistribution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the marks distribution.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1616079162"/>
                  </a:ext>
                </a:extLst>
              </a:tr>
              <a:tr h="839439">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Ctotalmarksachievable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how much mark a student can achieve in total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“100”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3762158633"/>
                  </a:ext>
                </a:extLst>
              </a:tr>
              <a:tr h="931875">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nsectionid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foreign key from section table</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1001”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2090239330"/>
                  </a:ext>
                </a:extLst>
              </a:tr>
              <a:tr h="116787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ccoid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foreign key from the Program</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Learning Outcome table.</a:t>
                      </a:r>
                      <a:br>
                        <a:rPr lang="en-US" sz="1200" dirty="0">
                          <a:effectLst/>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Example: “CO1”</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232" marR="67232" marT="0" marB="0"/>
                </a:tc>
                <a:extLst>
                  <a:ext uri="{0D108BD9-81ED-4DB2-BD59-A6C34878D82A}">
                    <a16:rowId xmlns:a16="http://schemas.microsoft.com/office/drawing/2014/main" val="116237445"/>
                  </a:ext>
                </a:extLst>
              </a:tr>
            </a:tbl>
          </a:graphicData>
        </a:graphic>
      </p:graphicFrame>
    </p:spTree>
    <p:extLst>
      <p:ext uri="{BB962C8B-B14F-4D97-AF65-F5344CB8AC3E}">
        <p14:creationId xmlns:p14="http://schemas.microsoft.com/office/powerpoint/2010/main" val="3976324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64901" y="92529"/>
            <a:ext cx="838199" cy="767687"/>
          </a:xfrm>
        </p:spPr>
        <p:txBody>
          <a:bodyPr/>
          <a:lstStyle/>
          <a:p>
            <a:fld id="{D57F1E4F-1CFF-5643-939E-217C01CDF565}" type="slidenum">
              <a:rPr lang="en-US" smtClean="0"/>
              <a:pPr/>
              <a:t>91</a:t>
            </a:fld>
            <a:endParaRPr lang="en-US" dirty="0"/>
          </a:p>
        </p:txBody>
      </p:sp>
      <p:sp>
        <p:nvSpPr>
          <p:cNvPr id="7" name="Rectangle 6"/>
          <p:cNvSpPr/>
          <p:nvPr/>
        </p:nvSpPr>
        <p:spPr>
          <a:xfrm>
            <a:off x="116759" y="241372"/>
            <a:ext cx="1660647" cy="470000"/>
          </a:xfrm>
          <a:prstGeom prst="rect">
            <a:avLst/>
          </a:prstGeom>
        </p:spPr>
        <p:txBody>
          <a:bodyPr wrap="non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Semester_T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8288089"/>
              </p:ext>
            </p:extLst>
          </p:nvPr>
        </p:nvGraphicFramePr>
        <p:xfrm>
          <a:off x="254000" y="711370"/>
          <a:ext cx="11010902" cy="5905331"/>
        </p:xfrm>
        <a:graphic>
          <a:graphicData uri="http://schemas.openxmlformats.org/drawingml/2006/table">
            <a:tbl>
              <a:tblPr firstRow="1" firstCol="1" bandRow="1">
                <a:tableStyleId>{5C22544A-7EE6-4342-B048-85BDC9FD1C3A}</a:tableStyleId>
              </a:tblPr>
              <a:tblGrid>
                <a:gridCol w="2624424">
                  <a:extLst>
                    <a:ext uri="{9D8B030D-6E8A-4147-A177-3AD203B41FA5}">
                      <a16:colId xmlns:a16="http://schemas.microsoft.com/office/drawing/2014/main" val="3092036166"/>
                    </a:ext>
                  </a:extLst>
                </a:gridCol>
                <a:gridCol w="2624424">
                  <a:extLst>
                    <a:ext uri="{9D8B030D-6E8A-4147-A177-3AD203B41FA5}">
                      <a16:colId xmlns:a16="http://schemas.microsoft.com/office/drawing/2014/main" val="653290961"/>
                    </a:ext>
                  </a:extLst>
                </a:gridCol>
                <a:gridCol w="1315020">
                  <a:extLst>
                    <a:ext uri="{9D8B030D-6E8A-4147-A177-3AD203B41FA5}">
                      <a16:colId xmlns:a16="http://schemas.microsoft.com/office/drawing/2014/main" val="3671195361"/>
                    </a:ext>
                  </a:extLst>
                </a:gridCol>
                <a:gridCol w="4447034">
                  <a:extLst>
                    <a:ext uri="{9D8B030D-6E8A-4147-A177-3AD203B41FA5}">
                      <a16:colId xmlns:a16="http://schemas.microsoft.com/office/drawing/2014/main" val="1419723084"/>
                    </a:ext>
                  </a:extLst>
                </a:gridCol>
              </a:tblGrid>
              <a:tr h="472426">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DataType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Size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Remark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557276"/>
                  </a:ext>
                </a:extLst>
              </a:tr>
              <a:tr h="1086581">
                <a:tc>
                  <a:txBody>
                    <a:bodyPr/>
                    <a:lstStyle/>
                    <a:p>
                      <a:pPr marL="0" marR="0">
                        <a:lnSpc>
                          <a:spcPct val="107000"/>
                        </a:lnSpc>
                        <a:spcBef>
                          <a:spcPts val="0"/>
                        </a:spcBef>
                        <a:spcAft>
                          <a:spcPts val="0"/>
                        </a:spcAft>
                        <a:tabLst>
                          <a:tab pos="1346835" algn="r"/>
                        </a:tabLst>
                      </a:pPr>
                      <a:r>
                        <a:rPr lang="en-US" sz="1200" dirty="0" err="1">
                          <a:effectLst/>
                          <a:latin typeface="Times New Roman" panose="02020603050405020304" pitchFamily="18" charset="0"/>
                          <a:cs typeface="Times New Roman" panose="02020603050405020304" pitchFamily="18" charset="0"/>
                        </a:rPr>
                        <a:t>nSemesterid</a:t>
                      </a: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Number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Primary Key for  semester</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6380555"/>
                  </a:ext>
                </a:extLst>
              </a:tr>
              <a:tr h="1086581">
                <a:tc>
                  <a:txBody>
                    <a:bodyPr/>
                    <a:lstStyle/>
                    <a:p>
                      <a:pPr marL="0" marR="0">
                        <a:lnSpc>
                          <a:spcPct val="107000"/>
                        </a:lnSpc>
                        <a:spcBef>
                          <a:spcPts val="0"/>
                        </a:spcBef>
                        <a:spcAft>
                          <a:spcPts val="0"/>
                        </a:spcAft>
                        <a:tabLst>
                          <a:tab pos="1346835" algn="r"/>
                        </a:tabLst>
                      </a:pPr>
                      <a:r>
                        <a:rPr lang="en-US" sz="1200">
                          <a:effectLst/>
                          <a:latin typeface="Times New Roman" panose="02020603050405020304" pitchFamily="18" charset="0"/>
                          <a:cs typeface="Times New Roman" panose="02020603050405020304" pitchFamily="18" charset="0"/>
                        </a:rPr>
                        <a:t>nSemesterName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Text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name of the  semester</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“Fall”</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0765767"/>
                  </a:ext>
                </a:extLst>
              </a:tr>
              <a:tr h="108658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dyear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err="1">
                          <a:effectLst/>
                          <a:latin typeface="Times New Roman" panose="02020603050405020304" pitchFamily="18" charset="0"/>
                          <a:cs typeface="Times New Roman" panose="02020603050405020304" pitchFamily="18" charset="0"/>
                        </a:rPr>
                        <a:t>DateTime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contains the year of that semester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2021”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5070016"/>
                  </a:ext>
                </a:extLst>
              </a:tr>
              <a:tr h="1086581">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dstartdate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This is the starting date of the semester .</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Example : “15.02.21”</a:t>
                      </a:r>
                    </a:p>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8154772"/>
                  </a:ext>
                </a:extLst>
              </a:tr>
              <a:tr h="1086581">
                <a:tc>
                  <a:txBody>
                    <a:bodyPr/>
                    <a:lstStyle/>
                    <a:p>
                      <a:pPr marL="0" marR="0">
                        <a:lnSpc>
                          <a:spcPct val="107000"/>
                        </a:lnSpc>
                        <a:spcBef>
                          <a:spcPts val="0"/>
                        </a:spcBef>
                        <a:spcAft>
                          <a:spcPts val="0"/>
                        </a:spcAft>
                      </a:pPr>
                      <a:r>
                        <a:rPr lang="en-US" sz="1200" dirty="0" err="1">
                          <a:effectLst/>
                          <a:latin typeface="Times New Roman" panose="02020603050405020304" pitchFamily="18" charset="0"/>
                          <a:cs typeface="Times New Roman" panose="02020603050405020304" pitchFamily="18" charset="0"/>
                        </a:rPr>
                        <a:t>denddate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DateTime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This is the ending date of the semester .</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Example : “10.05.21”</a:t>
                      </a: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7073648"/>
                  </a:ext>
                </a:extLst>
              </a:tr>
            </a:tbl>
          </a:graphicData>
        </a:graphic>
      </p:graphicFrame>
    </p:spTree>
    <p:extLst>
      <p:ext uri="{BB962C8B-B14F-4D97-AF65-F5344CB8AC3E}">
        <p14:creationId xmlns:p14="http://schemas.microsoft.com/office/powerpoint/2010/main" val="18656656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28840" y="130629"/>
            <a:ext cx="838199" cy="767687"/>
          </a:xfrm>
        </p:spPr>
        <p:txBody>
          <a:bodyPr/>
          <a:lstStyle/>
          <a:p>
            <a:fld id="{D57F1E4F-1CFF-5643-939E-217C01CDF565}" type="slidenum">
              <a:rPr lang="en-US" smtClean="0"/>
              <a:pPr/>
              <a:t>92</a:t>
            </a:fld>
            <a:endParaRPr lang="en-US" dirty="0"/>
          </a:p>
        </p:txBody>
      </p:sp>
      <p:sp>
        <p:nvSpPr>
          <p:cNvPr id="6" name="Title 1"/>
          <p:cNvSpPr>
            <a:spLocks noGrp="1"/>
          </p:cNvSpPr>
          <p:nvPr>
            <p:ph type="title"/>
          </p:nvPr>
        </p:nvSpPr>
        <p:spPr>
          <a:xfrm>
            <a:off x="656454" y="2498430"/>
            <a:ext cx="10134417" cy="2098969"/>
          </a:xfrm>
        </p:spPr>
        <p:txBody>
          <a:bodyPr>
            <a:noAutofit/>
          </a:bodyPr>
          <a:lstStyle/>
          <a:p>
            <a:pPr algn="ctr"/>
            <a:r>
              <a:rPr lang="en-US" sz="4400" b="1" dirty="0" smtClean="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INPUT FORMS</a:t>
            </a:r>
            <a:br>
              <a:rPr lang="en-US" sz="4400" b="1" dirty="0" smtClean="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br>
            <a:r>
              <a:rPr lang="en-US" sz="4400" b="1" dirty="0" smtClean="0">
                <a:effectLst>
                  <a:outerShdw blurRad="50800" dist="38100" dir="5400000" algn="t">
                    <a:srgbClr val="000000">
                      <a:alpha val="40000"/>
                    </a:srgbClr>
                  </a:outerShdw>
                </a:effectLst>
                <a:latin typeface="Times New Roman" panose="02020603050405020304" pitchFamily="18" charset="0"/>
                <a:cs typeface="Times New Roman" panose="02020603050405020304" pitchFamily="18" charset="0"/>
              </a:rPr>
              <a:t>OUTPUT TABLE &amp; GRAPHS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2768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203440" y="0"/>
            <a:ext cx="838199" cy="767687"/>
          </a:xfrm>
        </p:spPr>
        <p:txBody>
          <a:bodyPr/>
          <a:lstStyle/>
          <a:p>
            <a:fld id="{D57F1E4F-1CFF-5643-939E-217C01CDF565}" type="slidenum">
              <a:rPr lang="en-US" smtClean="0"/>
              <a:pPr/>
              <a:t>93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866775"/>
            <a:ext cx="10058400" cy="5029200"/>
          </a:xfrm>
          <a:prstGeom prst="rect">
            <a:avLst/>
          </a:prstGeom>
        </p:spPr>
      </p:pic>
      <p:sp>
        <p:nvSpPr>
          <p:cNvPr id="7" name="Rectangle 6"/>
          <p:cNvSpPr/>
          <p:nvPr/>
        </p:nvSpPr>
        <p:spPr>
          <a:xfrm>
            <a:off x="971550" y="306792"/>
            <a:ext cx="2103461" cy="460895"/>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DASHBOARD</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76603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94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937" y="1609725"/>
            <a:ext cx="10058400" cy="3607801"/>
          </a:xfrm>
          <a:prstGeom prst="rect">
            <a:avLst/>
          </a:prstGeom>
        </p:spPr>
      </p:pic>
      <p:sp>
        <p:nvSpPr>
          <p:cNvPr id="7" name="Rectangle 6"/>
          <p:cNvSpPr/>
          <p:nvPr/>
        </p:nvSpPr>
        <p:spPr>
          <a:xfrm>
            <a:off x="1023937" y="537239"/>
            <a:ext cx="6447534" cy="460895"/>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STUDENT PLO ACHIEVEMENT INPUT FORM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18629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95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171575"/>
            <a:ext cx="8912225" cy="4940730"/>
          </a:xfrm>
          <a:prstGeom prst="rect">
            <a:avLst/>
          </a:prstGeom>
        </p:spPr>
      </p:pic>
      <p:sp>
        <p:nvSpPr>
          <p:cNvPr id="7" name="Rectangle 6"/>
          <p:cNvSpPr/>
          <p:nvPr/>
        </p:nvSpPr>
        <p:spPr>
          <a:xfrm>
            <a:off x="1023937" y="537239"/>
            <a:ext cx="6479018" cy="460895"/>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COURSE WISE PLO ACCHIEVEMENT TABLE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64331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96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925" y="852487"/>
            <a:ext cx="10058400" cy="5010676"/>
          </a:xfrm>
          <a:prstGeom prst="rect">
            <a:avLst/>
          </a:prstGeom>
        </p:spPr>
      </p:pic>
      <p:sp>
        <p:nvSpPr>
          <p:cNvPr id="7" name="Rectangle 6"/>
          <p:cNvSpPr/>
          <p:nvPr/>
        </p:nvSpPr>
        <p:spPr>
          <a:xfrm>
            <a:off x="923925" y="306792"/>
            <a:ext cx="5370253" cy="487506"/>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COURSE WISE PLO ACCHIEVEMENT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58213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885940" y="194129"/>
            <a:ext cx="838199" cy="767687"/>
          </a:xfrm>
        </p:spPr>
        <p:txBody>
          <a:bodyPr/>
          <a:lstStyle/>
          <a:p>
            <a:fld id="{D57F1E4F-1CFF-5643-939E-217C01CDF565}" type="slidenum">
              <a:rPr lang="en-US" smtClean="0"/>
              <a:pPr/>
              <a:t>97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87" y="1131887"/>
            <a:ext cx="9039225" cy="5076825"/>
          </a:xfrm>
          <a:prstGeom prst="rect">
            <a:avLst/>
          </a:prstGeom>
        </p:spPr>
      </p:pic>
      <p:sp>
        <p:nvSpPr>
          <p:cNvPr id="7" name="Rectangle 6"/>
          <p:cNvSpPr/>
          <p:nvPr/>
        </p:nvSpPr>
        <p:spPr>
          <a:xfrm>
            <a:off x="1398587" y="334219"/>
            <a:ext cx="6168740" cy="487506"/>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PROGRAM WISE STUDENT ENROLLMENT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19281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98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166" y="1055317"/>
            <a:ext cx="10058400" cy="5255655"/>
          </a:xfrm>
          <a:prstGeom prst="rect">
            <a:avLst/>
          </a:prstGeom>
        </p:spPr>
      </p:pic>
      <p:sp>
        <p:nvSpPr>
          <p:cNvPr id="7" name="Rectangle 6"/>
          <p:cNvSpPr/>
          <p:nvPr/>
        </p:nvSpPr>
        <p:spPr>
          <a:xfrm>
            <a:off x="1023937" y="537239"/>
            <a:ext cx="6050118" cy="487506"/>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COURSE WISE STUDENT PERFORMANCE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97058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53801" y="0"/>
            <a:ext cx="838199" cy="767687"/>
          </a:xfrm>
        </p:spPr>
        <p:txBody>
          <a:bodyPr/>
          <a:lstStyle/>
          <a:p>
            <a:fld id="{D57F1E4F-1CFF-5643-939E-217C01CDF565}" type="slidenum">
              <a:rPr lang="en-US" smtClean="0"/>
              <a:pPr/>
              <a:t>99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750" y="1001712"/>
            <a:ext cx="9944100" cy="5438775"/>
          </a:xfrm>
          <a:prstGeom prst="rect">
            <a:avLst/>
          </a:prstGeom>
        </p:spPr>
      </p:pic>
      <p:sp>
        <p:nvSpPr>
          <p:cNvPr id="7" name="Rectangle 6"/>
          <p:cNvSpPr/>
          <p:nvPr/>
        </p:nvSpPr>
        <p:spPr>
          <a:xfrm>
            <a:off x="1049337" y="383843"/>
            <a:ext cx="6852197" cy="487506"/>
          </a:xfrm>
          <a:prstGeom prst="rect">
            <a:avLst/>
          </a:prstGeom>
        </p:spPr>
        <p:txBody>
          <a:bodyPr wrap="none">
            <a:spAutoFit/>
          </a:bodyPr>
          <a:lstStyle/>
          <a:p>
            <a:pPr>
              <a:lnSpc>
                <a:spcPct val="107000"/>
              </a:lnSpc>
              <a:spcAft>
                <a:spcPts val="80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DEPARTMENT WISE STUDENT PERFORMANCE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7310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959</TotalTime>
  <Words>4691</Words>
  <Application>Microsoft Office PowerPoint</Application>
  <PresentationFormat>Widescreen</PresentationFormat>
  <Paragraphs>2405</Paragraphs>
  <Slides>104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Calibri</vt:lpstr>
      <vt:lpstr>Century Gothic</vt:lpstr>
      <vt:lpstr>Times New Roman</vt:lpstr>
      <vt:lpstr>Wingdings</vt:lpstr>
      <vt:lpstr>Wingdings 3</vt:lpstr>
      <vt:lpstr>Ion</vt:lpstr>
      <vt:lpstr>Database Management CSE303 </vt:lpstr>
      <vt:lpstr>PowerPoint Presentation</vt:lpstr>
      <vt:lpstr>INTRODUCTION</vt:lpstr>
      <vt:lpstr>Project analysis slide 2</vt:lpstr>
      <vt:lpstr>PowerPoint Presentation</vt:lpstr>
      <vt:lpstr>PowerPoint Presentation</vt:lpstr>
      <vt:lpstr>PROCESS NAME</vt:lpstr>
      <vt:lpstr>SIX ELEMENT (AS-IS)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NAME</vt:lpstr>
      <vt:lpstr>PROBLEM  ANALYSIS</vt:lpstr>
      <vt:lpstr>PowerPoint Presentation</vt:lpstr>
      <vt:lpstr>PowerPoint Presentation</vt:lpstr>
      <vt:lpstr>PowerPoint Presentation</vt:lpstr>
      <vt:lpstr>PowerPoint Presentation</vt:lpstr>
      <vt:lpstr>PowerPoint Presentation</vt:lpstr>
      <vt:lpstr>PowerPoint Presentation</vt:lpstr>
      <vt:lpstr>RICH PICTURE (TO-BE) </vt:lpstr>
      <vt:lpstr>PowerPoint Presentation</vt:lpstr>
      <vt:lpstr>PROCESS NAME (TO-BE)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BUSINESS RULE </vt:lpstr>
      <vt:lpstr>PowerPoint Presentation</vt:lpstr>
      <vt:lpstr>                          ENTITY RELATIONSHIP DIAGRAM </vt:lpstr>
      <vt:lpstr>ENTITY RELATIONSHIP DIAGRAM TO RELATIONAL SCHEMA </vt:lpstr>
      <vt:lpstr>PowerPoint Presentation</vt:lpstr>
      <vt:lpstr>NORMALIZATION</vt:lpstr>
      <vt:lpstr>                             NORMALIZATION </vt:lpstr>
      <vt:lpstr>                             NORMALIZATION </vt:lpstr>
      <vt:lpstr>                             NORMALIZATION </vt:lpstr>
      <vt:lpstr>                             NORMALIZATION </vt:lpstr>
      <vt:lpstr>                             NORMALIZATION </vt:lpstr>
      <vt:lpstr>                             NORMALIZATION </vt:lpstr>
      <vt:lpstr>                             NORMALIZATION </vt:lpstr>
      <vt:lpstr>                             NORMALIZATION </vt:lpstr>
      <vt:lpstr>DATA  DICTONARY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FORMS OUTPUT TABLE &amp;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MISBAHUR RASHID ASIF</cp:lastModifiedBy>
  <cp:revision>75</cp:revision>
  <dcterms:created xsi:type="dcterms:W3CDTF">2021-05-09T06:24:41Z</dcterms:created>
  <dcterms:modified xsi:type="dcterms:W3CDTF">2021-05-23T02:01:37Z</dcterms:modified>
</cp:coreProperties>
</file>