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6" r:id="rId3"/>
    <p:sldId id="267" r:id="rId4"/>
    <p:sldId id="268" r:id="rId5"/>
    <p:sldId id="269" r:id="rId6"/>
    <p:sldId id="270" r:id="rId7"/>
    <p:sldId id="271" r:id="rId8"/>
    <p:sldId id="272" r:id="rId9"/>
    <p:sldId id="274"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B4838F-9697-34D5-F261-02A5749E125B}" v="58" dt="2023-08-14T10:20:41.4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8/14/2023</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5201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8/14/2023</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04007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8/14/2023</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2060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8/14/2023</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5367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8/14/2023</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70659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8/14/2023</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27414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8/14/2023</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29623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8/14/2023</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45818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8/14/2023</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26605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8/14/2023</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9290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8/14/2023</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68807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8/14/2023</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630751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0D4398-84C2-41B8-BF30-3157F7B18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6CABFAF-7D0A-E43E-AAED-AA47B82D0704}"/>
              </a:ext>
            </a:extLst>
          </p:cNvPr>
          <p:cNvPicPr>
            <a:picLocks noChangeAspect="1"/>
          </p:cNvPicPr>
          <p:nvPr/>
        </p:nvPicPr>
        <p:blipFill rotWithShape="1">
          <a:blip r:embed="rId2"/>
          <a:srcRect l="11490" r="12337" b="8"/>
          <a:stretch/>
        </p:blipFill>
        <p:spPr>
          <a:xfrm>
            <a:off x="20" y="10"/>
            <a:ext cx="9137156" cy="6857989"/>
          </a:xfrm>
          <a:prstGeom prst="rect">
            <a:avLst/>
          </a:prstGeom>
        </p:spPr>
      </p:pic>
      <p:sp>
        <p:nvSpPr>
          <p:cNvPr id="11" name="Rectangle 23">
            <a:extLst>
              <a:ext uri="{FF2B5EF4-FFF2-40B4-BE49-F238E27FC236}">
                <a16:creationId xmlns:a16="http://schemas.microsoft.com/office/drawing/2014/main" id="{1E519840-CB5B-442F-AF8C-F848E7699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5558" y="-6724"/>
            <a:ext cx="4265457" cy="686873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240216 w 5664007"/>
              <a:gd name="connsiteY0" fmla="*/ 0 h 6857998"/>
              <a:gd name="connsiteX1" fmla="*/ 5664007 w 5664007"/>
              <a:gd name="connsiteY1" fmla="*/ 0 h 6857998"/>
              <a:gd name="connsiteX2" fmla="*/ 5664007 w 5664007"/>
              <a:gd name="connsiteY2" fmla="*/ 6857998 h 6857998"/>
              <a:gd name="connsiteX3" fmla="*/ 0 w 5664007"/>
              <a:gd name="connsiteY3" fmla="*/ 6846045 h 6857998"/>
              <a:gd name="connsiteX4" fmla="*/ 2240216 w 5664007"/>
              <a:gd name="connsiteY4" fmla="*/ 0 h 6857998"/>
              <a:gd name="connsiteX0" fmla="*/ 2170935 w 5594726"/>
              <a:gd name="connsiteY0" fmla="*/ 0 h 6865085"/>
              <a:gd name="connsiteX1" fmla="*/ 5594726 w 5594726"/>
              <a:gd name="connsiteY1" fmla="*/ 0 h 6865085"/>
              <a:gd name="connsiteX2" fmla="*/ 5594726 w 5594726"/>
              <a:gd name="connsiteY2" fmla="*/ 6857998 h 6865085"/>
              <a:gd name="connsiteX3" fmla="*/ 0 w 5594726"/>
              <a:gd name="connsiteY3" fmla="*/ 6865085 h 6865085"/>
              <a:gd name="connsiteX4" fmla="*/ 2170935 w 5594726"/>
              <a:gd name="connsiteY4" fmla="*/ 0 h 6865085"/>
              <a:gd name="connsiteX0" fmla="*/ 1747097 w 5170888"/>
              <a:gd name="connsiteY0" fmla="*/ 0 h 6865085"/>
              <a:gd name="connsiteX1" fmla="*/ 5170888 w 5170888"/>
              <a:gd name="connsiteY1" fmla="*/ 0 h 6865085"/>
              <a:gd name="connsiteX2" fmla="*/ 5170888 w 5170888"/>
              <a:gd name="connsiteY2" fmla="*/ 6857998 h 6865085"/>
              <a:gd name="connsiteX3" fmla="*/ 0 w 5170888"/>
              <a:gd name="connsiteY3" fmla="*/ 6865085 h 6865085"/>
              <a:gd name="connsiteX4" fmla="*/ 1747097 w 5170888"/>
              <a:gd name="connsiteY4" fmla="*/ 0 h 6865085"/>
              <a:gd name="connsiteX0" fmla="*/ 1404766 w 5170888"/>
              <a:gd name="connsiteY0" fmla="*/ 0 h 6865085"/>
              <a:gd name="connsiteX1" fmla="*/ 5170888 w 5170888"/>
              <a:gd name="connsiteY1" fmla="*/ 0 h 6865085"/>
              <a:gd name="connsiteX2" fmla="*/ 5170888 w 5170888"/>
              <a:gd name="connsiteY2" fmla="*/ 6857998 h 6865085"/>
              <a:gd name="connsiteX3" fmla="*/ 0 w 5170888"/>
              <a:gd name="connsiteY3" fmla="*/ 6865085 h 6865085"/>
              <a:gd name="connsiteX4" fmla="*/ 1404766 w 5170888"/>
              <a:gd name="connsiteY4" fmla="*/ 0 h 6865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0888" h="6865085">
                <a:moveTo>
                  <a:pt x="1404766" y="0"/>
                </a:moveTo>
                <a:lnTo>
                  <a:pt x="5170888" y="0"/>
                </a:lnTo>
                <a:lnTo>
                  <a:pt x="5170888" y="6857998"/>
                </a:lnTo>
                <a:lnTo>
                  <a:pt x="0" y="6865085"/>
                </a:lnTo>
                <a:lnTo>
                  <a:pt x="1404766"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8929396" y="1082351"/>
            <a:ext cx="3172408" cy="1539551"/>
          </a:xfrm>
        </p:spPr>
        <p:txBody>
          <a:bodyPr>
            <a:normAutofit/>
          </a:bodyPr>
          <a:lstStyle/>
          <a:p>
            <a:pPr algn="l"/>
            <a:r>
              <a:rPr lang="en-US" sz="2000" b="1" dirty="0"/>
              <a:t>A case study of software process improvement with CMMI in Bangladesh</a:t>
            </a:r>
          </a:p>
        </p:txBody>
      </p:sp>
      <p:cxnSp>
        <p:nvCxnSpPr>
          <p:cNvPr id="13" name="Straight Connector 12">
            <a:extLst>
              <a:ext uri="{FF2B5EF4-FFF2-40B4-BE49-F238E27FC236}">
                <a16:creationId xmlns:a16="http://schemas.microsoft.com/office/drawing/2014/main" id="{AC7EF422-3076-48F2-A38B-7CA851778E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31959" y="0"/>
            <a:ext cx="5279056" cy="77792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896548C-21A4-493D-B220-64E89F1EF6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81082" y="-6724"/>
            <a:ext cx="2279175" cy="686472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Title">
            <a:extLst>
              <a:ext uri="{FF2B5EF4-FFF2-40B4-BE49-F238E27FC236}">
                <a16:creationId xmlns:a16="http://schemas.microsoft.com/office/drawing/2014/main" id="{5E49C609-EE08-C5C5-838D-B3D884F739B1}"/>
              </a:ext>
            </a:extLst>
          </p:cNvPr>
          <p:cNvSpPr txBox="1">
            <a:spLocks/>
          </p:cNvSpPr>
          <p:nvPr/>
        </p:nvSpPr>
        <p:spPr>
          <a:xfrm>
            <a:off x="8624596" y="3425638"/>
            <a:ext cx="3349690" cy="295650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600" i="1" kern="1200" cap="all" baseline="0">
                <a:solidFill>
                  <a:schemeClr val="tx2"/>
                </a:solidFill>
                <a:latin typeface="+mj-lt"/>
                <a:ea typeface="+mj-ea"/>
                <a:cs typeface="+mj-cs"/>
              </a:defRPr>
            </a:lvl1pPr>
          </a:lstStyle>
          <a:p>
            <a:pPr algn="l"/>
            <a:r>
              <a:rPr lang="en-US" sz="2000" b="1" dirty="0"/>
              <a:t>Group Members</a:t>
            </a:r>
          </a:p>
          <a:p>
            <a:pPr algn="l"/>
            <a:endParaRPr lang="en-US" sz="2000" b="1" dirty="0"/>
          </a:p>
          <a:p>
            <a:pPr algn="l"/>
            <a:r>
              <a:rPr lang="en-US" sz="1400" b="1" dirty="0"/>
              <a:t>Name: Rafid AL Ahsan</a:t>
            </a:r>
          </a:p>
          <a:p>
            <a:pPr algn="l"/>
            <a:r>
              <a:rPr lang="en-US" sz="1400" b="1" dirty="0"/>
              <a:t>ID: 2321678</a:t>
            </a:r>
          </a:p>
          <a:p>
            <a:pPr algn="l"/>
            <a:endParaRPr lang="en-US" sz="1400" b="1" dirty="0"/>
          </a:p>
          <a:p>
            <a:pPr algn="l"/>
            <a:r>
              <a:rPr lang="en-US" sz="1400" b="1" dirty="0"/>
              <a:t>Name: </a:t>
            </a:r>
            <a:r>
              <a:rPr lang="en-US" sz="1400" b="1" dirty="0" err="1"/>
              <a:t>Anaz</a:t>
            </a:r>
            <a:r>
              <a:rPr lang="en-US" sz="1400" b="1" dirty="0"/>
              <a:t> Bin Mannan</a:t>
            </a:r>
          </a:p>
          <a:p>
            <a:pPr algn="l"/>
            <a:r>
              <a:rPr lang="en-US" sz="1400" b="1" dirty="0"/>
              <a:t>ID: 2010798</a:t>
            </a:r>
          </a:p>
          <a:p>
            <a:pPr algn="l"/>
            <a:endParaRPr lang="en-US" sz="1400" b="1" dirty="0"/>
          </a:p>
          <a:p>
            <a:pPr algn="l"/>
            <a:r>
              <a:rPr lang="en-US" sz="1400" b="1" dirty="0"/>
              <a:t>Name: </a:t>
            </a:r>
            <a:r>
              <a:rPr lang="en-US" sz="1400" b="1" dirty="0" err="1"/>
              <a:t>Mahmuda</a:t>
            </a:r>
            <a:r>
              <a:rPr lang="en-US" sz="1400" b="1" dirty="0"/>
              <a:t> </a:t>
            </a:r>
            <a:r>
              <a:rPr lang="en-US" sz="1400" b="1" dirty="0" err="1"/>
              <a:t>akhter</a:t>
            </a:r>
            <a:endParaRPr lang="en-US" sz="1400" b="1" dirty="0"/>
          </a:p>
          <a:p>
            <a:pPr algn="l"/>
            <a:r>
              <a:rPr lang="en-US" sz="1400" b="1" dirty="0"/>
              <a:t>ID: 2222922</a:t>
            </a:r>
          </a:p>
          <a:p>
            <a:pPr algn="l"/>
            <a:endParaRPr lang="en-US" sz="1400" b="1" dirty="0"/>
          </a:p>
          <a:p>
            <a:pPr algn="l"/>
            <a:r>
              <a:rPr lang="en-US" sz="1400" b="1" dirty="0"/>
              <a:t>Name: Faisal </a:t>
            </a:r>
            <a:r>
              <a:rPr lang="en-US" sz="1400" b="1" dirty="0" err="1"/>
              <a:t>siddiquee</a:t>
            </a:r>
            <a:endParaRPr lang="en-US" sz="1400" b="1" dirty="0"/>
          </a:p>
          <a:p>
            <a:pPr algn="l"/>
            <a:r>
              <a:rPr lang="en-US" sz="1400" b="1" dirty="0"/>
              <a:t>ID: 2130808</a:t>
            </a:r>
          </a:p>
          <a:p>
            <a:pPr algn="l"/>
            <a:endParaRPr lang="en-US" sz="1400" b="1" dirty="0"/>
          </a:p>
          <a:p>
            <a:pPr algn="l"/>
            <a:endParaRPr lang="en-US" sz="1400" b="1" dirty="0"/>
          </a:p>
        </p:txBody>
      </p:sp>
    </p:spTree>
    <p:extLst>
      <p:ext uri="{BB962C8B-B14F-4D97-AF65-F5344CB8AC3E}">
        <p14:creationId xmlns:p14="http://schemas.microsoft.com/office/powerpoint/2010/main" val="2004459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46159" y="685800"/>
            <a:ext cx="6238688" cy="1382233"/>
          </a:xfrm>
        </p:spPr>
        <p:txBody>
          <a:bodyPr>
            <a:normAutofit/>
          </a:bodyPr>
          <a:lstStyle/>
          <a:p>
            <a:r>
              <a:rPr lang="en-US" sz="3100" dirty="0"/>
              <a:t>Reference</a:t>
            </a:r>
          </a:p>
        </p:txBody>
      </p:sp>
      <p:pic>
        <p:nvPicPr>
          <p:cNvPr id="6" name="Picture 5" descr="Light bulb on yellow background with sketched light beams and cord">
            <a:extLst>
              <a:ext uri="{FF2B5EF4-FFF2-40B4-BE49-F238E27FC236}">
                <a16:creationId xmlns:a16="http://schemas.microsoft.com/office/drawing/2014/main" id="{4E308F6D-909F-F749-AE22-8A09D8703B47}"/>
              </a:ext>
            </a:extLst>
          </p:cNvPr>
          <p:cNvPicPr>
            <a:picLocks noChangeAspect="1"/>
          </p:cNvPicPr>
          <p:nvPr/>
        </p:nvPicPr>
        <p:blipFill rotWithShape="1">
          <a:blip r:embed="rId2"/>
          <a:srcRect l="48939" r="6615" b="3"/>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p:cNvSpPr>
            <a:spLocks noGrp="1"/>
          </p:cNvSpPr>
          <p:nvPr>
            <p:ph idx="1"/>
          </p:nvPr>
        </p:nvSpPr>
        <p:spPr>
          <a:xfrm>
            <a:off x="5146158" y="2301949"/>
            <a:ext cx="6238687" cy="4022650"/>
          </a:xfrm>
        </p:spPr>
        <p:txBody>
          <a:bodyPr vert="horz" lIns="91440" tIns="45720" rIns="91440" bIns="45720" rtlCol="0" anchor="t">
            <a:noAutofit/>
          </a:bodyPr>
          <a:lstStyle/>
          <a:p>
            <a:pPr marL="0" indent="0">
              <a:buNone/>
            </a:pPr>
            <a:r>
              <a:rPr lang="en-US" sz="1400" dirty="0">
                <a:latin typeface="Arial" panose="020B0604020202020204" pitchFamily="34" charset="0"/>
                <a:cs typeface="Arial" panose="020B0604020202020204" pitchFamily="34" charset="0"/>
              </a:rPr>
              <a:t>[1] </a:t>
            </a:r>
            <a:r>
              <a:rPr lang="en-US" sz="1400" dirty="0">
                <a:solidFill>
                  <a:srgbClr val="222222"/>
                </a:solidFill>
                <a:latin typeface="Arial" panose="020B0604020202020204" pitchFamily="34" charset="0"/>
                <a:cs typeface="Arial" panose="020B0604020202020204" pitchFamily="34" charset="0"/>
              </a:rPr>
              <a:t> </a:t>
            </a:r>
            <a:r>
              <a:rPr lang="en-US" sz="1400" dirty="0">
                <a:solidFill>
                  <a:srgbClr val="222222"/>
                </a:solidFill>
                <a:effectLst/>
                <a:latin typeface="Arial" panose="020B0604020202020204" pitchFamily="34" charset="0"/>
                <a:ea typeface="Calibri" panose="020F0502020204030204" pitchFamily="34" charset="0"/>
                <a:cs typeface="Arial" panose="020B0604020202020204" pitchFamily="34" charset="0"/>
              </a:rPr>
              <a:t>Sarwar, H., Chowdhury, M.S.H. and Chowdhary, T.T., 2012. An Assessment of Software Process Optimization Compared to International Best Practice in Bangladesh. In </a:t>
            </a:r>
            <a:r>
              <a:rPr lang="en-US" sz="1400" i="1" dirty="0">
                <a:effectLst/>
                <a:latin typeface="Arial" panose="020B0604020202020204" pitchFamily="34" charset="0"/>
                <a:cs typeface="Arial" panose="020B0604020202020204" pitchFamily="34" charset="0"/>
              </a:rPr>
              <a:t>International Conference on Computer Science and Software Engineering, ICCSSE</a:t>
            </a:r>
            <a:r>
              <a:rPr lang="en-US" sz="1400" dirty="0">
                <a:effectLst/>
                <a:latin typeface="Arial" panose="020B0604020202020204" pitchFamily="34" charset="0"/>
                <a:cs typeface="Arial" panose="020B0604020202020204" pitchFamily="34" charset="0"/>
              </a:rPr>
              <a:t> (pp. 29-30). </a:t>
            </a:r>
          </a:p>
          <a:p>
            <a:pPr marL="0" indent="0">
              <a:buNone/>
            </a:pPr>
            <a:r>
              <a:rPr lang="en-US" sz="1400" dirty="0">
                <a:solidFill>
                  <a:srgbClr val="1A282F"/>
                </a:solidFill>
                <a:latin typeface="Arial" panose="020B0604020202020204" pitchFamily="34" charset="0"/>
                <a:ea typeface="+mn-lt"/>
                <a:cs typeface="Arial" panose="020B0604020202020204" pitchFamily="34" charset="0"/>
              </a:rPr>
              <a:t>[2] </a:t>
            </a:r>
            <a:r>
              <a:rPr lang="en-US" sz="1400" dirty="0" err="1">
                <a:solidFill>
                  <a:srgbClr val="222222"/>
                </a:solidFill>
                <a:latin typeface="Arial" panose="020B0604020202020204" pitchFamily="34" charset="0"/>
                <a:ea typeface="+mn-lt"/>
                <a:cs typeface="Arial" panose="020B0604020202020204" pitchFamily="34" charset="0"/>
              </a:rPr>
              <a:t>Garzás</a:t>
            </a:r>
            <a:r>
              <a:rPr lang="en-US" sz="1400" dirty="0">
                <a:solidFill>
                  <a:srgbClr val="222222"/>
                </a:solidFill>
                <a:latin typeface="Arial" panose="020B0604020202020204" pitchFamily="34" charset="0"/>
                <a:ea typeface="+mn-lt"/>
                <a:cs typeface="Arial" panose="020B0604020202020204" pitchFamily="34" charset="0"/>
              </a:rPr>
              <a:t>, J. and Paulk, M.C., 2013. A case study of software process improvement with CMMI</a:t>
            </a:r>
            <a:r>
              <a:rPr lang="en-US" sz="1400" dirty="0">
                <a:solidFill>
                  <a:srgbClr val="222222"/>
                </a:solidFill>
                <a:latin typeface="Arial" panose="020B0604020202020204" pitchFamily="34" charset="0"/>
                <a:ea typeface="Cambria Math"/>
                <a:cs typeface="Arial" panose="020B0604020202020204" pitchFamily="34" charset="0"/>
              </a:rPr>
              <a:t>‐</a:t>
            </a:r>
            <a:r>
              <a:rPr lang="en-US" sz="1400" dirty="0">
                <a:solidFill>
                  <a:srgbClr val="222222"/>
                </a:solidFill>
                <a:latin typeface="Arial" panose="020B0604020202020204" pitchFamily="34" charset="0"/>
                <a:ea typeface="+mn-lt"/>
                <a:cs typeface="Arial" panose="020B0604020202020204" pitchFamily="34" charset="0"/>
              </a:rPr>
              <a:t>DEV and Scrum in Spanish companies. </a:t>
            </a:r>
            <a:r>
              <a:rPr lang="en-US" sz="1400" i="1" dirty="0">
                <a:latin typeface="Arial" panose="020B0604020202020204" pitchFamily="34" charset="0"/>
                <a:ea typeface="+mn-lt"/>
                <a:cs typeface="Arial" panose="020B0604020202020204" pitchFamily="34" charset="0"/>
              </a:rPr>
              <a:t>Journal of Software: Evolution and Process</a:t>
            </a:r>
            <a:r>
              <a:rPr lang="en-US" sz="1400" dirty="0">
                <a:latin typeface="Arial" panose="020B0604020202020204" pitchFamily="34" charset="0"/>
                <a:ea typeface="+mn-lt"/>
                <a:cs typeface="Arial" panose="020B0604020202020204" pitchFamily="34" charset="0"/>
              </a:rPr>
              <a:t>, </a:t>
            </a:r>
            <a:r>
              <a:rPr lang="en-US" sz="1400" i="1" dirty="0">
                <a:latin typeface="Arial" panose="020B0604020202020204" pitchFamily="34" charset="0"/>
                <a:ea typeface="+mn-lt"/>
                <a:cs typeface="Arial" panose="020B0604020202020204" pitchFamily="34" charset="0"/>
              </a:rPr>
              <a:t>25</a:t>
            </a:r>
            <a:r>
              <a:rPr lang="en-US" sz="1400" dirty="0">
                <a:latin typeface="Arial" panose="020B0604020202020204" pitchFamily="34" charset="0"/>
                <a:ea typeface="+mn-lt"/>
                <a:cs typeface="Arial" panose="020B0604020202020204" pitchFamily="34" charset="0"/>
              </a:rPr>
              <a:t>(12), pp.1325-1333.</a:t>
            </a:r>
          </a:p>
          <a:p>
            <a:pPr>
              <a:buNone/>
            </a:pPr>
            <a:r>
              <a:rPr lang="en-US" sz="1400" dirty="0">
                <a:solidFill>
                  <a:srgbClr val="222222"/>
                </a:solidFill>
                <a:latin typeface="Arial"/>
                <a:cs typeface="Arial"/>
              </a:rPr>
              <a:t>[3] Haque, S., 2005. </a:t>
            </a:r>
            <a:r>
              <a:rPr lang="en-US" sz="1400" i="1" dirty="0">
                <a:latin typeface="Arial"/>
                <a:ea typeface="+mn-lt"/>
                <a:cs typeface="+mn-lt"/>
              </a:rPr>
              <a:t>Adoption and up gradation of CMMI: prospect of software industry of Bangladesh</a:t>
            </a:r>
            <a:r>
              <a:rPr lang="en-US" sz="1400" dirty="0">
                <a:latin typeface="Arial"/>
                <a:ea typeface="+mn-lt"/>
                <a:cs typeface="+mn-lt"/>
              </a:rPr>
              <a:t> (Doctoral dissertation, BRAC University).</a:t>
            </a:r>
          </a:p>
          <a:p>
            <a:pPr>
              <a:buNone/>
            </a:pPr>
            <a:r>
              <a:rPr lang="en-US" sz="1400" dirty="0">
                <a:latin typeface="Arial" panose="020B0604020202020204" pitchFamily="34" charset="0"/>
                <a:ea typeface="+mn-lt"/>
                <a:cs typeface="Arial" panose="020B0604020202020204" pitchFamily="34" charset="0"/>
              </a:rPr>
              <a:t>[4] </a:t>
            </a:r>
            <a:r>
              <a:rPr lang="en-US" sz="1400" dirty="0">
                <a:solidFill>
                  <a:srgbClr val="222222"/>
                </a:solidFill>
                <a:effectLst/>
                <a:latin typeface="Arial" panose="020B0604020202020204" pitchFamily="34" charset="0"/>
                <a:ea typeface="Calibri" panose="020F0502020204030204" pitchFamily="34" charset="0"/>
                <a:cs typeface="Arial" panose="020B0604020202020204" pitchFamily="34" charset="0"/>
              </a:rPr>
              <a:t>Chowdhury, M.S.H., Chowdhary, T.T. and Sarwar, H., 2012. An Assessment of Software Process Optimization Compared to International Best Practice in Bangladesh. </a:t>
            </a:r>
            <a:r>
              <a:rPr lang="en-US" sz="1400" i="1" dirty="0">
                <a:effectLst/>
                <a:latin typeface="Arial" panose="020B0604020202020204" pitchFamily="34" charset="0"/>
                <a:cs typeface="Arial" panose="020B0604020202020204" pitchFamily="34" charset="0"/>
              </a:rPr>
              <a:t>Management</a:t>
            </a:r>
            <a:r>
              <a:rPr lang="en-US" sz="1400" dirty="0">
                <a:effectLst/>
                <a:latin typeface="Arial" panose="020B0604020202020204" pitchFamily="34" charset="0"/>
                <a:cs typeface="Arial" panose="020B0604020202020204" pitchFamily="34" charset="0"/>
              </a:rPr>
              <a:t>, </a:t>
            </a:r>
            <a:r>
              <a:rPr lang="en-US" sz="1400" i="1" dirty="0">
                <a:effectLst/>
                <a:latin typeface="Arial" panose="020B0604020202020204" pitchFamily="34" charset="0"/>
                <a:cs typeface="Arial" panose="020B0604020202020204" pitchFamily="34" charset="0"/>
              </a:rPr>
              <a:t>22</a:t>
            </a:r>
            <a:r>
              <a:rPr lang="en-US" sz="1400" dirty="0">
                <a:effectLst/>
                <a:latin typeface="Arial" panose="020B0604020202020204" pitchFamily="34" charset="0"/>
                <a:cs typeface="Arial" panose="020B0604020202020204" pitchFamily="34" charset="0"/>
              </a:rPr>
              <a:t>, p.10.</a:t>
            </a:r>
            <a:endParaRPr lang="en-US" sz="1400" dirty="0">
              <a:latin typeface="Arial" panose="020B0604020202020204" pitchFamily="34" charset="0"/>
              <a:cs typeface="Arial" panose="020B0604020202020204" pitchFamily="34" charset="0"/>
            </a:endParaRPr>
          </a:p>
          <a:p>
            <a:pPr>
              <a:buNone/>
            </a:pPr>
            <a:r>
              <a:rPr lang="en-US" sz="1400" dirty="0">
                <a:solidFill>
                  <a:srgbClr val="222222"/>
                </a:solidFill>
                <a:latin typeface="Arial"/>
                <a:cs typeface="Arial"/>
              </a:rPr>
              <a:t>[5] Bernard, W. and Sazzad, H., 2006. Software process improvement in </a:t>
            </a:r>
            <a:r>
              <a:rPr lang="en-US" sz="1400" dirty="0" err="1">
                <a:solidFill>
                  <a:srgbClr val="222222"/>
                </a:solidFill>
                <a:latin typeface="Arial"/>
                <a:cs typeface="Arial"/>
              </a:rPr>
              <a:t>bangladesh</a:t>
            </a:r>
            <a:r>
              <a:rPr lang="en-US" sz="1400" dirty="0">
                <a:solidFill>
                  <a:srgbClr val="222222"/>
                </a:solidFill>
                <a:latin typeface="Arial"/>
                <a:cs typeface="Arial"/>
              </a:rPr>
              <a:t>. </a:t>
            </a:r>
            <a:r>
              <a:rPr lang="en-US" sz="1400" i="1" dirty="0">
                <a:latin typeface="Arial"/>
                <a:ea typeface="+mn-lt"/>
                <a:cs typeface="+mn-lt"/>
              </a:rPr>
              <a:t>Software Engineering Research and Practice</a:t>
            </a:r>
            <a:r>
              <a:rPr lang="en-US" sz="1400" dirty="0">
                <a:latin typeface="Arial"/>
                <a:ea typeface="+mn-lt"/>
                <a:cs typeface="+mn-lt"/>
              </a:rPr>
              <a:t>, (1).</a:t>
            </a:r>
            <a:endParaRPr lang="en-US" sz="1400" dirty="0">
              <a:latin typeface="Arial"/>
            </a:endParaRPr>
          </a:p>
          <a:p>
            <a:pPr marL="0" indent="0">
              <a:buNone/>
            </a:pPr>
            <a:endParaRPr lang="en-US" sz="1600" dirty="0">
              <a:latin typeface="Arial"/>
              <a:cs typeface="Arial"/>
            </a:endParaRPr>
          </a:p>
        </p:txBody>
      </p:sp>
      <p:cxnSp>
        <p:nvCxnSpPr>
          <p:cNvPr id="12" name="Straight Connector 11">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810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46159" y="685800"/>
            <a:ext cx="6238688" cy="1382233"/>
          </a:xfrm>
        </p:spPr>
        <p:txBody>
          <a:bodyPr>
            <a:normAutofit/>
          </a:bodyPr>
          <a:lstStyle/>
          <a:p>
            <a:r>
              <a:rPr lang="en-US" dirty="0"/>
              <a:t>Abstract</a:t>
            </a:r>
          </a:p>
        </p:txBody>
      </p:sp>
      <p:pic>
        <p:nvPicPr>
          <p:cNvPr id="6" name="Picture 5" descr="Multi-coloured paper-craft art">
            <a:extLst>
              <a:ext uri="{FF2B5EF4-FFF2-40B4-BE49-F238E27FC236}">
                <a16:creationId xmlns:a16="http://schemas.microsoft.com/office/drawing/2014/main" id="{6798CA30-B8C9-3E01-A400-59EC1CC983FB}"/>
              </a:ext>
            </a:extLst>
          </p:cNvPr>
          <p:cNvPicPr>
            <a:picLocks noChangeAspect="1"/>
          </p:cNvPicPr>
          <p:nvPr/>
        </p:nvPicPr>
        <p:blipFill rotWithShape="1">
          <a:blip r:embed="rId2"/>
          <a:srcRect l="27734" r="24112" b="-3"/>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p:cNvSpPr>
            <a:spLocks noGrp="1"/>
          </p:cNvSpPr>
          <p:nvPr>
            <p:ph idx="1"/>
          </p:nvPr>
        </p:nvSpPr>
        <p:spPr>
          <a:xfrm>
            <a:off x="5146158" y="2301949"/>
            <a:ext cx="6238687" cy="4022650"/>
          </a:xfrm>
        </p:spPr>
        <p:txBody>
          <a:bodyPr>
            <a:normAutofit/>
          </a:bodyPr>
          <a:lstStyle/>
          <a:p>
            <a:pPr lvl="0">
              <a:lnSpc>
                <a:spcPct val="90000"/>
              </a:lnSpc>
            </a:pPr>
            <a:r>
              <a:rPr lang="en-US" dirty="0"/>
              <a:t>This paper discusses various aspects of the software industry in Bangladesh</a:t>
            </a:r>
          </a:p>
          <a:p>
            <a:pPr lvl="0">
              <a:lnSpc>
                <a:spcPct val="90000"/>
              </a:lnSpc>
            </a:pPr>
            <a:r>
              <a:rPr lang="en-US" dirty="0"/>
              <a:t>The challenges and strategies for implementing Software Process Improvement in small enterprises are also covered, including customization of established models and the importance of tailored approaches</a:t>
            </a:r>
          </a:p>
          <a:p>
            <a:pPr lvl="0">
              <a:lnSpc>
                <a:spcPct val="90000"/>
              </a:lnSpc>
            </a:pPr>
            <a:r>
              <a:rPr lang="en-US" dirty="0"/>
              <a:t>The paper also explore the prospects and challenges of the emerging software industry, particularly in terms of software exports, workforce composition, and competitive advantages</a:t>
            </a:r>
          </a:p>
        </p:txBody>
      </p:sp>
      <p:cxnSp>
        <p:nvCxnSpPr>
          <p:cNvPr id="12" name="Straight Connector 11">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5538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46159" y="685800"/>
            <a:ext cx="6238688" cy="1382233"/>
          </a:xfrm>
        </p:spPr>
        <p:txBody>
          <a:bodyPr>
            <a:normAutofit/>
          </a:bodyPr>
          <a:lstStyle/>
          <a:p>
            <a:r>
              <a:rPr lang="en-US" sz="3100" dirty="0"/>
              <a:t> Emerging Growth and Trends in the Software Industry of Bangladesh</a:t>
            </a:r>
          </a:p>
        </p:txBody>
      </p:sp>
      <p:pic>
        <p:nvPicPr>
          <p:cNvPr id="6" name="Picture 5" descr="Graph on document with pen">
            <a:extLst>
              <a:ext uri="{FF2B5EF4-FFF2-40B4-BE49-F238E27FC236}">
                <a16:creationId xmlns:a16="http://schemas.microsoft.com/office/drawing/2014/main" id="{BCA2E343-037B-1CF3-6B7B-5334F5140801}"/>
              </a:ext>
            </a:extLst>
          </p:cNvPr>
          <p:cNvPicPr>
            <a:picLocks noChangeAspect="1"/>
          </p:cNvPicPr>
          <p:nvPr/>
        </p:nvPicPr>
        <p:blipFill rotWithShape="1">
          <a:blip r:embed="rId2"/>
          <a:srcRect l="32949" r="18898" b="-3"/>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p:cNvSpPr>
            <a:spLocks noGrp="1"/>
          </p:cNvSpPr>
          <p:nvPr>
            <p:ph idx="1"/>
          </p:nvPr>
        </p:nvSpPr>
        <p:spPr>
          <a:xfrm>
            <a:off x="5146158" y="2301949"/>
            <a:ext cx="6238687" cy="4022650"/>
          </a:xfrm>
        </p:spPr>
        <p:txBody>
          <a:bodyPr>
            <a:normAutofit/>
          </a:bodyPr>
          <a:lstStyle/>
          <a:p>
            <a:pPr lvl="0"/>
            <a:r>
              <a:rPr lang="en-US" dirty="0"/>
              <a:t>The software sector in Bangladesh has recently emerged as a significant national industry with promising growth potential</a:t>
            </a:r>
          </a:p>
          <a:p>
            <a:pPr lvl="0"/>
            <a:r>
              <a:rPr lang="en-US" dirty="0"/>
              <a:t>Software companies in Bangladesh primarily focus on developing back-office automation and high-value customized applications like CRM and SCM</a:t>
            </a:r>
          </a:p>
          <a:p>
            <a:pPr lvl="0"/>
            <a:r>
              <a:rPr lang="en-US" dirty="0"/>
              <a:t>Bangladesh benefits from advantages like low labor costs, high programmer productivity, proficiency in English, and cultural compatibility with client countries</a:t>
            </a:r>
          </a:p>
        </p:txBody>
      </p:sp>
      <p:cxnSp>
        <p:nvCxnSpPr>
          <p:cNvPr id="12" name="Straight Connector 11">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76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46159" y="685800"/>
            <a:ext cx="6238688" cy="1382233"/>
          </a:xfrm>
        </p:spPr>
        <p:txBody>
          <a:bodyPr>
            <a:normAutofit/>
          </a:bodyPr>
          <a:lstStyle/>
          <a:p>
            <a:r>
              <a:rPr lang="en-US" sz="2400" dirty="0"/>
              <a:t> Software Process Improvement Challenges and Strategies for Small Enterprises</a:t>
            </a:r>
          </a:p>
        </p:txBody>
      </p:sp>
      <p:pic>
        <p:nvPicPr>
          <p:cNvPr id="6" name="Picture 5" descr="White puzzle with one red piece">
            <a:extLst>
              <a:ext uri="{FF2B5EF4-FFF2-40B4-BE49-F238E27FC236}">
                <a16:creationId xmlns:a16="http://schemas.microsoft.com/office/drawing/2014/main" id="{0BECF002-E8C4-26B2-DBA4-39CD5B0BE9FB}"/>
              </a:ext>
            </a:extLst>
          </p:cNvPr>
          <p:cNvPicPr>
            <a:picLocks noChangeAspect="1"/>
          </p:cNvPicPr>
          <p:nvPr/>
        </p:nvPicPr>
        <p:blipFill rotWithShape="1">
          <a:blip r:embed="rId2"/>
          <a:srcRect l="30505" r="28855" b="-5"/>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p:cNvSpPr>
            <a:spLocks noGrp="1"/>
          </p:cNvSpPr>
          <p:nvPr>
            <p:ph idx="1"/>
          </p:nvPr>
        </p:nvSpPr>
        <p:spPr>
          <a:xfrm>
            <a:off x="5146158" y="2301949"/>
            <a:ext cx="6238687" cy="4022650"/>
          </a:xfrm>
        </p:spPr>
        <p:txBody>
          <a:bodyPr>
            <a:normAutofit/>
          </a:bodyPr>
          <a:lstStyle/>
          <a:p>
            <a:pPr lvl="0">
              <a:lnSpc>
                <a:spcPct val="90000"/>
              </a:lnSpc>
            </a:pPr>
            <a:r>
              <a:rPr lang="en-US" sz="2000" dirty="0"/>
              <a:t>Customization for SMEs: Researchers have explored adapting established SPI models to suit the unique characteristics of SMEs, which often have tight deadlines, dynamic projects, and limited budgets</a:t>
            </a:r>
          </a:p>
          <a:p>
            <a:pPr lvl="0">
              <a:lnSpc>
                <a:spcPct val="90000"/>
              </a:lnSpc>
            </a:pPr>
            <a:r>
              <a:rPr lang="en-US" sz="2000" dirty="0"/>
              <a:t>IDEAL Model Adaptation: The IDEAL model, originally designed for larger organizations, can be tailored for SMEs, demonstrating that structured models can be adjusted to fit specific organizational contexts</a:t>
            </a:r>
          </a:p>
          <a:p>
            <a:pPr lvl="0">
              <a:lnSpc>
                <a:spcPct val="90000"/>
              </a:lnSpc>
            </a:pPr>
            <a:r>
              <a:rPr lang="en-US" sz="2000" dirty="0"/>
              <a:t>Integration of Models: Successful cases involve integrating SPI technologies such as ISO 9001 and CMM, aligning these frameworks, and utilizing structured approaches that involve gap analysis, training, and measurement</a:t>
            </a:r>
          </a:p>
        </p:txBody>
      </p:sp>
      <p:cxnSp>
        <p:nvCxnSpPr>
          <p:cNvPr id="12" name="Straight Connector 11">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320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46159" y="685800"/>
            <a:ext cx="6238688" cy="1382233"/>
          </a:xfrm>
        </p:spPr>
        <p:txBody>
          <a:bodyPr>
            <a:normAutofit/>
          </a:bodyPr>
          <a:lstStyle/>
          <a:p>
            <a:r>
              <a:rPr lang="en-US" sz="2400" dirty="0"/>
              <a:t> Software Process Improvement Challenges and Strategies for Small Enterprises</a:t>
            </a:r>
          </a:p>
        </p:txBody>
      </p:sp>
      <p:pic>
        <p:nvPicPr>
          <p:cNvPr id="6" name="Picture 5" descr="White puzzle with one red piece">
            <a:extLst>
              <a:ext uri="{FF2B5EF4-FFF2-40B4-BE49-F238E27FC236}">
                <a16:creationId xmlns:a16="http://schemas.microsoft.com/office/drawing/2014/main" id="{2C2C797E-4736-AEC0-5F67-5C2F45A3F603}"/>
              </a:ext>
            </a:extLst>
          </p:cNvPr>
          <p:cNvPicPr>
            <a:picLocks noChangeAspect="1"/>
          </p:cNvPicPr>
          <p:nvPr/>
        </p:nvPicPr>
        <p:blipFill rotWithShape="1">
          <a:blip r:embed="rId2"/>
          <a:srcRect l="30505" r="28855" b="-5"/>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p:cNvSpPr>
            <a:spLocks noGrp="1"/>
          </p:cNvSpPr>
          <p:nvPr>
            <p:ph idx="1"/>
          </p:nvPr>
        </p:nvSpPr>
        <p:spPr>
          <a:xfrm>
            <a:off x="5146158" y="2301949"/>
            <a:ext cx="6238687" cy="4022650"/>
          </a:xfrm>
        </p:spPr>
        <p:txBody>
          <a:bodyPr>
            <a:normAutofit/>
          </a:bodyPr>
          <a:lstStyle/>
          <a:p>
            <a:pPr lvl="0"/>
            <a:r>
              <a:rPr lang="en-US" dirty="0"/>
              <a:t>Tailored Approaches: A tailored approach combining CMM with SEI's Personal Software Process can address the specific needs of small enterprises, creating a "scaled-down CMM combined with a scaled-up PSP."</a:t>
            </a:r>
          </a:p>
          <a:p>
            <a:pPr lvl="0"/>
            <a:r>
              <a:rPr lang="en-US" dirty="0"/>
              <a:t>Importance of Process Modeling: Recognizing software development as a process aids in establishing effective practices</a:t>
            </a:r>
          </a:p>
        </p:txBody>
      </p:sp>
      <p:cxnSp>
        <p:nvCxnSpPr>
          <p:cNvPr id="12" name="Straight Connector 11">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834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46159" y="685800"/>
            <a:ext cx="6238688" cy="1382233"/>
          </a:xfrm>
        </p:spPr>
        <p:txBody>
          <a:bodyPr>
            <a:normAutofit/>
          </a:bodyPr>
          <a:lstStyle/>
          <a:p>
            <a:r>
              <a:rPr lang="en-US" sz="3100" dirty="0"/>
              <a:t> Prospects of Bangladesh's Emerging Software Industry</a:t>
            </a:r>
          </a:p>
        </p:txBody>
      </p:sp>
      <p:pic>
        <p:nvPicPr>
          <p:cNvPr id="6" name="Picture 5" descr="Mobile device with apps">
            <a:extLst>
              <a:ext uri="{FF2B5EF4-FFF2-40B4-BE49-F238E27FC236}">
                <a16:creationId xmlns:a16="http://schemas.microsoft.com/office/drawing/2014/main" id="{81AD3366-DB57-2DAC-8F1A-0B5FFD7BBABD}"/>
              </a:ext>
            </a:extLst>
          </p:cNvPr>
          <p:cNvPicPr>
            <a:picLocks noChangeAspect="1"/>
          </p:cNvPicPr>
          <p:nvPr/>
        </p:nvPicPr>
        <p:blipFill rotWithShape="1">
          <a:blip r:embed="rId2"/>
          <a:srcRect l="49485" r="9875" b="-5"/>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p:cNvSpPr>
            <a:spLocks noGrp="1"/>
          </p:cNvSpPr>
          <p:nvPr>
            <p:ph idx="1"/>
          </p:nvPr>
        </p:nvSpPr>
        <p:spPr>
          <a:xfrm>
            <a:off x="5146158" y="2301949"/>
            <a:ext cx="6238687" cy="4022650"/>
          </a:xfrm>
        </p:spPr>
        <p:txBody>
          <a:bodyPr>
            <a:normAutofit/>
          </a:bodyPr>
          <a:lstStyle/>
          <a:p>
            <a:pPr lvl="0">
              <a:lnSpc>
                <a:spcPct val="90000"/>
              </a:lnSpc>
            </a:pPr>
            <a:r>
              <a:rPr lang="en-US" sz="1900" dirty="0"/>
              <a:t>In recent years, the software sector in Bangladesh has rapidly emerged as a significant national-level industry with promising growth prospects</a:t>
            </a:r>
          </a:p>
          <a:p>
            <a:pPr lvl="0">
              <a:lnSpc>
                <a:spcPct val="90000"/>
              </a:lnSpc>
            </a:pPr>
            <a:r>
              <a:rPr lang="en-US" sz="1900" dirty="0"/>
              <a:t>The industry has reached a take-off stage, indicating its potential for high growth</a:t>
            </a:r>
          </a:p>
          <a:p>
            <a:pPr lvl="0">
              <a:lnSpc>
                <a:spcPct val="90000"/>
              </a:lnSpc>
            </a:pPr>
            <a:r>
              <a:rPr lang="en-US" sz="1900" dirty="0"/>
              <a:t>The industry trends suggest that the software companies in Bangladesh are primarily engaged in developing and maintaining software products and services for back-office automation, such as accounting/finance, ERP, HR, inventory, and billing systems</a:t>
            </a:r>
          </a:p>
          <a:p>
            <a:pPr lvl="0">
              <a:lnSpc>
                <a:spcPct val="90000"/>
              </a:lnSpc>
            </a:pPr>
            <a:r>
              <a:rPr lang="en-US" sz="1900" dirty="0"/>
              <a:t>Notably, the sector has shown a shift from data entry services to higher-value customized applications like CRM, SCM, and various front-end business applications such as web, e-governance, e-commerce, and point-of-sale systems</a:t>
            </a:r>
          </a:p>
        </p:txBody>
      </p:sp>
      <p:cxnSp>
        <p:nvCxnSpPr>
          <p:cNvPr id="12" name="Straight Connector 11">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129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46159" y="685800"/>
            <a:ext cx="6238688" cy="1382233"/>
          </a:xfrm>
        </p:spPr>
        <p:txBody>
          <a:bodyPr>
            <a:normAutofit/>
          </a:bodyPr>
          <a:lstStyle/>
          <a:p>
            <a:r>
              <a:rPr lang="en-US" sz="3100" dirty="0"/>
              <a:t> Prospects of Bangladesh's Emerging Software Industry</a:t>
            </a:r>
          </a:p>
        </p:txBody>
      </p:sp>
      <p:pic>
        <p:nvPicPr>
          <p:cNvPr id="6" name="Picture 5" descr="Stock exchange numbers">
            <a:extLst>
              <a:ext uri="{FF2B5EF4-FFF2-40B4-BE49-F238E27FC236}">
                <a16:creationId xmlns:a16="http://schemas.microsoft.com/office/drawing/2014/main" id="{7B38E3C9-9A2F-5AAF-D195-0B4144604F0A}"/>
              </a:ext>
            </a:extLst>
          </p:cNvPr>
          <p:cNvPicPr>
            <a:picLocks noChangeAspect="1"/>
          </p:cNvPicPr>
          <p:nvPr/>
        </p:nvPicPr>
        <p:blipFill rotWithShape="1">
          <a:blip r:embed="rId2"/>
          <a:srcRect l="32447" r="19400" b="-3"/>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p:cNvSpPr>
            <a:spLocks noGrp="1"/>
          </p:cNvSpPr>
          <p:nvPr>
            <p:ph idx="1"/>
          </p:nvPr>
        </p:nvSpPr>
        <p:spPr>
          <a:xfrm>
            <a:off x="5146158" y="2301949"/>
            <a:ext cx="6238687" cy="4022650"/>
          </a:xfrm>
        </p:spPr>
        <p:txBody>
          <a:bodyPr>
            <a:normAutofit/>
          </a:bodyPr>
          <a:lstStyle/>
          <a:p>
            <a:pPr lvl="0"/>
            <a:r>
              <a:rPr lang="en-US" dirty="0"/>
              <a:t>Bangladesh has seen a growth of 122% in software exports within five months of the fiscal year 2004</a:t>
            </a:r>
          </a:p>
          <a:p>
            <a:pPr lvl="0"/>
            <a:r>
              <a:rPr lang="en-US" dirty="0"/>
              <a:t>The workforce in the software sector comprises about 5,500 professionals working in over 300 registered companies, with an estimated total of nearly 25,000 IT professionals across various sectors</a:t>
            </a:r>
          </a:p>
        </p:txBody>
      </p:sp>
      <p:cxnSp>
        <p:nvCxnSpPr>
          <p:cNvPr id="12" name="Straight Connector 11">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146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104901" y="467833"/>
            <a:ext cx="7071536" cy="1738421"/>
          </a:xfrm>
        </p:spPr>
        <p:txBody>
          <a:bodyPr>
            <a:normAutofit/>
          </a:bodyPr>
          <a:lstStyle/>
          <a:p>
            <a:r>
              <a:rPr lang="en-US" sz="3400" dirty="0"/>
              <a:t> Software Development Certification and Quality Practices in Bangladesh</a:t>
            </a:r>
          </a:p>
        </p:txBody>
      </p:sp>
      <p:sp>
        <p:nvSpPr>
          <p:cNvPr id="3" name="Content Placeholder"/>
          <p:cNvSpPr>
            <a:spLocks noGrp="1"/>
          </p:cNvSpPr>
          <p:nvPr>
            <p:ph idx="1"/>
          </p:nvPr>
        </p:nvSpPr>
        <p:spPr>
          <a:xfrm>
            <a:off x="1104900" y="2206255"/>
            <a:ext cx="6571807" cy="4118345"/>
          </a:xfrm>
        </p:spPr>
        <p:txBody>
          <a:bodyPr>
            <a:normAutofit/>
          </a:bodyPr>
          <a:lstStyle/>
          <a:p>
            <a:pPr lvl="0">
              <a:lnSpc>
                <a:spcPct val="90000"/>
              </a:lnSpc>
            </a:pPr>
            <a:r>
              <a:rPr lang="en-US" sz="1700" dirty="0"/>
              <a:t>The first company in Bangladesh to achieve CMM Level 3 certification is 'TigerIT,' a BASIS member</a:t>
            </a:r>
          </a:p>
          <a:p>
            <a:pPr lvl="0">
              <a:lnSpc>
                <a:spcPct val="90000"/>
              </a:lnSpc>
            </a:pPr>
            <a:r>
              <a:rPr lang="en-US" sz="1700" dirty="0"/>
              <a:t>TigerIT operates two technology centers in Virginia and Dhaka, with the Dhaka office serving as an offshore development center</a:t>
            </a:r>
          </a:p>
          <a:p>
            <a:pPr lvl="0">
              <a:lnSpc>
                <a:spcPct val="90000"/>
              </a:lnSpc>
            </a:pPr>
            <a:r>
              <a:rPr lang="en-US" sz="1700" dirty="0"/>
              <a:t>TigerIT's CMM Level 3 certification is attributed to disciplined management, extreme quality standards, and a combination of the IDEAL model and CMM framework, along with using Extreme Programming for development</a:t>
            </a:r>
          </a:p>
          <a:p>
            <a:pPr lvl="0">
              <a:lnSpc>
                <a:spcPct val="90000"/>
              </a:lnSpc>
            </a:pPr>
            <a:r>
              <a:rPr lang="en-US" sz="1700" dirty="0"/>
              <a:t>It is a dynamic and rapidly growing software solution provider in Bangladesh, known for its commitment to quality, innovation, and customer satisfaction</a:t>
            </a:r>
          </a:p>
          <a:p>
            <a:pPr lvl="0">
              <a:lnSpc>
                <a:spcPct val="90000"/>
              </a:lnSpc>
            </a:pPr>
            <a:r>
              <a:rPr lang="en-US" sz="1700" dirty="0"/>
              <a:t>Millennium aims to achieve CMMI Level 3 certification and has recently completed a gap analysis for this purpose under an overseas consultant</a:t>
            </a:r>
          </a:p>
        </p:txBody>
      </p:sp>
      <p:pic>
        <p:nvPicPr>
          <p:cNvPr id="6" name="Picture 5" descr="Graph on document with pen">
            <a:extLst>
              <a:ext uri="{FF2B5EF4-FFF2-40B4-BE49-F238E27FC236}">
                <a16:creationId xmlns:a16="http://schemas.microsoft.com/office/drawing/2014/main" id="{40A722F5-DDBA-93CC-FE9B-4C83BA58ACBC}"/>
              </a:ext>
            </a:extLst>
          </p:cNvPr>
          <p:cNvPicPr>
            <a:picLocks noChangeAspect="1"/>
          </p:cNvPicPr>
          <p:nvPr/>
        </p:nvPicPr>
        <p:blipFill rotWithShape="1">
          <a:blip r:embed="rId2"/>
          <a:srcRect l="34775" r="20723" b="-3"/>
          <a:stretch/>
        </p:blipFill>
        <p:spPr>
          <a:xfrm>
            <a:off x="7613102" y="10"/>
            <a:ext cx="4578898" cy="6857990"/>
          </a:xfrm>
          <a:custGeom>
            <a:avLst/>
            <a:gdLst/>
            <a:ahLst/>
            <a:cxnLst/>
            <a:rect l="l" t="t" r="r" b="b"/>
            <a:pathLst>
              <a:path w="4578898" h="6844352">
                <a:moveTo>
                  <a:pt x="2085784" y="0"/>
                </a:moveTo>
                <a:lnTo>
                  <a:pt x="4578898" y="0"/>
                </a:lnTo>
                <a:lnTo>
                  <a:pt x="4578898" y="6844352"/>
                </a:lnTo>
                <a:lnTo>
                  <a:pt x="0" y="6844352"/>
                </a:lnTo>
                <a:close/>
              </a:path>
            </a:pathLst>
          </a:custGeom>
        </p:spPr>
      </p:pic>
      <p:cxnSp>
        <p:nvCxnSpPr>
          <p:cNvPr id="14" name="Straight Connector 13">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31958" y="0"/>
            <a:ext cx="532263"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6715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46159" y="685800"/>
            <a:ext cx="6238688" cy="1382233"/>
          </a:xfrm>
        </p:spPr>
        <p:txBody>
          <a:bodyPr>
            <a:normAutofit/>
          </a:bodyPr>
          <a:lstStyle/>
          <a:p>
            <a:r>
              <a:rPr lang="en-US" dirty="0"/>
              <a:t> Conclusion</a:t>
            </a:r>
          </a:p>
        </p:txBody>
      </p:sp>
      <p:pic>
        <p:nvPicPr>
          <p:cNvPr id="6" name="Picture 5" descr="Graph on document with pen">
            <a:extLst>
              <a:ext uri="{FF2B5EF4-FFF2-40B4-BE49-F238E27FC236}">
                <a16:creationId xmlns:a16="http://schemas.microsoft.com/office/drawing/2014/main" id="{5299EC3A-D746-7B41-ABFF-83A659CDE6F5}"/>
              </a:ext>
            </a:extLst>
          </p:cNvPr>
          <p:cNvPicPr>
            <a:picLocks noChangeAspect="1"/>
          </p:cNvPicPr>
          <p:nvPr/>
        </p:nvPicPr>
        <p:blipFill rotWithShape="1">
          <a:blip r:embed="rId2"/>
          <a:srcRect l="32949" r="18898" b="-3"/>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p:cNvSpPr>
            <a:spLocks noGrp="1"/>
          </p:cNvSpPr>
          <p:nvPr>
            <p:ph idx="1"/>
          </p:nvPr>
        </p:nvSpPr>
        <p:spPr>
          <a:xfrm>
            <a:off x="5146158" y="2301949"/>
            <a:ext cx="6238687" cy="4022650"/>
          </a:xfrm>
        </p:spPr>
        <p:txBody>
          <a:bodyPr>
            <a:normAutofit/>
          </a:bodyPr>
          <a:lstStyle/>
          <a:p>
            <a:pPr lvl="0">
              <a:lnSpc>
                <a:spcPct val="90000"/>
              </a:lnSpc>
            </a:pPr>
            <a:r>
              <a:rPr lang="en-US" sz="2000" dirty="0"/>
              <a:t>software process is not a very difficult task for software companies of Bangladesh as long as they adapt a software process model</a:t>
            </a:r>
          </a:p>
          <a:p>
            <a:pPr lvl="0">
              <a:lnSpc>
                <a:spcPct val="90000"/>
              </a:lnSpc>
            </a:pPr>
            <a:r>
              <a:rPr lang="en-US" sz="2000" dirty="0"/>
              <a:t>Having all of those factors, government of Bangladesh is trying its best to make Bangladesh a next destination of software outsourcing nation</a:t>
            </a:r>
          </a:p>
          <a:p>
            <a:pPr lvl="0">
              <a:lnSpc>
                <a:spcPct val="90000"/>
              </a:lnSpc>
            </a:pPr>
            <a:r>
              <a:rPr lang="en-US" sz="2000" dirty="0"/>
              <a:t>There is no doubt that Bangladeshi software companies want to adhere to a software process like CMM/CMM1; however, it is taking more time for them to implement a process among software companies because of some other factors, which Bangladesh cannot deny either There are also many areas of improvement such as Bangladeshi software companies have to exploit the advantages of having no major cultural differences</a:t>
            </a:r>
          </a:p>
        </p:txBody>
      </p:sp>
      <p:cxnSp>
        <p:nvCxnSpPr>
          <p:cNvPr id="12" name="Straight Connector 11">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486927"/>
      </p:ext>
    </p:extLst>
  </p:cSld>
  <p:clrMapOvr>
    <a:masterClrMapping/>
  </p:clrMapOvr>
</p:sld>
</file>

<file path=ppt/theme/theme1.xml><?xml version="1.0" encoding="utf-8"?>
<a:theme xmlns:a="http://schemas.openxmlformats.org/drawingml/2006/main" name="AngleLinesVTI">
  <a:themeElements>
    <a:clrScheme name="AnalogousFromRegularSeedRightStep">
      <a:dk1>
        <a:srgbClr val="000000"/>
      </a:dk1>
      <a:lt1>
        <a:srgbClr val="FFFFFF"/>
      </a:lt1>
      <a:dk2>
        <a:srgbClr val="1A282F"/>
      </a:dk2>
      <a:lt2>
        <a:srgbClr val="F3F1F0"/>
      </a:lt2>
      <a:accent1>
        <a:srgbClr val="29A8E7"/>
      </a:accent1>
      <a:accent2>
        <a:srgbClr val="1747D5"/>
      </a:accent2>
      <a:accent3>
        <a:srgbClr val="4A2BE7"/>
      </a:accent3>
      <a:accent4>
        <a:srgbClr val="8517D5"/>
      </a:accent4>
      <a:accent5>
        <a:srgbClr val="E629E7"/>
      </a:accent5>
      <a:accent6>
        <a:srgbClr val="D51786"/>
      </a:accent6>
      <a:hlink>
        <a:srgbClr val="BF693F"/>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25</TotalTime>
  <Words>967</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Univers Condensed Light</vt:lpstr>
      <vt:lpstr>Walbaum Display Light</vt:lpstr>
      <vt:lpstr>AngleLinesVTI</vt:lpstr>
      <vt:lpstr>A case study of software process improvement with CMMI in Bangladesh</vt:lpstr>
      <vt:lpstr>Abstract</vt:lpstr>
      <vt:lpstr> Emerging Growth and Trends in the Software Industry of Bangladesh</vt:lpstr>
      <vt:lpstr> Software Process Improvement Challenges and Strategies for Small Enterprises</vt:lpstr>
      <vt:lpstr> Software Process Improvement Challenges and Strategies for Small Enterprises</vt:lpstr>
      <vt:lpstr> Prospects of Bangladesh's Emerging Software Industry</vt:lpstr>
      <vt:lpstr> Prospects of Bangladesh's Emerging Software Industry</vt:lpstr>
      <vt:lpstr> Software Development Certification and Quality Practices in Bangladesh</vt:lpstr>
      <vt:lpstr> 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Rafid Al Ahsan</cp:lastModifiedBy>
  <cp:revision>42</cp:revision>
  <dcterms:created xsi:type="dcterms:W3CDTF">2023-08-14T09:26:42Z</dcterms:created>
  <dcterms:modified xsi:type="dcterms:W3CDTF">2023-08-14T11:38:18Z</dcterms:modified>
</cp:coreProperties>
</file>