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2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643D-57D5-4833-95A3-3E51165A94FD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E2D0-8C05-4999-AB0B-8DB48D6E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5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643D-57D5-4833-95A3-3E51165A94FD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E2D0-8C05-4999-AB0B-8DB48D6E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1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643D-57D5-4833-95A3-3E51165A94FD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E2D0-8C05-4999-AB0B-8DB48D6E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9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643D-57D5-4833-95A3-3E51165A94FD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E2D0-8C05-4999-AB0B-8DB48D6E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643D-57D5-4833-95A3-3E51165A94FD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E2D0-8C05-4999-AB0B-8DB48D6E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643D-57D5-4833-95A3-3E51165A94FD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E2D0-8C05-4999-AB0B-8DB48D6E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1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643D-57D5-4833-95A3-3E51165A94FD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E2D0-8C05-4999-AB0B-8DB48D6E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643D-57D5-4833-95A3-3E51165A94FD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E2D0-8C05-4999-AB0B-8DB48D6E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1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643D-57D5-4833-95A3-3E51165A94FD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E2D0-8C05-4999-AB0B-8DB48D6E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7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643D-57D5-4833-95A3-3E51165A94FD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E2D0-8C05-4999-AB0B-8DB48D6E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5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643D-57D5-4833-95A3-3E51165A94FD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E2D0-8C05-4999-AB0B-8DB48D6E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7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7643D-57D5-4833-95A3-3E51165A94FD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9E2D0-8C05-4999-AB0B-8DB48D6E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0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9980"/>
            <a:ext cx="8229600" cy="10767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And Present Condition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610600" cy="5334000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raditional </a:t>
            </a:r>
            <a:r>
              <a:rPr lang="en-US" dirty="0">
                <a:solidFill>
                  <a:schemeClr val="tx1"/>
                </a:solidFill>
              </a:rPr>
              <a:t>rules 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Paperwork based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Manual Services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Unfriendly System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6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ystem_Architecture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381000"/>
            <a:ext cx="8763000" cy="5181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54720" y="5715000"/>
            <a:ext cx="3322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Figure 3.2: 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57607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assDiagr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91600" cy="60197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76600" y="5809110"/>
            <a:ext cx="365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3.4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20953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RD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800"/>
            <a:ext cx="8915400" cy="5791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24888" y="6102459"/>
            <a:ext cx="2931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Figure: 3.5 Database 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91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lowChart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327284"/>
            <a:ext cx="8839200" cy="55401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26825" y="5867399"/>
            <a:ext cx="3037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Figure: 3.6 working flow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54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1_mini_side_profil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533400"/>
            <a:ext cx="2819400" cy="2362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" y="3051136"/>
            <a:ext cx="373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3.7 </a:t>
            </a:r>
            <a:r>
              <a:rPr lang="en-US" b="1" dirty="0" err="1"/>
              <a:t>WeMos</a:t>
            </a:r>
            <a:r>
              <a:rPr lang="en-US" b="1" dirty="0"/>
              <a:t> D1 mini </a:t>
            </a:r>
            <a:r>
              <a:rPr lang="en-US" b="1" dirty="0" smtClean="0"/>
              <a:t>ESP8266 Micro </a:t>
            </a:r>
            <a:r>
              <a:rPr lang="en-US" b="1" dirty="0" err="1" smtClean="0"/>
              <a:t>Controler</a:t>
            </a:r>
            <a:endParaRPr lang="en-US" b="1" dirty="0"/>
          </a:p>
        </p:txBody>
      </p:sp>
      <p:pic>
        <p:nvPicPr>
          <p:cNvPr id="4" name="Picture 3" descr="RC522-RFID-CARD-READERS-Pinout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99481" y="685801"/>
            <a:ext cx="3838575" cy="23653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86400" y="3235802"/>
            <a:ext cx="2631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 3.8 RFID MFRC522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45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350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/>
              <a:t>Implementation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8224" y="1752600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b="1" i="1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143000"/>
            <a:ext cx="84582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800" b="1" i="1" dirty="0" smtClean="0"/>
              <a:t>System Module:</a:t>
            </a:r>
          </a:p>
          <a:p>
            <a:pPr lvl="2"/>
            <a:endParaRPr lang="en-US" sz="3200" dirty="0" smtClean="0"/>
          </a:p>
          <a:p>
            <a:pPr lvl="2"/>
            <a:r>
              <a:rPr lang="en-US" sz="3200" dirty="0"/>
              <a:t>S</a:t>
            </a:r>
            <a:r>
              <a:rPr lang="en-US" sz="3200" dirty="0" smtClean="0"/>
              <a:t>ystematically </a:t>
            </a:r>
            <a:r>
              <a:rPr lang="en-US" sz="3200" dirty="0"/>
              <a:t>organized different stages of the research in conjunction with the detailed implementation features of the proposed </a:t>
            </a:r>
            <a:r>
              <a:rPr lang="en-US" sz="3200" dirty="0" smtClean="0"/>
              <a:t>system</a:t>
            </a:r>
            <a:r>
              <a:rPr lang="en-US" sz="3200" b="1" i="1" dirty="0"/>
              <a:t> </a:t>
            </a:r>
            <a:r>
              <a:rPr lang="en-US" sz="3200" dirty="0" smtClean="0"/>
              <a:t>it </a:t>
            </a:r>
            <a:r>
              <a:rPr lang="en-US" sz="3200" dirty="0"/>
              <a:t>clarifies the structural components of the proposed system and their integration to achieve the research aim.</a:t>
            </a:r>
            <a:endParaRPr lang="en-US" sz="3200" b="1" i="1" dirty="0"/>
          </a:p>
          <a:p>
            <a:pPr lvl="2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70177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724400" cy="715962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/>
              <a:t>Implementation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867400"/>
          </a:xfrm>
        </p:spPr>
        <p:txBody>
          <a:bodyPr/>
          <a:lstStyle/>
          <a:p>
            <a:pPr marL="0" lvl="2" indent="0">
              <a:buNone/>
            </a:pPr>
            <a:r>
              <a:rPr lang="en-US" b="1" i="1" dirty="0" smtClean="0"/>
              <a:t>Database Design</a:t>
            </a:r>
            <a:endParaRPr lang="en-US" b="1" i="1" dirty="0"/>
          </a:p>
          <a:p>
            <a:r>
              <a:rPr lang="en-US" dirty="0" smtClean="0"/>
              <a:t>Firebase integrated </a:t>
            </a:r>
            <a:r>
              <a:rPr lang="en-US" dirty="0" smtClean="0"/>
              <a:t>Database.</a:t>
            </a:r>
          </a:p>
          <a:p>
            <a:r>
              <a:rPr lang="en-US" dirty="0"/>
              <a:t>Data is stored as JSON and </a:t>
            </a:r>
            <a:r>
              <a:rPr lang="en-US" dirty="0" smtClean="0"/>
              <a:t>fully synchronized </a:t>
            </a:r>
            <a:r>
              <a:rPr lang="en-US" dirty="0"/>
              <a:t>in real-time to every connected client. </a:t>
            </a:r>
            <a:endParaRPr lang="en-US" dirty="0" smtClean="0"/>
          </a:p>
          <a:p>
            <a:r>
              <a:rPr lang="en-US" dirty="0"/>
              <a:t>When data handled over microcontroller, that’s update our android apps also real time within JSON data, which is </a:t>
            </a:r>
            <a:r>
              <a:rPr lang="en-US" dirty="0" smtClean="0"/>
              <a:t>the fastest </a:t>
            </a:r>
            <a:r>
              <a:rPr lang="en-US" dirty="0"/>
              <a:t>data preprocess decode script.</a:t>
            </a:r>
          </a:p>
        </p:txBody>
      </p:sp>
    </p:spTree>
    <p:extLst>
      <p:ext uri="{BB962C8B-B14F-4D97-AF65-F5344CB8AC3E}">
        <p14:creationId xmlns:p14="http://schemas.microsoft.com/office/powerpoint/2010/main" val="2454291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724400" cy="715962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/>
              <a:t>Implementation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867400"/>
          </a:xfrm>
        </p:spPr>
        <p:txBody>
          <a:bodyPr/>
          <a:lstStyle/>
          <a:p>
            <a:pPr marL="914400" lvl="2" indent="0">
              <a:buNone/>
            </a:pPr>
            <a:r>
              <a:rPr lang="en-US" b="1" i="1" dirty="0"/>
              <a:t>App </a:t>
            </a:r>
            <a:r>
              <a:rPr lang="en-US" b="1" i="1" dirty="0" smtClean="0"/>
              <a:t>Design</a:t>
            </a:r>
          </a:p>
          <a:p>
            <a:pPr marL="0" indent="0">
              <a:buNone/>
            </a:pPr>
            <a:r>
              <a:rPr lang="en-US" dirty="0" smtClean="0"/>
              <a:t>  The design should </a:t>
            </a:r>
            <a:r>
              <a:rPr lang="en-US" dirty="0" smtClean="0"/>
              <a:t>be simple</a:t>
            </a:r>
            <a:r>
              <a:rPr lang="en-US" dirty="0" smtClean="0"/>
              <a:t>, </a:t>
            </a:r>
            <a:r>
              <a:rPr lang="en-US" dirty="0" smtClean="0"/>
              <a:t>easy</a:t>
            </a:r>
            <a:r>
              <a:rPr lang="en-US" dirty="0" smtClean="0"/>
              <a:t>, communicating </a:t>
            </a:r>
            <a:r>
              <a:rPr lang="en-US" dirty="0" smtClean="0"/>
              <a:t>friendly with organized user-friendly </a:t>
            </a:r>
            <a:r>
              <a:rPr lang="en-US" dirty="0"/>
              <a:t>interface 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    app </a:t>
            </a:r>
            <a:r>
              <a:rPr lang="en-US" b="1" dirty="0"/>
              <a:t>design </a:t>
            </a:r>
            <a:r>
              <a:rPr lang="en-US" b="1" dirty="0" smtClean="0"/>
              <a:t>portion:</a:t>
            </a:r>
          </a:p>
          <a:p>
            <a:pPr marL="1371600" lvl="2" indent="-571500">
              <a:buFont typeface="+mj-lt"/>
              <a:buAutoNum type="romanUcPeriod"/>
            </a:pPr>
            <a:r>
              <a:rPr lang="en-US" sz="3200" i="1" dirty="0" smtClean="0"/>
              <a:t>Admin</a:t>
            </a:r>
            <a:endParaRPr lang="en-US" sz="3200" dirty="0" smtClean="0"/>
          </a:p>
          <a:p>
            <a:pPr marL="1371600" lvl="2" indent="-571500">
              <a:buFont typeface="+mj-lt"/>
              <a:buAutoNum type="romanUcPeriod"/>
            </a:pPr>
            <a:r>
              <a:rPr lang="en-US" sz="3200" i="1" dirty="0" smtClean="0"/>
              <a:t>Authentication</a:t>
            </a:r>
            <a:endParaRPr lang="en-US" sz="3200" dirty="0" smtClean="0"/>
          </a:p>
          <a:p>
            <a:pPr marL="1371600" lvl="2" indent="-571500">
              <a:buFont typeface="+mj-lt"/>
              <a:buAutoNum type="romanUcPeriod"/>
            </a:pPr>
            <a:r>
              <a:rPr lang="en-US" sz="3200" i="1" dirty="0" smtClean="0"/>
              <a:t>Users (Patients/Guest)</a:t>
            </a:r>
            <a:endParaRPr lang="en-US" sz="3200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69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3200" cy="563562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2800" b="1" i="1" dirty="0"/>
              <a:t>App Design</a:t>
            </a:r>
            <a:br>
              <a:rPr lang="en-US" sz="2800" b="1" i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791200"/>
          </a:xfrm>
        </p:spPr>
        <p:txBody>
          <a:bodyPr/>
          <a:lstStyle/>
          <a:p>
            <a:pPr marL="0" lv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Admin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Admin dashboard.</a:t>
            </a:r>
          </a:p>
          <a:p>
            <a:r>
              <a:rPr lang="en-US" dirty="0" smtClean="0"/>
              <a:t>admin can add any user </a:t>
            </a:r>
            <a:r>
              <a:rPr lang="en-US" dirty="0" smtClean="0"/>
              <a:t>manually with OTP.</a:t>
            </a:r>
          </a:p>
          <a:p>
            <a:endParaRPr lang="en-US" dirty="0"/>
          </a:p>
        </p:txBody>
      </p:sp>
      <p:pic>
        <p:nvPicPr>
          <p:cNvPr id="4" name="Picture 3" descr="admin_dashboard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143000"/>
            <a:ext cx="2295525" cy="35052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44" y="1126761"/>
            <a:ext cx="23622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51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3200" cy="563562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2800" b="1" i="1" dirty="0"/>
              <a:t>App Design</a:t>
            </a:r>
            <a:br>
              <a:rPr lang="en-US" sz="2800" b="1" i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7912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Admin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User Identity confirmation with OTP code. </a:t>
            </a:r>
            <a:endParaRPr lang="en-US" dirty="0" smtClean="0"/>
          </a:p>
          <a:p>
            <a:r>
              <a:rPr lang="en-US" dirty="0" smtClean="0"/>
              <a:t>Updating users </a:t>
            </a:r>
            <a:r>
              <a:rPr lang="en-US" dirty="0" smtClean="0"/>
              <a:t>information.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041036"/>
            <a:ext cx="2057400" cy="292136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041035"/>
            <a:ext cx="2133600" cy="292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91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RFID </a:t>
            </a:r>
            <a:r>
              <a:rPr lang="en-US" dirty="0"/>
              <a:t>based personal health card </a:t>
            </a:r>
            <a:r>
              <a:rPr lang="en-US" dirty="0" smtClean="0"/>
              <a:t>:</a:t>
            </a:r>
          </a:p>
          <a:p>
            <a:r>
              <a:rPr lang="en-US" dirty="0" smtClean="0"/>
              <a:t>store health </a:t>
            </a:r>
            <a:r>
              <a:rPr lang="en-US" dirty="0"/>
              <a:t>information </a:t>
            </a:r>
            <a:endParaRPr lang="en-US" dirty="0"/>
          </a:p>
          <a:p>
            <a:r>
              <a:rPr lang="en-US" dirty="0" smtClean="0"/>
              <a:t>current </a:t>
            </a:r>
            <a:r>
              <a:rPr lang="en-US" dirty="0"/>
              <a:t>health condition </a:t>
            </a:r>
            <a:endParaRPr lang="en-US" dirty="0" smtClean="0"/>
          </a:p>
          <a:p>
            <a:r>
              <a:rPr lang="en-US" dirty="0" smtClean="0"/>
              <a:t>drug administration</a:t>
            </a:r>
          </a:p>
          <a:p>
            <a:r>
              <a:rPr lang="en-US" dirty="0" smtClean="0"/>
              <a:t>medical providers</a:t>
            </a:r>
          </a:p>
          <a:p>
            <a:r>
              <a:rPr lang="en-US" dirty="0" smtClean="0"/>
              <a:t>contact </a:t>
            </a:r>
            <a:r>
              <a:rPr lang="en-US" dirty="0" smtClean="0"/>
              <a:t>people</a:t>
            </a:r>
            <a:r>
              <a:rPr lang="en-US" dirty="0" smtClean="0"/>
              <a:t>.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7305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3200" cy="563562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2800" b="1" i="1" dirty="0"/>
              <a:t>App Design</a:t>
            </a:r>
            <a:br>
              <a:rPr lang="en-US" sz="2800" b="1" i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7912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Admin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data manipulation </a:t>
            </a:r>
            <a:r>
              <a:rPr lang="en-US" dirty="0"/>
              <a:t>and </a:t>
            </a:r>
            <a:r>
              <a:rPr lang="en-US" dirty="0" smtClean="0"/>
              <a:t>maintenance.</a:t>
            </a:r>
            <a:endParaRPr lang="en-US" dirty="0" smtClean="0"/>
          </a:p>
          <a:p>
            <a:r>
              <a:rPr lang="en-US" dirty="0" smtClean="0"/>
              <a:t>Admin has highest Access control.</a:t>
            </a:r>
            <a:endParaRPr lang="en-US" dirty="0" smtClean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718637"/>
            <a:ext cx="2057400" cy="3015163"/>
          </a:xfrm>
          <a:prstGeom prst="rect">
            <a:avLst/>
          </a:prstGeom>
        </p:spPr>
      </p:pic>
      <p:pic>
        <p:nvPicPr>
          <p:cNvPr id="9" name="Picture 8" descr="Screenshot_20200919-09250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6800" y="718637"/>
            <a:ext cx="2286000" cy="30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4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3200" cy="563562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2800" b="1" i="1" dirty="0"/>
              <a:t>App Design</a:t>
            </a:r>
            <a:br>
              <a:rPr lang="en-US" sz="2800" b="1" i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791200"/>
          </a:xfrm>
        </p:spPr>
        <p:txBody>
          <a:bodyPr>
            <a:normAutofit/>
          </a:bodyPr>
          <a:lstStyle/>
          <a:p>
            <a:pPr lvl="0"/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i="1" dirty="0"/>
              <a:t>Authentication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</a:t>
            </a:r>
            <a:r>
              <a:rPr lang="en-US" dirty="0"/>
              <a:t>atient dashboard </a:t>
            </a:r>
            <a:r>
              <a:rPr lang="en-US" dirty="0" smtClean="0"/>
              <a:t>after </a:t>
            </a:r>
            <a:r>
              <a:rPr lang="en-US" dirty="0"/>
              <a:t>having a successful </a:t>
            </a:r>
            <a:r>
              <a:rPr lang="en-US" dirty="0" smtClean="0"/>
              <a:t>registration.</a:t>
            </a:r>
            <a:endParaRPr lang="en-US" dirty="0" smtClean="0"/>
          </a:p>
          <a:p>
            <a:r>
              <a:rPr lang="en-US" dirty="0" smtClean="0"/>
              <a:t>patient </a:t>
            </a:r>
            <a:r>
              <a:rPr lang="en-US" dirty="0"/>
              <a:t>profile after the verification.</a:t>
            </a:r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"/>
          <a:stretch/>
        </p:blipFill>
        <p:spPr bwMode="auto">
          <a:xfrm>
            <a:off x="3657600" y="718637"/>
            <a:ext cx="1952625" cy="30151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authScreen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600" y="718637"/>
            <a:ext cx="2133600" cy="30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3200" cy="563562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2800" b="1" i="1" dirty="0"/>
              <a:t>App Design</a:t>
            </a:r>
            <a:br>
              <a:rPr lang="en-US" sz="2800" b="1" i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7912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400" i="1" dirty="0"/>
              <a:t> </a:t>
            </a:r>
            <a:r>
              <a:rPr lang="en-US" sz="2400" i="1" dirty="0" smtClean="0"/>
              <a:t>      Users </a:t>
            </a:r>
          </a:p>
          <a:p>
            <a:pPr marL="0" lvl="0" indent="0">
              <a:buNone/>
            </a:pPr>
            <a:r>
              <a:rPr lang="en-US" sz="2400" i="1" dirty="0" smtClean="0"/>
              <a:t>	(</a:t>
            </a:r>
            <a:r>
              <a:rPr lang="en-US" sz="2400" i="1" dirty="0"/>
              <a:t>Patients/Guest)</a:t>
            </a:r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dashboard </a:t>
            </a:r>
            <a:r>
              <a:rPr lang="en-US" dirty="0"/>
              <a:t>panel for a guest or unregister </a:t>
            </a:r>
            <a:r>
              <a:rPr lang="en-US" dirty="0" smtClean="0"/>
              <a:t>users.</a:t>
            </a:r>
          </a:p>
          <a:p>
            <a:r>
              <a:rPr lang="en-US" dirty="0" smtClean="0"/>
              <a:t>only </a:t>
            </a:r>
            <a:r>
              <a:rPr lang="en-US" dirty="0"/>
              <a:t>admin can register </a:t>
            </a:r>
            <a:r>
              <a:rPr lang="en-US" dirty="0" smtClean="0"/>
              <a:t>an </a:t>
            </a:r>
            <a:r>
              <a:rPr lang="en-US" dirty="0"/>
              <a:t>user after completing his verification through his authentic information. </a:t>
            </a:r>
          </a:p>
        </p:txBody>
      </p:sp>
      <p:pic>
        <p:nvPicPr>
          <p:cNvPr id="8" name="Picture 7" descr="Screenshot_20200919-10433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800" y="718637"/>
            <a:ext cx="1876425" cy="3015163"/>
          </a:xfrm>
          <a:prstGeom prst="rect">
            <a:avLst/>
          </a:prstGeom>
        </p:spPr>
      </p:pic>
      <p:pic>
        <p:nvPicPr>
          <p:cNvPr id="9" name="Picture 8" descr="patientLogin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600" y="718637"/>
            <a:ext cx="1981200" cy="30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4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3200" cy="563562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2800" b="1" i="1" dirty="0"/>
              <a:t>App Design</a:t>
            </a:r>
            <a:br>
              <a:rPr lang="en-US" sz="2800" b="1" i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7912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i="1" dirty="0"/>
              <a:t> </a:t>
            </a:r>
            <a:r>
              <a:rPr lang="en-US" sz="2400" i="1" dirty="0" smtClean="0"/>
              <a:t>      Users </a:t>
            </a:r>
          </a:p>
          <a:p>
            <a:pPr marL="0" lvl="0" indent="0">
              <a:buNone/>
            </a:pPr>
            <a:r>
              <a:rPr lang="en-US" sz="2400" i="1" dirty="0" smtClean="0"/>
              <a:t>	(</a:t>
            </a:r>
            <a:r>
              <a:rPr lang="en-US" sz="2400" i="1" dirty="0"/>
              <a:t>Patients/Guest)</a:t>
            </a:r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Guest user can find the nearby hospitals and pharmacies </a:t>
            </a:r>
            <a:r>
              <a:rPr lang="en-US" dirty="0" smtClean="0"/>
              <a:t>location after scanning the health card in case of emergency.</a:t>
            </a:r>
          </a:p>
          <a:p>
            <a:endParaRPr lang="en-US" dirty="0" smtClean="0"/>
          </a:p>
        </p:txBody>
      </p:sp>
      <p:pic>
        <p:nvPicPr>
          <p:cNvPr id="6" name="Picture 5" descr="GuestDashboard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9330" y="718637"/>
            <a:ext cx="2031870" cy="3015163"/>
          </a:xfrm>
          <a:prstGeom prst="rect">
            <a:avLst/>
          </a:prstGeom>
        </p:spPr>
      </p:pic>
      <p:pic>
        <p:nvPicPr>
          <p:cNvPr id="7" name="Picture 6" descr="ScanQR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5622" y="718637"/>
            <a:ext cx="2110178" cy="30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3200" cy="563562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2800" b="1" i="1" dirty="0"/>
              <a:t>App Design</a:t>
            </a:r>
            <a:br>
              <a:rPr lang="en-US" sz="2800" b="1" i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7912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i="1" dirty="0"/>
              <a:t> </a:t>
            </a:r>
            <a:r>
              <a:rPr lang="en-US" sz="2400" i="1" dirty="0" smtClean="0"/>
              <a:t>      Users </a:t>
            </a:r>
          </a:p>
          <a:p>
            <a:pPr marL="0" lvl="0" indent="0">
              <a:buNone/>
            </a:pPr>
            <a:r>
              <a:rPr lang="en-US" sz="2400" i="1" dirty="0" smtClean="0"/>
              <a:t>	(</a:t>
            </a:r>
            <a:r>
              <a:rPr lang="en-US" sz="2400" i="1" dirty="0"/>
              <a:t>Patients/Guest)</a:t>
            </a:r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Patient </a:t>
            </a:r>
            <a:r>
              <a:rPr lang="en-US" dirty="0" smtClean="0"/>
              <a:t>Info after scanning.</a:t>
            </a:r>
          </a:p>
          <a:p>
            <a:r>
              <a:rPr lang="en-US" dirty="0"/>
              <a:t>nearby emergency location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7" descr="guestData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0" y="736126"/>
            <a:ext cx="2133600" cy="3017661"/>
          </a:xfrm>
          <a:prstGeom prst="rect">
            <a:avLst/>
          </a:prstGeom>
        </p:spPr>
      </p:pic>
      <p:pic>
        <p:nvPicPr>
          <p:cNvPr id="9" name="Picture 8" descr="NearByPlace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00" y="721136"/>
            <a:ext cx="2057400" cy="301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2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3200" cy="563562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2800" b="1" i="1" dirty="0"/>
              <a:t>App Design</a:t>
            </a:r>
            <a:br>
              <a:rPr lang="en-US" sz="2800" b="1" i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7912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i="1" dirty="0"/>
              <a:t> </a:t>
            </a:r>
            <a:r>
              <a:rPr lang="en-US" sz="2400" i="1" dirty="0" smtClean="0"/>
              <a:t>      Users </a:t>
            </a:r>
          </a:p>
          <a:p>
            <a:pPr marL="0" lvl="0" indent="0">
              <a:buNone/>
            </a:pPr>
            <a:r>
              <a:rPr lang="en-US" sz="2400" i="1" dirty="0" smtClean="0"/>
              <a:t>	(</a:t>
            </a:r>
            <a:r>
              <a:rPr lang="en-US" sz="2400" i="1" dirty="0"/>
              <a:t>Patients/Guest)</a:t>
            </a:r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Rating on services.</a:t>
            </a:r>
            <a:endParaRPr lang="en-US" dirty="0" smtClean="0"/>
          </a:p>
          <a:p>
            <a:r>
              <a:rPr lang="en-US" dirty="0" smtClean="0"/>
              <a:t>root </a:t>
            </a:r>
            <a:r>
              <a:rPr lang="en-US" dirty="0"/>
              <a:t>plan and </a:t>
            </a:r>
            <a:r>
              <a:rPr lang="en-US" dirty="0" smtClean="0"/>
              <a:t>exploring.</a:t>
            </a:r>
            <a:endParaRPr lang="en-US" dirty="0" smtClean="0"/>
          </a:p>
        </p:txBody>
      </p:sp>
      <p:pic>
        <p:nvPicPr>
          <p:cNvPr id="6" name="Picture 5" descr="foundPlace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0" y="721136"/>
            <a:ext cx="2209800" cy="3017661"/>
          </a:xfrm>
          <a:prstGeom prst="rect">
            <a:avLst/>
          </a:prstGeom>
        </p:spPr>
      </p:pic>
      <p:pic>
        <p:nvPicPr>
          <p:cNvPr id="7" name="Picture 6" descr="PlaceDirection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721136"/>
            <a:ext cx="2057400" cy="301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2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67200" cy="639762"/>
          </a:xfrm>
        </p:spPr>
        <p:txBody>
          <a:bodyPr>
            <a:normAutofit fontScale="90000"/>
          </a:bodyPr>
          <a:lstStyle/>
          <a:p>
            <a:pPr lvl="2" algn="ctr" rtl="0">
              <a:spcBef>
                <a:spcPct val="0"/>
              </a:spcBef>
            </a:pPr>
            <a:r>
              <a:rPr lang="en-US" sz="3600" b="1" dirty="0"/>
              <a:t>IOT implementation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pic>
        <p:nvPicPr>
          <p:cNvPr id="4" name="Content Placeholder 3" descr="Personal_Health_Card_Circuit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219200"/>
            <a:ext cx="4387669" cy="33352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0" y="1519535"/>
            <a:ext cx="274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Node </a:t>
            </a:r>
            <a:r>
              <a:rPr lang="en-US" sz="2400" dirty="0" smtClean="0"/>
              <a:t>MCU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334000" y="1981200"/>
            <a:ext cx="3810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Breadboard, Jumper </a:t>
            </a:r>
            <a:r>
              <a:rPr lang="en-US" sz="2800" dirty="0" smtClean="0"/>
              <a:t>wires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 LED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Microcontroller (</a:t>
            </a:r>
            <a:r>
              <a:rPr lang="en-US" sz="2800" dirty="0" smtClean="0"/>
              <a:t>Node-MCU </a:t>
            </a:r>
            <a:r>
              <a:rPr lang="en-US" sz="2800" dirty="0"/>
              <a:t>R1 D1 Mini</a:t>
            </a:r>
            <a:r>
              <a:rPr lang="en-US" sz="28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RFID </a:t>
            </a:r>
            <a:r>
              <a:rPr lang="en-US" sz="2800" dirty="0" smtClean="0"/>
              <a:t>Rc-522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resistor 470k/10k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80738" y="4953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GPIO Breakout </a:t>
            </a:r>
            <a:r>
              <a:rPr lang="en-US" sz="2800" dirty="0" smtClean="0"/>
              <a:t>board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Ribbon </a:t>
            </a:r>
            <a:r>
              <a:rPr lang="en-US" sz="2800" dirty="0" smtClean="0"/>
              <a:t>cables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7816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4876800" cy="609600"/>
          </a:xfrm>
        </p:spPr>
        <p:txBody>
          <a:bodyPr>
            <a:normAutofit fontScale="90000"/>
          </a:bodyPr>
          <a:lstStyle/>
          <a:p>
            <a:pPr lvl="0"/>
            <a:r>
              <a:rPr lang="en-US" i="1" dirty="0"/>
              <a:t>Health Card Demo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hCardCkt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914400"/>
            <a:ext cx="5601131" cy="36388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7048" y="4800600"/>
            <a:ext cx="79997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D</a:t>
            </a:r>
            <a:r>
              <a:rPr lang="en-US" sz="2800" smtClean="0"/>
              <a:t>emo </a:t>
            </a:r>
            <a:r>
              <a:rPr lang="en-US" sz="2800" dirty="0"/>
              <a:t>health card one can easily scanned this card and get the basic information. 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</a:t>
            </a:r>
            <a:r>
              <a:rPr lang="en-US" sz="2800" dirty="0" smtClean="0"/>
              <a:t>his </a:t>
            </a:r>
            <a:r>
              <a:rPr lang="en-US" sz="2800" dirty="0"/>
              <a:t>Card is the label version of system RFID card.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18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91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RFID </a:t>
            </a:r>
            <a:r>
              <a:rPr lang="en-US" dirty="0"/>
              <a:t>based personal health card </a:t>
            </a:r>
            <a:r>
              <a:rPr lang="en-US" dirty="0" smtClean="0"/>
              <a:t>:</a:t>
            </a:r>
          </a:p>
          <a:p>
            <a:r>
              <a:rPr lang="en-US" dirty="0" smtClean="0"/>
              <a:t>exploring </a:t>
            </a:r>
            <a:r>
              <a:rPr lang="en-US" dirty="0"/>
              <a:t>nearby emergency places </a:t>
            </a:r>
            <a:endParaRPr lang="en-US" dirty="0" smtClean="0"/>
          </a:p>
          <a:p>
            <a:r>
              <a:rPr lang="en-US" dirty="0" smtClean="0"/>
              <a:t>route </a:t>
            </a:r>
            <a:r>
              <a:rPr lang="en-US" dirty="0"/>
              <a:t>and </a:t>
            </a:r>
            <a:r>
              <a:rPr lang="en-US" dirty="0" smtClean="0"/>
              <a:t>direction</a:t>
            </a:r>
            <a:endParaRPr lang="en-US" dirty="0"/>
          </a:p>
          <a:p>
            <a:r>
              <a:rPr lang="en-US" dirty="0" smtClean="0"/>
              <a:t>User-friendly interface </a:t>
            </a:r>
          </a:p>
          <a:p>
            <a:r>
              <a:rPr lang="en-US" dirty="0"/>
              <a:t> </a:t>
            </a:r>
            <a:r>
              <a:rPr lang="en-US" dirty="0" smtClean="0"/>
              <a:t>Light weight	</a:t>
            </a:r>
          </a:p>
          <a:p>
            <a:r>
              <a:rPr lang="en-US" dirty="0" smtClean="0"/>
              <a:t>Easy to use </a:t>
            </a:r>
          </a:p>
          <a:p>
            <a:r>
              <a:rPr lang="en-US" dirty="0" smtClean="0"/>
              <a:t>Secured and Confidential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52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76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91600" cy="5943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Belal</a:t>
            </a:r>
            <a:r>
              <a:rPr lang="en-US" i="1" dirty="0" smtClean="0"/>
              <a:t> </a:t>
            </a:r>
            <a:r>
              <a:rPr lang="en-US" i="1" dirty="0" err="1" smtClean="0"/>
              <a:t>Chowdhury</a:t>
            </a:r>
            <a:r>
              <a:rPr lang="en-US" i="1" dirty="0"/>
              <a:t>, Rajiv </a:t>
            </a:r>
            <a:r>
              <a:rPr lang="en-US" i="1" dirty="0" err="1"/>
              <a:t>Khosla</a:t>
            </a:r>
            <a:r>
              <a:rPr lang="en-US" i="1" dirty="0"/>
              <a:t> (2007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RFID-based </a:t>
            </a:r>
            <a:r>
              <a:rPr lang="en-US" sz="2800" dirty="0" smtClean="0"/>
              <a:t>wristband </a:t>
            </a:r>
            <a:endParaRPr lang="en-US" sz="2800" dirty="0" smtClean="0"/>
          </a:p>
          <a:p>
            <a:r>
              <a:rPr lang="en-US" sz="2800" dirty="0" smtClean="0"/>
              <a:t>transmit </a:t>
            </a:r>
            <a:r>
              <a:rPr lang="en-US" sz="2800" dirty="0"/>
              <a:t>and receive data 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patients safety</a:t>
            </a:r>
          </a:p>
          <a:p>
            <a:r>
              <a:rPr lang="en-US" sz="2800" dirty="0" smtClean="0"/>
              <a:t>Eliminating  </a:t>
            </a:r>
            <a:r>
              <a:rPr lang="en-US" sz="2800" dirty="0" smtClean="0"/>
              <a:t>paper-based </a:t>
            </a:r>
            <a:r>
              <a:rPr lang="en-US" sz="2800" dirty="0"/>
              <a:t>document </a:t>
            </a:r>
            <a:endParaRPr lang="en-US" sz="2800" dirty="0"/>
          </a:p>
          <a:p>
            <a:r>
              <a:rPr lang="en-US" sz="2800" dirty="0" smtClean="0"/>
              <a:t>System interaction</a:t>
            </a:r>
            <a:r>
              <a:rPr lang="en-US" sz="2800" dirty="0" smtClean="0"/>
              <a:t>.  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Costly </a:t>
            </a:r>
            <a:r>
              <a:rPr lang="en-US" sz="2800" dirty="0" smtClean="0"/>
              <a:t>and </a:t>
            </a:r>
            <a:r>
              <a:rPr lang="en-US" sz="2800" dirty="0" smtClean="0"/>
              <a:t>, could  </a:t>
            </a:r>
            <a:r>
              <a:rPr lang="en-US" sz="2800" dirty="0" smtClean="0"/>
              <a:t>be job </a:t>
            </a:r>
            <a:r>
              <a:rPr lang="en-US" sz="2800" dirty="0" smtClean="0"/>
              <a:t>threaten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937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67400" cy="639762"/>
          </a:xfrm>
        </p:spPr>
        <p:txBody>
          <a:bodyPr>
            <a:normAutofit fontScale="90000"/>
          </a:bodyPr>
          <a:lstStyle/>
          <a:p>
            <a:r>
              <a:rPr lang="en-US" sz="3600" i="1" dirty="0"/>
              <a:t>Cristina TURCU, Cornel TURCU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Personal </a:t>
            </a:r>
            <a:r>
              <a:rPr lang="en-US" dirty="0"/>
              <a:t>electronic record Identity Card (PIC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storing  data </a:t>
            </a:r>
          </a:p>
          <a:p>
            <a:r>
              <a:rPr lang="en-US" dirty="0" smtClean="0"/>
              <a:t>electronic </a:t>
            </a:r>
            <a:r>
              <a:rPr lang="en-US" dirty="0" smtClean="0"/>
              <a:t>health </a:t>
            </a:r>
            <a:r>
              <a:rPr lang="en-US" dirty="0"/>
              <a:t>care </a:t>
            </a:r>
            <a:r>
              <a:rPr lang="en-US" dirty="0" smtClean="0"/>
              <a:t>record.</a:t>
            </a:r>
          </a:p>
          <a:p>
            <a:r>
              <a:rPr lang="en-US" dirty="0"/>
              <a:t>Accurate information </a:t>
            </a:r>
            <a:endParaRPr lang="en-US" dirty="0" smtClean="0"/>
          </a:p>
          <a:p>
            <a:r>
              <a:rPr lang="en-US" dirty="0" smtClean="0"/>
              <a:t>secured </a:t>
            </a:r>
            <a:r>
              <a:rPr lang="en-US" dirty="0"/>
              <a:t>against the editing and deletion by unauthorized personnel</a:t>
            </a:r>
          </a:p>
        </p:txBody>
      </p:sp>
    </p:spTree>
    <p:extLst>
      <p:ext uri="{BB962C8B-B14F-4D97-AF65-F5344CB8AC3E}">
        <p14:creationId xmlns:p14="http://schemas.microsoft.com/office/powerpoint/2010/main" val="373083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38600" cy="715962"/>
          </a:xfrm>
        </p:spPr>
        <p:txBody>
          <a:bodyPr>
            <a:normAutofit fontScale="90000"/>
          </a:bodyPr>
          <a:lstStyle/>
          <a:p>
            <a:r>
              <a:rPr lang="en-US" i="1" dirty="0" err="1"/>
              <a:t>Lina</a:t>
            </a:r>
            <a:r>
              <a:rPr lang="en-US" i="1" dirty="0"/>
              <a:t> and Yang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15400" cy="56388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hree-layer </a:t>
            </a:r>
            <a:r>
              <a:rPr lang="en-US" dirty="0"/>
              <a:t>electronic </a:t>
            </a:r>
            <a:r>
              <a:rPr lang="en-US" dirty="0" smtClean="0"/>
              <a:t>record </a:t>
            </a:r>
            <a:r>
              <a:rPr lang="en-US" dirty="0"/>
              <a:t>management </a:t>
            </a:r>
            <a:endParaRPr lang="en-US" dirty="0" smtClean="0"/>
          </a:p>
          <a:p>
            <a:r>
              <a:rPr lang="en-US" dirty="0" smtClean="0"/>
              <a:t>Expandable</a:t>
            </a:r>
            <a:endParaRPr lang="en-US" dirty="0"/>
          </a:p>
          <a:p>
            <a:r>
              <a:rPr lang="en-US" dirty="0" smtClean="0"/>
              <a:t> maintainable</a:t>
            </a:r>
          </a:p>
          <a:p>
            <a:r>
              <a:rPr lang="en-US" dirty="0" smtClean="0"/>
              <a:t> </a:t>
            </a:r>
            <a:r>
              <a:rPr lang="en-US" dirty="0"/>
              <a:t>secure and </a:t>
            </a:r>
            <a:r>
              <a:rPr lang="en-US" dirty="0" smtClean="0"/>
              <a:t>cost-effective.</a:t>
            </a:r>
          </a:p>
          <a:p>
            <a:r>
              <a:rPr lang="en-US" dirty="0"/>
              <a:t>database </a:t>
            </a:r>
            <a:r>
              <a:rPr lang="en-US" dirty="0" smtClean="0"/>
              <a:t> </a:t>
            </a:r>
            <a:r>
              <a:rPr lang="en-US" dirty="0"/>
              <a:t>flexibility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provides wide range detection &amp; Mobility </a:t>
            </a:r>
            <a:r>
              <a:rPr lang="en-US" dirty="0" smtClean="0"/>
              <a:t>detection.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0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7000" cy="71596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Lash </a:t>
            </a:r>
            <a:r>
              <a:rPr lang="en-US" i="1" dirty="0" err="1"/>
              <a:t>Mapa</a:t>
            </a:r>
            <a:r>
              <a:rPr lang="en-US" i="1" dirty="0"/>
              <a:t> and </a:t>
            </a:r>
            <a:r>
              <a:rPr lang="en-US" i="1" dirty="0" err="1"/>
              <a:t>Kishan</a:t>
            </a:r>
            <a:r>
              <a:rPr lang="en-US" i="1" dirty="0"/>
              <a:t> </a:t>
            </a:r>
            <a:r>
              <a:rPr lang="en-US" i="1" dirty="0" err="1"/>
              <a:t>Saha</a:t>
            </a:r>
            <a:r>
              <a:rPr lang="en-US" i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15400" cy="56388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Wristband </a:t>
            </a:r>
            <a:r>
              <a:rPr lang="en-US" dirty="0"/>
              <a:t>monitoring .</a:t>
            </a:r>
            <a:endParaRPr lang="en-US" dirty="0" smtClean="0"/>
          </a:p>
          <a:p>
            <a:r>
              <a:rPr lang="en-US" dirty="0"/>
              <a:t>RFID framework : </a:t>
            </a:r>
            <a:r>
              <a:rPr lang="en-US" dirty="0" smtClean="0"/>
              <a:t>procedure, </a:t>
            </a:r>
            <a:r>
              <a:rPr lang="en-US" dirty="0"/>
              <a:t>admission, waiting, nurse exam, </a:t>
            </a:r>
            <a:r>
              <a:rPr lang="en-US" dirty="0" smtClean="0"/>
              <a:t>appointment.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No emergency </a:t>
            </a:r>
            <a:r>
              <a:rPr lang="en-US" dirty="0"/>
              <a:t>health services </a:t>
            </a:r>
            <a:r>
              <a:rPr lang="en-US" dirty="0" smtClean="0"/>
              <a:t>for</a:t>
            </a:r>
            <a:r>
              <a:rPr lang="en-US" dirty="0" smtClean="0"/>
              <a:t> </a:t>
            </a:r>
            <a:r>
              <a:rPr lang="en-US" dirty="0"/>
              <a:t>critical situation of outpatients or how to handle </a:t>
            </a:r>
            <a:r>
              <a:rPr lang="en-US" dirty="0" smtClean="0"/>
              <a:t>patients.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2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ecase_Diagr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52399"/>
            <a:ext cx="7924800" cy="6134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9552" y="6287125"/>
            <a:ext cx="4068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 3.1: </a:t>
            </a:r>
            <a:r>
              <a:rPr lang="en-US" b="1" dirty="0" smtClean="0"/>
              <a:t>Our System </a:t>
            </a:r>
            <a:r>
              <a:rPr lang="en-US" b="1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08544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verall_System_Design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304800"/>
            <a:ext cx="6177569" cy="52879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54720" y="5715000"/>
            <a:ext cx="3322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Figure 3.2: 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288894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484</Words>
  <Application>Microsoft Office PowerPoint</Application>
  <PresentationFormat>On-screen Show (4:3)</PresentationFormat>
  <Paragraphs>163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Introduction And Present Condition</vt:lpstr>
      <vt:lpstr>Our system</vt:lpstr>
      <vt:lpstr>Our system</vt:lpstr>
      <vt:lpstr>Related Work</vt:lpstr>
      <vt:lpstr>Cristina TURCU, Cornel TURCU</vt:lpstr>
      <vt:lpstr>Lina and Yang</vt:lpstr>
      <vt:lpstr>Lash Mapa and Kishan Saha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</vt:lpstr>
      <vt:lpstr>Implementation </vt:lpstr>
      <vt:lpstr>App Design </vt:lpstr>
      <vt:lpstr>App Design </vt:lpstr>
      <vt:lpstr>App Design </vt:lpstr>
      <vt:lpstr>App Design </vt:lpstr>
      <vt:lpstr>App Design </vt:lpstr>
      <vt:lpstr>App Design </vt:lpstr>
      <vt:lpstr>App Design </vt:lpstr>
      <vt:lpstr>App Design </vt:lpstr>
      <vt:lpstr>IOT implementation </vt:lpstr>
      <vt:lpstr>Health Card Demo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Rafid Tawhid</dc:creator>
  <cp:lastModifiedBy>Rafid Tawhid</cp:lastModifiedBy>
  <cp:revision>40</cp:revision>
  <dcterms:created xsi:type="dcterms:W3CDTF">2020-10-21T23:12:18Z</dcterms:created>
  <dcterms:modified xsi:type="dcterms:W3CDTF">2020-11-23T17:40:11Z</dcterms:modified>
</cp:coreProperties>
</file>