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sldIdLst>
    <p:sldId id="256" r:id="rId10"/>
    <p:sldId id="269" r:id="rId11"/>
    <p:sldId id="270" r:id="rId12"/>
    <p:sldId id="258" r:id="rId13"/>
    <p:sldId id="274" r:id="rId14"/>
    <p:sldId id="260" r:id="rId15"/>
    <p:sldId id="261" r:id="rId16"/>
    <p:sldId id="275" r:id="rId17"/>
    <p:sldId id="276" r:id="rId18"/>
    <p:sldId id="264" r:id="rId19"/>
    <p:sldId id="265" r:id="rId20"/>
    <p:sldId id="266" r:id="rId21"/>
    <p:sldId id="267" r:id="rId22"/>
    <p:sldId id="268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14" autoAdjust="0"/>
  </p:normalViewPr>
  <p:slideViewPr>
    <p:cSldViewPr snapToGrid="0">
      <p:cViewPr varScale="1">
        <p:scale>
          <a:sx n="97" d="100"/>
          <a:sy n="97" d="100"/>
        </p:scale>
        <p:origin x="4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5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7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136160" y="1393560"/>
            <a:ext cx="6886440" cy="17820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8D0D30E-B4DB-4CD0-9A03-C27E296C7953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48040" y="3085200"/>
            <a:ext cx="5005080" cy="102168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1148040" y="2323800"/>
            <a:ext cx="2979000" cy="7542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9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1E80B9F-6945-4B3A-AFD6-DBCDA093A5E1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638440" y="376560"/>
            <a:ext cx="3867120" cy="20538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BC0A253-1E1B-4932-9D6C-39A4B356B50E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54720" y="1347120"/>
            <a:ext cx="5195520" cy="192096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4971240" y="1035360"/>
            <a:ext cx="2979000" cy="7542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9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24F6208-B080-4ECA-85D8-35D4AC7A80B7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464400" y="180648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0" name="PlaceHolder 3"/>
          <p:cNvSpPr>
            <a:spLocks noGrp="1"/>
          </p:cNvSpPr>
          <p:nvPr>
            <p:ph type="title"/>
          </p:nvPr>
        </p:nvSpPr>
        <p:spPr>
          <a:xfrm>
            <a:off x="2077560" y="180648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1" name="PlaceHolder 4"/>
          <p:cNvSpPr>
            <a:spLocks noGrp="1"/>
          </p:cNvSpPr>
          <p:nvPr>
            <p:ph type="title"/>
          </p:nvPr>
        </p:nvSpPr>
        <p:spPr>
          <a:xfrm>
            <a:off x="3690360" y="180648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2" name="PlaceHolder 5"/>
          <p:cNvSpPr>
            <a:spLocks noGrp="1"/>
          </p:cNvSpPr>
          <p:nvPr>
            <p:ph type="title"/>
          </p:nvPr>
        </p:nvSpPr>
        <p:spPr>
          <a:xfrm>
            <a:off x="3707280" y="354996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3" name="PlaceHolder 6"/>
          <p:cNvSpPr>
            <a:spLocks noGrp="1"/>
          </p:cNvSpPr>
          <p:nvPr>
            <p:ph type="title"/>
          </p:nvPr>
        </p:nvSpPr>
        <p:spPr>
          <a:xfrm>
            <a:off x="5343480" y="354996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4" name="PlaceHolder 7"/>
          <p:cNvSpPr>
            <a:spLocks noGrp="1"/>
          </p:cNvSpPr>
          <p:nvPr>
            <p:ph type="title"/>
          </p:nvPr>
        </p:nvSpPr>
        <p:spPr>
          <a:xfrm>
            <a:off x="6980040" y="354996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5" name="PlaceHolder 8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8C1683E-F986-4E0E-9CF0-E1A89FBFA314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66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180080" y="1347120"/>
            <a:ext cx="5195520" cy="192096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4" name="PlaceHolder 2"/>
          <p:cNvSpPr>
            <a:spLocks noGrp="1"/>
          </p:cNvSpPr>
          <p:nvPr>
            <p:ph type="title"/>
          </p:nvPr>
        </p:nvSpPr>
        <p:spPr>
          <a:xfrm>
            <a:off x="1180440" y="1035360"/>
            <a:ext cx="2979000" cy="7542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9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5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A768085-579B-4C63-9C71-FB11137B00E0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4" name="PlaceHolder 2"/>
          <p:cNvSpPr>
            <a:spLocks noGrp="1"/>
          </p:cNvSpPr>
          <p:nvPr>
            <p:ph type="title"/>
          </p:nvPr>
        </p:nvSpPr>
        <p:spPr>
          <a:xfrm>
            <a:off x="2285640" y="1652040"/>
            <a:ext cx="17928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5" name="PlaceHolder 3"/>
          <p:cNvSpPr>
            <a:spLocks noGrp="1"/>
          </p:cNvSpPr>
          <p:nvPr>
            <p:ph type="title"/>
          </p:nvPr>
        </p:nvSpPr>
        <p:spPr>
          <a:xfrm>
            <a:off x="2285640" y="3570480"/>
            <a:ext cx="17928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6" name="PlaceHolder 4"/>
          <p:cNvSpPr>
            <a:spLocks noGrp="1"/>
          </p:cNvSpPr>
          <p:nvPr>
            <p:ph type="title"/>
          </p:nvPr>
        </p:nvSpPr>
        <p:spPr>
          <a:xfrm>
            <a:off x="5047200" y="1652040"/>
            <a:ext cx="17928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7" name="PlaceHolder 5"/>
          <p:cNvSpPr>
            <a:spLocks noGrp="1"/>
          </p:cNvSpPr>
          <p:nvPr>
            <p:ph type="title"/>
          </p:nvPr>
        </p:nvSpPr>
        <p:spPr>
          <a:xfrm>
            <a:off x="5047200" y="3570480"/>
            <a:ext cx="17928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8" name="PlaceHolder 6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222CEB3-E2C2-4EA0-AEC2-2353282ED55B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698120" y="2178360"/>
            <a:ext cx="5195520" cy="192096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7" name="PlaceHolder 2"/>
          <p:cNvSpPr>
            <a:spLocks noGrp="1"/>
          </p:cNvSpPr>
          <p:nvPr>
            <p:ph type="title"/>
          </p:nvPr>
        </p:nvSpPr>
        <p:spPr>
          <a:xfrm>
            <a:off x="3914640" y="1866600"/>
            <a:ext cx="2979000" cy="7542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9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8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A4597AB-5B20-4E9A-B42B-B5E877F1774E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27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7582E4E-9BAC-4367-894C-78BE0B5881C2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fid13iit/SPL_1" TargetMode="Externa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128;p23"/>
          <p:cNvSpPr txBox="1"/>
          <p:nvPr/>
        </p:nvSpPr>
        <p:spPr>
          <a:xfrm>
            <a:off x="-298184" y="988006"/>
            <a:ext cx="6886440" cy="836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300" b="1" strike="noStrike" spc="-1" dirty="0">
                <a:solidFill>
                  <a:srgbClr val="000000"/>
                </a:solidFill>
                <a:latin typeface="Exo 2"/>
                <a:ea typeface="Exo 2"/>
              </a:rPr>
              <a:t> </a:t>
            </a:r>
            <a:r>
              <a:rPr lang="en-US" sz="32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  <a:ea typeface="Exo 2"/>
              </a:rPr>
              <a:t>Graph Algorithm Implementation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3200" b="1" spc="-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&amp;</a:t>
            </a:r>
            <a:endParaRPr lang="en-US" sz="3200" b="1" spc="-1" dirty="0">
              <a:solidFill>
                <a:schemeClr val="accent2">
                  <a:lumMod val="25000"/>
                </a:schemeClr>
              </a:solidFill>
              <a:latin typeface="Exo 2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32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V</a:t>
            </a:r>
            <a:r>
              <a:rPr lang="en-US" sz="3200" b="1" strike="noStrike" spc="-1" dirty="0" err="1">
                <a:solidFill>
                  <a:schemeClr val="accent2">
                    <a:lumMod val="25000"/>
                  </a:schemeClr>
                </a:solidFill>
                <a:latin typeface="Exo 2"/>
              </a:rPr>
              <a:t>isualization</a:t>
            </a:r>
            <a:endParaRPr lang="en-US" sz="32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sp>
        <p:nvSpPr>
          <p:cNvPr id="367" name="Google Shape;130;p23"/>
          <p:cNvSpPr txBox="1"/>
          <p:nvPr/>
        </p:nvSpPr>
        <p:spPr>
          <a:xfrm>
            <a:off x="4117419" y="2467607"/>
            <a:ext cx="3916800" cy="684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434343"/>
                </a:solidFill>
                <a:latin typeface="Roboto Condensed Light"/>
                <a:ea typeface="Roboto Condensed Light"/>
              </a:rPr>
              <a:t>Ibne</a:t>
            </a:r>
            <a:r>
              <a:rPr lang="en-US" sz="2000" b="0" strike="noStrike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 Bin Rafid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Exam Roll</a:t>
            </a:r>
            <a:r>
              <a:rPr lang="en" sz="2000" b="0" strike="noStrike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: </a:t>
            </a:r>
            <a:r>
              <a:rPr lang="en" sz="2000" b="1" strike="noStrike" spc="-1" dirty="0">
                <a:solidFill>
                  <a:srgbClr val="434343"/>
                </a:solidFill>
                <a:latin typeface="Roboto Condensed"/>
                <a:ea typeface="Roboto Condensed"/>
              </a:rPr>
              <a:t>60919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8" name="Google Shape;131;p23"/>
          <p:cNvSpPr/>
          <p:nvPr/>
        </p:nvSpPr>
        <p:spPr>
          <a:xfrm>
            <a:off x="4117419" y="2061164"/>
            <a:ext cx="3983040" cy="37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1" u="sng" strike="noStrike" spc="-1" dirty="0">
                <a:solidFill>
                  <a:srgbClr val="434343"/>
                </a:solidFill>
                <a:uFillTx/>
                <a:latin typeface="Exo 2"/>
                <a:ea typeface="Exo 2"/>
              </a:rPr>
              <a:t>Presented By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9" name="Google Shape;132;p23"/>
          <p:cNvSpPr/>
          <p:nvPr/>
        </p:nvSpPr>
        <p:spPr>
          <a:xfrm>
            <a:off x="4690428" y="3728221"/>
            <a:ext cx="4046760" cy="68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434343"/>
                </a:solidFill>
                <a:latin typeface="Roboto Condensed Light"/>
                <a:ea typeface="Roboto Condensed Light"/>
              </a:rPr>
              <a:t>Kishan</a:t>
            </a:r>
            <a:r>
              <a:rPr lang="en-US" sz="2000" b="0" strike="noStrike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 Kumar </a:t>
            </a:r>
            <a:r>
              <a:rPr lang="en-US" sz="2000" b="0" strike="noStrike" spc="-1" dirty="0" err="1">
                <a:solidFill>
                  <a:srgbClr val="434343"/>
                </a:solidFill>
                <a:latin typeface="Roboto Condensed Light"/>
                <a:ea typeface="Roboto Condensed Light"/>
              </a:rPr>
              <a:t>Ganguly</a:t>
            </a:r>
            <a:endParaRPr lang="en-US" sz="2000" b="0" strike="noStrike" spc="-1" dirty="0">
              <a:solidFill>
                <a:srgbClr val="434343"/>
              </a:solidFill>
              <a:latin typeface="Roboto Condensed Light"/>
              <a:ea typeface="Roboto Condensed Light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GB" sz="2000" spc="-1" dirty="0">
                <a:solidFill>
                  <a:srgbClr val="434343"/>
                </a:solidFill>
                <a:latin typeface="Roboto Condensed Light"/>
              </a:rPr>
              <a:t>A</a:t>
            </a:r>
            <a:r>
              <a:rPr lang="en-US" sz="2000" spc="-1" dirty="0" err="1">
                <a:solidFill>
                  <a:srgbClr val="434343"/>
                </a:solidFill>
                <a:latin typeface="Roboto Condensed Light"/>
              </a:rPr>
              <a:t>ssistant</a:t>
            </a:r>
            <a:r>
              <a:rPr lang="en-US" sz="2000" spc="-1" dirty="0">
                <a:solidFill>
                  <a:srgbClr val="434343"/>
                </a:solidFill>
                <a:latin typeface="Roboto Condensed Light"/>
              </a:rPr>
              <a:t> Professor</a:t>
            </a: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434343"/>
                </a:solidFill>
                <a:latin typeface="Roboto Condensed Light"/>
              </a:rPr>
              <a:t>I</a:t>
            </a:r>
            <a:r>
              <a:rPr lang="en-US" sz="2000" b="0" strike="noStrike" spc="-1" dirty="0">
                <a:solidFill>
                  <a:srgbClr val="434343"/>
                </a:solidFill>
                <a:latin typeface="Roboto Condensed Light"/>
              </a:rPr>
              <a:t>IT, DU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0" name="Google Shape;133;p23"/>
          <p:cNvSpPr/>
          <p:nvPr/>
        </p:nvSpPr>
        <p:spPr>
          <a:xfrm>
            <a:off x="4754148" y="3334524"/>
            <a:ext cx="3983040" cy="37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2000" b="1" u="sng" strike="noStrike" spc="-1" dirty="0">
                <a:solidFill>
                  <a:srgbClr val="434343"/>
                </a:solidFill>
                <a:uFillTx/>
                <a:latin typeface="Exo 2"/>
                <a:ea typeface="Exo 2"/>
              </a:rPr>
              <a:t>Supervised By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1" name="Google Shape;134;p2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33CE895-7E2B-41A3-8CEE-03E54022BE1D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239;p31"/>
          <p:cNvSpPr/>
          <p:nvPr/>
        </p:nvSpPr>
        <p:spPr>
          <a:xfrm>
            <a:off x="2050020" y="2284651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45" name="Google Shape;240;p31"/>
          <p:cNvSpPr txBox="1"/>
          <p:nvPr/>
        </p:nvSpPr>
        <p:spPr>
          <a:xfrm>
            <a:off x="259629" y="763290"/>
            <a:ext cx="4614977" cy="147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spc="-1" dirty="0">
                <a:solidFill>
                  <a:srgbClr val="434343"/>
                </a:solidFill>
                <a:latin typeface="Exo 2"/>
                <a:ea typeface="Exo 2"/>
              </a:rPr>
              <a:t># Tools &amp; Technologies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Google Shape;241;p31"/>
          <p:cNvSpPr txBox="1"/>
          <p:nvPr/>
        </p:nvSpPr>
        <p:spPr>
          <a:xfrm>
            <a:off x="1180440" y="1035360"/>
            <a:ext cx="2979000" cy="754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96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8" name="Google Shape;243;p31"/>
          <p:cNvGrpSpPr/>
          <p:nvPr/>
        </p:nvGrpSpPr>
        <p:grpSpPr>
          <a:xfrm>
            <a:off x="2201357" y="2393550"/>
            <a:ext cx="365760" cy="356400"/>
            <a:chOff x="8118360" y="593640"/>
            <a:chExt cx="365760" cy="356400"/>
          </a:xfrm>
        </p:grpSpPr>
        <p:sp>
          <p:nvSpPr>
            <p:cNvPr id="449" name="Google Shape;244;p31"/>
            <p:cNvSpPr/>
            <p:nvPr/>
          </p:nvSpPr>
          <p:spPr>
            <a:xfrm>
              <a:off x="8118360" y="595440"/>
              <a:ext cx="365760" cy="354600"/>
            </a:xfrm>
            <a:custGeom>
              <a:avLst/>
              <a:gdLst/>
              <a:ahLst/>
              <a:cxnLst/>
              <a:rect l="l" t="t" r="r" b="b"/>
              <a:pathLst>
                <a:path w="12067" h="11702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Google Shape;245;p31"/>
            <p:cNvSpPr/>
            <p:nvPr/>
          </p:nvSpPr>
          <p:spPr>
            <a:xfrm>
              <a:off x="8119440" y="779040"/>
              <a:ext cx="174600" cy="170280"/>
            </a:xfrm>
            <a:custGeom>
              <a:avLst/>
              <a:gdLst/>
              <a:ahLst/>
              <a:cxnLst/>
              <a:rect l="l" t="t" r="r" b="b"/>
              <a:pathLst>
                <a:path w="5766" h="5624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Google Shape;246;p31"/>
            <p:cNvSpPr/>
            <p:nvPr/>
          </p:nvSpPr>
          <p:spPr>
            <a:xfrm>
              <a:off x="8323920" y="593640"/>
              <a:ext cx="156240" cy="154800"/>
            </a:xfrm>
            <a:custGeom>
              <a:avLst/>
              <a:gdLst/>
              <a:ahLst/>
              <a:cxnLst/>
              <a:rect l="l" t="t" r="r" b="b"/>
              <a:pathLst>
                <a:path w="5167" h="5109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2" name="Google Shape;247;p31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FD7866C-1BB0-453C-B438-CF6BDD850FEC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10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8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260;p3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E5BCCB-A90D-4214-ABC9-B40D343FF867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11</a:t>
            </a:fld>
            <a:endParaRPr lang="en-US" sz="1300" b="0" strike="noStrike" spc="-1">
              <a:latin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6FC523-6F31-457A-83B6-210AC8A9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67" y="176469"/>
            <a:ext cx="1039298" cy="1861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CB3B6E-7449-4584-9597-8285C46D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576" y="1980103"/>
            <a:ext cx="938424" cy="8613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5A32E4-CCF0-4A78-A575-6D591457B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765" y="1107109"/>
            <a:ext cx="938424" cy="9423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E53883-28BC-4E8F-BD95-E93005E02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387" y="2769103"/>
            <a:ext cx="938423" cy="9384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F039E7-7130-4257-BAEA-919E317A5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878" y="3707526"/>
            <a:ext cx="1042424" cy="10613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265;p33"/>
          <p:cNvSpPr txBox="1"/>
          <p:nvPr/>
        </p:nvSpPr>
        <p:spPr>
          <a:xfrm>
            <a:off x="5177705" y="122805"/>
            <a:ext cx="2729155" cy="112491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spc="-1" dirty="0">
                <a:solidFill>
                  <a:srgbClr val="434343"/>
                </a:solidFill>
                <a:latin typeface="Exo 2"/>
                <a:ea typeface="Exo 2"/>
              </a:rPr>
              <a:t># Challenges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Google Shape;268;p33"/>
          <p:cNvSpPr/>
          <p:nvPr/>
        </p:nvSpPr>
        <p:spPr>
          <a:xfrm>
            <a:off x="7989480" y="37692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66" name="Google Shape;269;p33"/>
          <p:cNvGrpSpPr/>
          <p:nvPr/>
        </p:nvGrpSpPr>
        <p:grpSpPr>
          <a:xfrm>
            <a:off x="8094600" y="466560"/>
            <a:ext cx="425520" cy="428040"/>
            <a:chOff x="8094600" y="466560"/>
            <a:chExt cx="425520" cy="428040"/>
          </a:xfrm>
        </p:grpSpPr>
        <p:sp>
          <p:nvSpPr>
            <p:cNvPr id="467" name="Google Shape;270;p33"/>
            <p:cNvSpPr/>
            <p:nvPr/>
          </p:nvSpPr>
          <p:spPr>
            <a:xfrm>
              <a:off x="8259840" y="466560"/>
              <a:ext cx="260280" cy="259560"/>
            </a:xfrm>
            <a:custGeom>
              <a:avLst/>
              <a:gdLst/>
              <a:ahLst/>
              <a:cxnLst/>
              <a:rect l="l" t="t" r="r" b="b"/>
              <a:pathLst>
                <a:path w="7837" h="7715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Google Shape;271;p33"/>
            <p:cNvSpPr/>
            <p:nvPr/>
          </p:nvSpPr>
          <p:spPr>
            <a:xfrm>
              <a:off x="8175240" y="560880"/>
              <a:ext cx="248040" cy="250200"/>
            </a:xfrm>
            <a:custGeom>
              <a:avLst/>
              <a:gdLst/>
              <a:ahLst/>
              <a:cxnLst/>
              <a:rect l="l" t="t" r="r" b="b"/>
              <a:pathLst>
                <a:path w="7467" h="7436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Google Shape;272;p33"/>
            <p:cNvSpPr/>
            <p:nvPr/>
          </p:nvSpPr>
          <p:spPr>
            <a:xfrm>
              <a:off x="8094600" y="475920"/>
              <a:ext cx="413640" cy="418680"/>
            </a:xfrm>
            <a:custGeom>
              <a:avLst/>
              <a:gdLst/>
              <a:ahLst/>
              <a:cxnLst/>
              <a:rect l="l" t="t" r="r" b="b"/>
              <a:pathLst>
                <a:path w="12445" h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0" name="Google Shape;273;p3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2AC011B-52AD-4E0E-AEFA-BA5F1102EE5C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12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278;p34"/>
          <p:cNvSpPr/>
          <p:nvPr/>
        </p:nvSpPr>
        <p:spPr>
          <a:xfrm>
            <a:off x="2086011" y="150003"/>
            <a:ext cx="5900400" cy="9233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The implementation of graph algorithms presented several 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challenges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, including: </a:t>
            </a:r>
            <a:endParaRPr lang="en-US" sz="24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sp>
        <p:nvSpPr>
          <p:cNvPr id="472" name="Google Shape;279;p3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0420F4E-3765-4B6F-A803-9B1165E8F107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13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473" name="Google Shape;280;p34"/>
          <p:cNvSpPr/>
          <p:nvPr/>
        </p:nvSpPr>
        <p:spPr>
          <a:xfrm>
            <a:off x="-443125" y="1362535"/>
            <a:ext cx="8179344" cy="8002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Developing an 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understandable visualization 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system using graphical window to enhance user understanding</a:t>
            </a:r>
            <a:endParaRPr lang="en-US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sp>
        <p:nvSpPr>
          <p:cNvPr id="5" name="Google Shape;280;p34">
            <a:extLst>
              <a:ext uri="{FF2B5EF4-FFF2-40B4-BE49-F238E27FC236}">
                <a16:creationId xmlns:a16="http://schemas.microsoft.com/office/drawing/2014/main" id="{2298FDAD-B377-499B-8518-BE43194A0488}"/>
              </a:ext>
            </a:extLst>
          </p:cNvPr>
          <p:cNvSpPr/>
          <p:nvPr/>
        </p:nvSpPr>
        <p:spPr>
          <a:xfrm>
            <a:off x="1893310" y="2180528"/>
            <a:ext cx="7047855" cy="8002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Understanding the </a:t>
            </a:r>
            <a:r>
              <a:rPr lang="en-GB" sz="2000" b="1" dirty="0">
                <a:solidFill>
                  <a:schemeClr val="accent2">
                    <a:lumMod val="25000"/>
                  </a:schemeClr>
                </a:solidFill>
              </a:rPr>
              <a:t>intricacies</a:t>
            </a: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 of each algorithm and their </a:t>
            </a:r>
            <a:r>
              <a:rPr lang="en-GB" sz="2000" b="1" dirty="0">
                <a:solidFill>
                  <a:schemeClr val="accent2">
                    <a:lumMod val="25000"/>
                  </a:schemeClr>
                </a:solidFill>
              </a:rPr>
              <a:t>underlying concepts</a:t>
            </a:r>
            <a:endParaRPr lang="en-US" b="1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441E8B-EAA8-4315-A5E6-71544579A99A}"/>
              </a:ext>
            </a:extLst>
          </p:cNvPr>
          <p:cNvSpPr/>
          <p:nvPr/>
        </p:nvSpPr>
        <p:spPr>
          <a:xfrm>
            <a:off x="122134" y="298074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accent2">
                    <a:lumMod val="25000"/>
                  </a:schemeClr>
                </a:solidFill>
              </a:rPr>
              <a:t>Handling</a:t>
            </a: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 different graphs in a single graphical window</a:t>
            </a:r>
            <a:endParaRPr lang="en-US" sz="20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6D1B20-091B-460D-A31A-CA8A29AF6D98}"/>
              </a:ext>
            </a:extLst>
          </p:cNvPr>
          <p:cNvSpPr/>
          <p:nvPr/>
        </p:nvSpPr>
        <p:spPr>
          <a:xfrm>
            <a:off x="2476773" y="3780966"/>
            <a:ext cx="6469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Improving the </a:t>
            </a:r>
            <a:r>
              <a:rPr lang="en-GB" sz="2000" b="1" dirty="0">
                <a:solidFill>
                  <a:schemeClr val="accent2">
                    <a:lumMod val="25000"/>
                  </a:schemeClr>
                </a:solidFill>
              </a:rPr>
              <a:t>correctness of the visualization </a:t>
            </a: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in the graphical window</a:t>
            </a:r>
            <a:endParaRPr lang="en-US" sz="2000" dirty="0">
              <a:solidFill>
                <a:schemeClr val="accent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285;p35"/>
          <p:cNvSpPr/>
          <p:nvPr/>
        </p:nvSpPr>
        <p:spPr>
          <a:xfrm>
            <a:off x="0" y="275087"/>
            <a:ext cx="4442447" cy="12926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7200" b="1" strike="noStrike" spc="-1" dirty="0">
                <a:solidFill>
                  <a:srgbClr val="000000"/>
                </a:solidFill>
                <a:latin typeface="Segoe Print" panose="02000600000000000000" pitchFamily="2" charset="0"/>
                <a:ea typeface="Roboto Condensed"/>
              </a:rPr>
              <a:t>THANK</a:t>
            </a:r>
            <a:endParaRPr lang="en-US" sz="5000" b="0" strike="noStrike" spc="-1" dirty="0">
              <a:latin typeface="Segoe Print" panose="02000600000000000000" pitchFamily="2" charset="0"/>
            </a:endParaRPr>
          </a:p>
        </p:txBody>
      </p:sp>
      <p:sp>
        <p:nvSpPr>
          <p:cNvPr id="475" name="Google Shape;286;p35"/>
          <p:cNvSpPr/>
          <p:nvPr/>
        </p:nvSpPr>
        <p:spPr>
          <a:xfrm>
            <a:off x="979560" y="4222080"/>
            <a:ext cx="7184520" cy="44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 dirty="0">
                <a:solidFill>
                  <a:schemeClr val="accent2">
                    <a:lumMod val="25000"/>
                  </a:schemeClr>
                </a:solidFill>
                <a:latin typeface="Roboto Condensed"/>
                <a:ea typeface="Roboto Condensed"/>
              </a:rPr>
              <a:t>Github : </a:t>
            </a:r>
            <a:r>
              <a:rPr lang="en-US" sz="1700" b="1" strike="noStrike" spc="-1" dirty="0">
                <a:solidFill>
                  <a:srgbClr val="000000"/>
                </a:solidFill>
                <a:latin typeface="Roboto Condensed"/>
                <a:ea typeface="Roboto Condensed"/>
                <a:hlinkClick r:id="rId2"/>
              </a:rPr>
              <a:t>SPL_1 </a:t>
            </a:r>
            <a:r>
              <a:rPr lang="en-US" sz="1700" b="1" strike="noStrike" spc="-1" dirty="0" err="1">
                <a:solidFill>
                  <a:srgbClr val="000000"/>
                </a:solidFill>
                <a:latin typeface="Roboto Condensed"/>
                <a:ea typeface="Roboto Condensed"/>
                <a:hlinkClick r:id="rId2"/>
              </a:rPr>
              <a:t>github</a:t>
            </a:r>
            <a:r>
              <a:rPr lang="en-US" sz="1700" b="1" strike="noStrike" spc="-1" dirty="0">
                <a:solidFill>
                  <a:srgbClr val="000000"/>
                </a:solidFill>
                <a:latin typeface="Roboto Condensed"/>
                <a:ea typeface="Roboto Condensed"/>
                <a:hlinkClick r:id="rId2"/>
              </a:rPr>
              <a:t> link</a:t>
            </a:r>
            <a:endParaRPr lang="en-US" sz="1700" b="0" strike="noStrike" spc="-1" dirty="0">
              <a:latin typeface="Arial"/>
            </a:endParaRPr>
          </a:p>
        </p:txBody>
      </p:sp>
      <p:sp>
        <p:nvSpPr>
          <p:cNvPr id="476" name="Google Shape;287;p35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6EED296-CB78-41DF-9F2F-89F4CE624CA4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14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B71FBD-90F4-42CC-8E64-4682D7146837}"/>
              </a:ext>
            </a:extLst>
          </p:cNvPr>
          <p:cNvSpPr/>
          <p:nvPr/>
        </p:nvSpPr>
        <p:spPr>
          <a:xfrm>
            <a:off x="3167933" y="1821339"/>
            <a:ext cx="31210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7200" b="1" spc="-1" dirty="0">
                <a:solidFill>
                  <a:srgbClr val="000000"/>
                </a:solidFill>
                <a:latin typeface="Segoe Print" panose="02000600000000000000" pitchFamily="2" charset="0"/>
                <a:ea typeface="Roboto Condensed"/>
              </a:rPr>
              <a:t>YOU</a:t>
            </a:r>
            <a:endParaRPr 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139;p24"/>
          <p:cNvSpPr/>
          <p:nvPr/>
        </p:nvSpPr>
        <p:spPr>
          <a:xfrm>
            <a:off x="7991640" y="46332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Google Shape;140;p24"/>
          <p:cNvSpPr txBox="1"/>
          <p:nvPr/>
        </p:nvSpPr>
        <p:spPr>
          <a:xfrm>
            <a:off x="213317" y="-44016"/>
            <a:ext cx="5005080" cy="1014672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  <a:ea typeface="Exo 2"/>
              </a:rPr>
              <a:t># Project Overview</a:t>
            </a:r>
            <a:endParaRPr lang="en-US" sz="36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grpSp>
        <p:nvGrpSpPr>
          <p:cNvPr id="376" name="Google Shape;143;p24"/>
          <p:cNvGrpSpPr/>
          <p:nvPr/>
        </p:nvGrpSpPr>
        <p:grpSpPr>
          <a:xfrm>
            <a:off x="8089920" y="561240"/>
            <a:ext cx="423000" cy="421200"/>
            <a:chOff x="8089920" y="561240"/>
            <a:chExt cx="423000" cy="421200"/>
          </a:xfrm>
        </p:grpSpPr>
        <p:sp>
          <p:nvSpPr>
            <p:cNvPr id="377" name="Google Shape;144;p24"/>
            <p:cNvSpPr/>
            <p:nvPr/>
          </p:nvSpPr>
          <p:spPr>
            <a:xfrm>
              <a:off x="8211960" y="694800"/>
              <a:ext cx="300960" cy="287640"/>
            </a:xfrm>
            <a:custGeom>
              <a:avLst/>
              <a:gdLst/>
              <a:ahLst/>
              <a:cxnLst/>
              <a:rect l="l" t="t" r="r" b="b"/>
              <a:pathLst>
                <a:path w="14225" h="13593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Google Shape;145;p24"/>
            <p:cNvSpPr/>
            <p:nvPr/>
          </p:nvSpPr>
          <p:spPr>
            <a:xfrm>
              <a:off x="8089920" y="66132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Google Shape;146;p24"/>
            <p:cNvSpPr/>
            <p:nvPr/>
          </p:nvSpPr>
          <p:spPr>
            <a:xfrm>
              <a:off x="8265240" y="761040"/>
              <a:ext cx="98280" cy="73440"/>
            </a:xfrm>
            <a:custGeom>
              <a:avLst/>
              <a:gdLst/>
              <a:ahLst/>
              <a:cxnLst/>
              <a:rect l="l" t="t" r="r" b="b"/>
              <a:pathLst>
                <a:path w="4655" h="3487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Google Shape;147;p24"/>
            <p:cNvSpPr/>
            <p:nvPr/>
          </p:nvSpPr>
          <p:spPr>
            <a:xfrm>
              <a:off x="8089920" y="761040"/>
              <a:ext cx="112320" cy="73440"/>
            </a:xfrm>
            <a:custGeom>
              <a:avLst/>
              <a:gdLst/>
              <a:ahLst/>
              <a:cxnLst/>
              <a:rect l="l" t="t" r="r" b="b"/>
              <a:pathLst>
                <a:path w="5317" h="348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Google Shape;148;p24"/>
            <p:cNvSpPr/>
            <p:nvPr/>
          </p:nvSpPr>
          <p:spPr>
            <a:xfrm>
              <a:off x="8089920" y="56124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2" name="Google Shape;149;p2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D932F9B-2EA9-4B69-AC51-A4C121A0B3F5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2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9803FB-D636-4607-878A-5305A295A8E2}"/>
              </a:ext>
            </a:extLst>
          </p:cNvPr>
          <p:cNvSpPr/>
          <p:nvPr/>
        </p:nvSpPr>
        <p:spPr>
          <a:xfrm>
            <a:off x="499080" y="1346959"/>
            <a:ext cx="49384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The project on Graph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Algorithm Implementation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and Visualization aims to develop a comprehensive software solution that enables users to explore and understand various graph algorithms</a:t>
            </a:r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C38A2E-4A9F-44C1-B704-A864451EE09B}"/>
              </a:ext>
            </a:extLst>
          </p:cNvPr>
          <p:cNvCxnSpPr>
            <a:cxnSpLocks/>
          </p:cNvCxnSpPr>
          <p:nvPr/>
        </p:nvCxnSpPr>
        <p:spPr>
          <a:xfrm flipH="1">
            <a:off x="0" y="4537100"/>
            <a:ext cx="2031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1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139;p24"/>
          <p:cNvSpPr/>
          <p:nvPr/>
        </p:nvSpPr>
        <p:spPr>
          <a:xfrm>
            <a:off x="7991640" y="46332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Google Shape;140;p24"/>
          <p:cNvSpPr txBox="1"/>
          <p:nvPr/>
        </p:nvSpPr>
        <p:spPr>
          <a:xfrm>
            <a:off x="213317" y="-44016"/>
            <a:ext cx="5005080" cy="1014672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  <a:ea typeface="Exo 2"/>
              </a:rPr>
              <a:t># Project Overview</a:t>
            </a:r>
            <a:endParaRPr lang="en-US" sz="36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grpSp>
        <p:nvGrpSpPr>
          <p:cNvPr id="376" name="Google Shape;143;p24"/>
          <p:cNvGrpSpPr/>
          <p:nvPr/>
        </p:nvGrpSpPr>
        <p:grpSpPr>
          <a:xfrm>
            <a:off x="8089920" y="561240"/>
            <a:ext cx="423000" cy="421200"/>
            <a:chOff x="8089920" y="561240"/>
            <a:chExt cx="423000" cy="421200"/>
          </a:xfrm>
        </p:grpSpPr>
        <p:sp>
          <p:nvSpPr>
            <p:cNvPr id="377" name="Google Shape;144;p24"/>
            <p:cNvSpPr/>
            <p:nvPr/>
          </p:nvSpPr>
          <p:spPr>
            <a:xfrm>
              <a:off x="8211960" y="694800"/>
              <a:ext cx="300960" cy="287640"/>
            </a:xfrm>
            <a:custGeom>
              <a:avLst/>
              <a:gdLst/>
              <a:ahLst/>
              <a:cxnLst/>
              <a:rect l="l" t="t" r="r" b="b"/>
              <a:pathLst>
                <a:path w="14225" h="13593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Google Shape;145;p24"/>
            <p:cNvSpPr/>
            <p:nvPr/>
          </p:nvSpPr>
          <p:spPr>
            <a:xfrm>
              <a:off x="8089920" y="66132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Google Shape;146;p24"/>
            <p:cNvSpPr/>
            <p:nvPr/>
          </p:nvSpPr>
          <p:spPr>
            <a:xfrm>
              <a:off x="8265240" y="761040"/>
              <a:ext cx="98280" cy="73440"/>
            </a:xfrm>
            <a:custGeom>
              <a:avLst/>
              <a:gdLst/>
              <a:ahLst/>
              <a:cxnLst/>
              <a:rect l="l" t="t" r="r" b="b"/>
              <a:pathLst>
                <a:path w="4655" h="3487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Google Shape;147;p24"/>
            <p:cNvSpPr/>
            <p:nvPr/>
          </p:nvSpPr>
          <p:spPr>
            <a:xfrm>
              <a:off x="8089920" y="761040"/>
              <a:ext cx="112320" cy="73440"/>
            </a:xfrm>
            <a:custGeom>
              <a:avLst/>
              <a:gdLst/>
              <a:ahLst/>
              <a:cxnLst/>
              <a:rect l="l" t="t" r="r" b="b"/>
              <a:pathLst>
                <a:path w="5317" h="348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Google Shape;148;p24"/>
            <p:cNvSpPr/>
            <p:nvPr/>
          </p:nvSpPr>
          <p:spPr>
            <a:xfrm>
              <a:off x="8089920" y="56124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2" name="Google Shape;149;p2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D932F9B-2EA9-4B69-AC51-A4C121A0B3F5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3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9803FB-D636-4607-878A-5305A295A8E2}"/>
              </a:ext>
            </a:extLst>
          </p:cNvPr>
          <p:cNvSpPr/>
          <p:nvPr/>
        </p:nvSpPr>
        <p:spPr>
          <a:xfrm>
            <a:off x="432736" y="1042560"/>
            <a:ext cx="83982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Depth First Search (DFS)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Breadth-First Search (BFS)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Dijkstra's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B</a:t>
            </a:r>
            <a:r>
              <a:rPr lang="en-US" sz="2400" dirty="0" err="1">
                <a:solidFill>
                  <a:schemeClr val="accent2">
                    <a:lumMod val="25000"/>
                  </a:schemeClr>
                </a:solidFill>
              </a:rPr>
              <a:t>ellman</a:t>
            </a: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 Ford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Johnson's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Prim's algorithm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Kruskal's algorithm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F</a:t>
            </a:r>
            <a:r>
              <a:rPr lang="en-US" sz="2400" dirty="0" err="1">
                <a:solidFill>
                  <a:schemeClr val="accent2">
                    <a:lumMod val="25000"/>
                  </a:schemeClr>
                </a:solidFill>
              </a:rPr>
              <a:t>leury’s</a:t>
            </a: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accent2">
                    <a:lumMod val="25000"/>
                  </a:schemeClr>
                </a:solidFill>
              </a:rPr>
              <a:t>Tarjan's</a:t>
            </a: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VF2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154;p25"/>
          <p:cNvSpPr txBox="1"/>
          <p:nvPr/>
        </p:nvSpPr>
        <p:spPr>
          <a:xfrm>
            <a:off x="-124990" y="121738"/>
            <a:ext cx="9105120" cy="4824662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			       			   # </a:t>
            </a:r>
            <a:r>
              <a:rPr lang="en-GB" sz="2400" b="1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DFS &amp; BFS </a:t>
            </a:r>
            <a:r>
              <a:rPr lang="en-GB" sz="24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algorithms are 						      used for graph traversal</a:t>
            </a:r>
            <a:endParaRPr lang="en-GB" sz="2400" dirty="0">
              <a:solidFill>
                <a:schemeClr val="accent2">
                  <a:lumMod val="25000"/>
                </a:schemeClr>
              </a:solidFill>
            </a:endParaRPr>
          </a:p>
          <a:p>
            <a:pPr>
              <a:tabLst>
                <a:tab pos="0" algn="l"/>
              </a:tabLst>
            </a:pPr>
            <a:endParaRPr lang="en-GB" sz="2400" dirty="0">
              <a:solidFill>
                <a:schemeClr val="accent2">
                  <a:lumMod val="25000"/>
                </a:schemeClr>
              </a:solidFill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				#</a:t>
            </a:r>
            <a:r>
              <a:rPr lang="en-GB" sz="2400" b="1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 Dijkstra’s, Bellman Ford, Johnson’s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b="1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                                    &amp; A* </a:t>
            </a:r>
            <a:r>
              <a:rPr lang="en-GB" sz="24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algorithms are used for finding the 				   shortest paths in graph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2400" b="0" strike="noStrike" spc="-1" dirty="0">
              <a:solidFill>
                <a:srgbClr val="434343"/>
              </a:solidFill>
              <a:latin typeface="Roboto Condensed Light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spc="-1" dirty="0">
                <a:solidFill>
                  <a:srgbClr val="434343"/>
                </a:solidFill>
                <a:latin typeface="Roboto Condensed Light"/>
              </a:rPr>
              <a:t>			# </a:t>
            </a:r>
            <a:r>
              <a:rPr lang="en-GB" sz="2400" b="1" spc="-1" dirty="0">
                <a:solidFill>
                  <a:srgbClr val="434343"/>
                </a:solidFill>
                <a:latin typeface="Roboto Condensed Light"/>
              </a:rPr>
              <a:t>Prims &amp; </a:t>
            </a:r>
            <a:r>
              <a:rPr lang="en-GB" sz="2400" b="1" spc="-1" dirty="0" err="1">
                <a:solidFill>
                  <a:srgbClr val="434343"/>
                </a:solidFill>
                <a:latin typeface="Roboto Condensed Light"/>
              </a:rPr>
              <a:t>Kruskals</a:t>
            </a:r>
            <a:r>
              <a:rPr lang="en-GB" sz="2400" b="1" spc="-1" dirty="0">
                <a:solidFill>
                  <a:srgbClr val="434343"/>
                </a:solidFill>
                <a:latin typeface="Roboto Condensed Light"/>
              </a:rPr>
              <a:t> </a:t>
            </a:r>
            <a:r>
              <a:rPr lang="en-GB" sz="2400" spc="-1" dirty="0">
                <a:solidFill>
                  <a:srgbClr val="434343"/>
                </a:solidFill>
                <a:latin typeface="Roboto Condensed Light"/>
              </a:rPr>
              <a:t>algorithm are used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434343"/>
                </a:solidFill>
                <a:latin typeface="Roboto Condensed Light"/>
              </a:rPr>
              <a:t>			   for finding minimum spanning tree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spc="-1" dirty="0">
                <a:solidFill>
                  <a:srgbClr val="434343"/>
                </a:solidFill>
                <a:latin typeface="Roboto Condensed Light"/>
              </a:rPr>
              <a:t>	</a:t>
            </a:r>
          </a:p>
          <a:p>
            <a:r>
              <a:rPr lang="en-GB" sz="2400" spc="-1" dirty="0">
                <a:solidFill>
                  <a:srgbClr val="434343"/>
                </a:solidFill>
                <a:latin typeface="Roboto Condensed Light"/>
              </a:rPr>
              <a:t>    </a:t>
            </a:r>
            <a:r>
              <a:rPr lang="en-GB" sz="2400" b="0" strike="noStrike" spc="-1" dirty="0">
                <a:solidFill>
                  <a:srgbClr val="434343"/>
                </a:solidFill>
                <a:latin typeface="Roboto Condensed Light"/>
              </a:rPr>
              <a:t># </a:t>
            </a:r>
            <a:r>
              <a:rPr lang="en-GB" sz="2400" b="1" dirty="0" err="1">
                <a:solidFill>
                  <a:schemeClr val="accent2">
                    <a:lumMod val="25000"/>
                  </a:schemeClr>
                </a:solidFill>
                <a:latin typeface="Roboto Condensed Light"/>
              </a:rPr>
              <a:t>Tarjan's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  <a:latin typeface="Roboto Condensed Light"/>
              </a:rPr>
              <a:t> algorithm 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  <a:latin typeface="Roboto Condensed Light"/>
              </a:rPr>
              <a:t>finds strongly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  <a:latin typeface="Roboto Condensed Light"/>
              </a:rPr>
              <a:t>       connected components in a directed graph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86" name="Google Shape;157;p25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432A284-1F27-4CAE-A45B-3F4C25BB4B43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4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139;p24"/>
          <p:cNvSpPr/>
          <p:nvPr/>
        </p:nvSpPr>
        <p:spPr>
          <a:xfrm>
            <a:off x="7991640" y="46332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76" name="Google Shape;143;p24"/>
          <p:cNvGrpSpPr/>
          <p:nvPr/>
        </p:nvGrpSpPr>
        <p:grpSpPr>
          <a:xfrm>
            <a:off x="8089920" y="561240"/>
            <a:ext cx="423000" cy="421200"/>
            <a:chOff x="8089920" y="561240"/>
            <a:chExt cx="423000" cy="421200"/>
          </a:xfrm>
        </p:grpSpPr>
        <p:sp>
          <p:nvSpPr>
            <p:cNvPr id="377" name="Google Shape;144;p24"/>
            <p:cNvSpPr/>
            <p:nvPr/>
          </p:nvSpPr>
          <p:spPr>
            <a:xfrm>
              <a:off x="8211960" y="694800"/>
              <a:ext cx="300960" cy="287640"/>
            </a:xfrm>
            <a:custGeom>
              <a:avLst/>
              <a:gdLst/>
              <a:ahLst/>
              <a:cxnLst/>
              <a:rect l="l" t="t" r="r" b="b"/>
              <a:pathLst>
                <a:path w="14225" h="13593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Google Shape;145;p24"/>
            <p:cNvSpPr/>
            <p:nvPr/>
          </p:nvSpPr>
          <p:spPr>
            <a:xfrm>
              <a:off x="8089920" y="66132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Google Shape;146;p24"/>
            <p:cNvSpPr/>
            <p:nvPr/>
          </p:nvSpPr>
          <p:spPr>
            <a:xfrm>
              <a:off x="8265240" y="761040"/>
              <a:ext cx="98280" cy="73440"/>
            </a:xfrm>
            <a:custGeom>
              <a:avLst/>
              <a:gdLst/>
              <a:ahLst/>
              <a:cxnLst/>
              <a:rect l="l" t="t" r="r" b="b"/>
              <a:pathLst>
                <a:path w="4655" h="3487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Google Shape;147;p24"/>
            <p:cNvSpPr/>
            <p:nvPr/>
          </p:nvSpPr>
          <p:spPr>
            <a:xfrm>
              <a:off x="8089920" y="761040"/>
              <a:ext cx="112320" cy="73440"/>
            </a:xfrm>
            <a:custGeom>
              <a:avLst/>
              <a:gdLst/>
              <a:ahLst/>
              <a:cxnLst/>
              <a:rect l="l" t="t" r="r" b="b"/>
              <a:pathLst>
                <a:path w="5317" h="348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Google Shape;148;p24"/>
            <p:cNvSpPr/>
            <p:nvPr/>
          </p:nvSpPr>
          <p:spPr>
            <a:xfrm>
              <a:off x="8089920" y="56124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2" name="Google Shape;149;p2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D932F9B-2EA9-4B69-AC51-A4C121A0B3F5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5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9803FB-D636-4607-878A-5305A295A8E2}"/>
              </a:ext>
            </a:extLst>
          </p:cNvPr>
          <p:cNvSpPr/>
          <p:nvPr/>
        </p:nvSpPr>
        <p:spPr>
          <a:xfrm>
            <a:off x="1047023" y="2534639"/>
            <a:ext cx="64706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#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 VF2 algorithm 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determines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 whether two graphs are isomorphic,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 meaning they have the same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 structure but may have different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 labels on nodes and edges</a:t>
            </a:r>
          </a:p>
          <a:p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FECE6A-371E-4BC1-B2AB-7939ED594134}"/>
              </a:ext>
            </a:extLst>
          </p:cNvPr>
          <p:cNvSpPr/>
          <p:nvPr/>
        </p:nvSpPr>
        <p:spPr>
          <a:xfrm>
            <a:off x="0" y="561240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#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 Fleury's algorithm 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finds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an Eulerian circuit or path in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a graph, which visits each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edge exactly once</a:t>
            </a:r>
          </a:p>
        </p:txBody>
      </p:sp>
    </p:spTree>
    <p:extLst>
      <p:ext uri="{BB962C8B-B14F-4D97-AF65-F5344CB8AC3E}">
        <p14:creationId xmlns:p14="http://schemas.microsoft.com/office/powerpoint/2010/main" val="154524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172;p27"/>
          <p:cNvSpPr txBox="1"/>
          <p:nvPr/>
        </p:nvSpPr>
        <p:spPr>
          <a:xfrm>
            <a:off x="2215289" y="510120"/>
            <a:ext cx="5195520" cy="192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434343"/>
                </a:solidFill>
                <a:latin typeface="Exo 2"/>
                <a:ea typeface="Exo 2"/>
              </a:rPr>
              <a:t># Features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Google Shape;175;p27"/>
          <p:cNvSpPr/>
          <p:nvPr/>
        </p:nvSpPr>
        <p:spPr>
          <a:xfrm>
            <a:off x="7683335" y="116208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7" name="Google Shape;176;p27"/>
          <p:cNvGrpSpPr/>
          <p:nvPr/>
        </p:nvGrpSpPr>
        <p:grpSpPr>
          <a:xfrm>
            <a:off x="7799615" y="1292760"/>
            <a:ext cx="353880" cy="355680"/>
            <a:chOff x="8194320" y="510120"/>
            <a:chExt cx="353880" cy="355680"/>
          </a:xfrm>
        </p:grpSpPr>
        <p:sp>
          <p:nvSpPr>
            <p:cNvPr id="398" name="Google Shape;177;p27"/>
            <p:cNvSpPr/>
            <p:nvPr/>
          </p:nvSpPr>
          <p:spPr>
            <a:xfrm>
              <a:off x="8194320" y="510120"/>
              <a:ext cx="338040" cy="160200"/>
            </a:xfrm>
            <a:custGeom>
              <a:avLst/>
              <a:gdLst/>
              <a:ahLst/>
              <a:cxnLst/>
              <a:rect l="l" t="t" r="r" b="b"/>
              <a:pathLst>
                <a:path w="11437" h="542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Google Shape;178;p27"/>
            <p:cNvSpPr/>
            <p:nvPr/>
          </p:nvSpPr>
          <p:spPr>
            <a:xfrm>
              <a:off x="8307000" y="572400"/>
              <a:ext cx="178560" cy="178200"/>
            </a:xfrm>
            <a:custGeom>
              <a:avLst/>
              <a:gdLst/>
              <a:ahLst/>
              <a:cxnLst/>
              <a:rect l="l" t="t" r="r" b="b"/>
              <a:pathLst>
                <a:path w="6050" h="6037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Google Shape;179;p27"/>
            <p:cNvSpPr/>
            <p:nvPr/>
          </p:nvSpPr>
          <p:spPr>
            <a:xfrm>
              <a:off x="8388000" y="525960"/>
              <a:ext cx="160200" cy="339120"/>
            </a:xfrm>
            <a:custGeom>
              <a:avLst/>
              <a:gdLst/>
              <a:ahLst/>
              <a:cxnLst/>
              <a:rect l="l" t="t" r="r" b="b"/>
              <a:pathLst>
                <a:path w="5420" h="11469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Google Shape;180;p27"/>
            <p:cNvSpPr/>
            <p:nvPr/>
          </p:nvSpPr>
          <p:spPr>
            <a:xfrm>
              <a:off x="8196840" y="718920"/>
              <a:ext cx="85320" cy="82800"/>
            </a:xfrm>
            <a:custGeom>
              <a:avLst/>
              <a:gdLst/>
              <a:ahLst/>
              <a:cxnLst/>
              <a:rect l="l" t="t" r="r" b="b"/>
              <a:pathLst>
                <a:path w="2900" h="2813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Google Shape;181;p27"/>
            <p:cNvSpPr/>
            <p:nvPr/>
          </p:nvSpPr>
          <p:spPr>
            <a:xfrm>
              <a:off x="8256600" y="777240"/>
              <a:ext cx="83520" cy="83880"/>
            </a:xfrm>
            <a:custGeom>
              <a:avLst/>
              <a:gdLst/>
              <a:ahLst/>
              <a:cxnLst/>
              <a:rect l="l" t="t" r="r" b="b"/>
              <a:pathLst>
                <a:path w="2836" h="2845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Google Shape;182;p27"/>
            <p:cNvSpPr/>
            <p:nvPr/>
          </p:nvSpPr>
          <p:spPr>
            <a:xfrm>
              <a:off x="8194320" y="772560"/>
              <a:ext cx="93960" cy="93240"/>
            </a:xfrm>
            <a:custGeom>
              <a:avLst/>
              <a:gdLst/>
              <a:ahLst/>
              <a:cxnLst/>
              <a:rect l="l" t="t" r="r" b="b"/>
              <a:pathLst>
                <a:path w="3183" h="3159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04" name="Google Shape;183;p27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2DFB506-E303-4CEA-BCBC-0DD9676E7CC5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6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188;p28"/>
          <p:cNvSpPr txBox="1"/>
          <p:nvPr/>
        </p:nvSpPr>
        <p:spPr>
          <a:xfrm>
            <a:off x="614977" y="292153"/>
            <a:ext cx="6759430" cy="10695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User-friendly interface to create and </a:t>
            </a:r>
          </a:p>
          <a:p>
            <a:r>
              <a:rPr lang="en-GB" sz="2400" b="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    interact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Google Shape;212;p28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AD349DC-5C03-4E5E-BD84-107774A88E0F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7</a:t>
            </a:fld>
            <a:endParaRPr lang="en-US" sz="13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DF4C6-0673-4D74-B8FB-760AF5703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7" y="1974170"/>
            <a:ext cx="3483377" cy="2636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BE107-3BBE-4042-A7D0-82DE3BEE0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581" y="1974170"/>
            <a:ext cx="3425661" cy="26364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188;p28"/>
          <p:cNvSpPr txBox="1"/>
          <p:nvPr/>
        </p:nvSpPr>
        <p:spPr>
          <a:xfrm>
            <a:off x="592059" y="278949"/>
            <a:ext cx="6782349" cy="690734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Buttons that will help a lot !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Google Shape;212;p28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AD349DC-5C03-4E5E-BD84-107774A88E0F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8</a:t>
            </a:fld>
            <a:endParaRPr lang="en-US" sz="1300" b="0" strike="noStrike" spc="-1"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282A7-DCA7-427C-A46E-1F5A4DA29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23" y="1617880"/>
            <a:ext cx="644557" cy="628682"/>
          </a:xfrm>
          <a:prstGeom prst="rect">
            <a:avLst/>
          </a:prstGeom>
        </p:spPr>
      </p:pic>
      <p:sp>
        <p:nvSpPr>
          <p:cNvPr id="8" name="Google Shape;188;p28">
            <a:extLst>
              <a:ext uri="{FF2B5EF4-FFF2-40B4-BE49-F238E27FC236}">
                <a16:creationId xmlns:a16="http://schemas.microsoft.com/office/drawing/2014/main" id="{90F1C376-A51D-4423-BEE1-815A61B9FA6E}"/>
              </a:ext>
            </a:extLst>
          </p:cNvPr>
          <p:cNvSpPr txBox="1"/>
          <p:nvPr/>
        </p:nvSpPr>
        <p:spPr>
          <a:xfrm>
            <a:off x="1774491" y="1617880"/>
            <a:ext cx="6782349" cy="75035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GB" sz="2400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This is </a:t>
            </a:r>
            <a:r>
              <a:rPr lang="en-GB" sz="2400" b="1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Menu</a:t>
            </a:r>
            <a:r>
              <a:rPr lang="en-GB" sz="2400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 button that will take user </a:t>
            </a:r>
          </a:p>
          <a:p>
            <a:r>
              <a:rPr lang="en-GB" sz="2400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to the graph algorithm names window</a:t>
            </a:r>
            <a:endParaRPr lang="en-US" sz="24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21FD0E-E9CE-49D9-A9FB-F8EE3E8EE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209" y="3308944"/>
            <a:ext cx="658429" cy="628682"/>
          </a:xfrm>
          <a:prstGeom prst="rect">
            <a:avLst/>
          </a:prstGeom>
        </p:spPr>
      </p:pic>
      <p:sp>
        <p:nvSpPr>
          <p:cNvPr id="11" name="Google Shape;188;p28">
            <a:extLst>
              <a:ext uri="{FF2B5EF4-FFF2-40B4-BE49-F238E27FC236}">
                <a16:creationId xmlns:a16="http://schemas.microsoft.com/office/drawing/2014/main" id="{61D34E4D-A18D-4939-9964-1FCB60A1EB5D}"/>
              </a:ext>
            </a:extLst>
          </p:cNvPr>
          <p:cNvSpPr txBox="1"/>
          <p:nvPr/>
        </p:nvSpPr>
        <p:spPr>
          <a:xfrm>
            <a:off x="3836314" y="3144926"/>
            <a:ext cx="5176708" cy="956717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GB" sz="2400" b="0" strike="noStrike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This </a:t>
            </a:r>
            <a:r>
              <a:rPr lang="en-GB" sz="2400" b="1" strike="noStrike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Previous window </a:t>
            </a:r>
            <a:r>
              <a:rPr lang="en-GB" sz="2400" b="0" strike="noStrike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button that will take user to the previous window</a:t>
            </a:r>
            <a:endParaRPr lang="en-US" sz="24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882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188;p28"/>
          <p:cNvSpPr txBox="1"/>
          <p:nvPr/>
        </p:nvSpPr>
        <p:spPr>
          <a:xfrm>
            <a:off x="614977" y="292153"/>
            <a:ext cx="5233236" cy="10695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Clicking on the name</a:t>
            </a:r>
            <a:r>
              <a:rPr lang="en-GB" sz="2400" b="1" spc="-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s will start the visualization process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Google Shape;212;p28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AD349DC-5C03-4E5E-BD84-107774A88E0F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9</a:t>
            </a:fld>
            <a:endParaRPr lang="en-US" sz="1300" b="0" strike="noStrike" spc="-1"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014FA-CC0D-48A9-9128-8536D847B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9" y="1599776"/>
            <a:ext cx="2525835" cy="1943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87F74C-5FBB-471B-A441-BF50EDDB1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95" y="2316823"/>
            <a:ext cx="2525836" cy="19439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402CD1-37E7-49F2-B75B-636C11504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005" y="2898912"/>
            <a:ext cx="2525835" cy="19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5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271</Words>
  <Application>Microsoft Office PowerPoint</Application>
  <PresentationFormat>On-screen Show (16:9)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Arial</vt:lpstr>
      <vt:lpstr>Exo 2</vt:lpstr>
      <vt:lpstr>Roboto Condensed</vt:lpstr>
      <vt:lpstr>Roboto Condensed Light</vt:lpstr>
      <vt:lpstr>Segoe Print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Rafid SSRR</cp:lastModifiedBy>
  <cp:revision>26</cp:revision>
  <dcterms:modified xsi:type="dcterms:W3CDTF">2023-05-24T19:30:23Z</dcterms:modified>
  <dc:language>en-US</dc:language>
</cp:coreProperties>
</file>