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69" r:id="rId11"/>
    <p:sldId id="270" r:id="rId12"/>
    <p:sldId id="258" r:id="rId13"/>
    <p:sldId id="272" r:id="rId14"/>
    <p:sldId id="273" r:id="rId15"/>
    <p:sldId id="274" r:id="rId16"/>
    <p:sldId id="260" r:id="rId17"/>
    <p:sldId id="261" r:id="rId18"/>
    <p:sldId id="275" r:id="rId19"/>
    <p:sldId id="276" r:id="rId20"/>
    <p:sldId id="264" r:id="rId21"/>
    <p:sldId id="265" r:id="rId22"/>
    <p:sldId id="266" r:id="rId23"/>
    <p:sldId id="267" r:id="rId24"/>
    <p:sldId id="26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14" autoAdjust="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36160" y="1393560"/>
            <a:ext cx="6886440" cy="17820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D0D30E-B4DB-4CD0-9A03-C27E296C795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5080" cy="1021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E80B9F-6945-4B3A-AFD6-DBCDA093A5E1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38440" y="376560"/>
            <a:ext cx="3867120" cy="20538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C0A253-1E1B-4932-9D6C-39A4B356B50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5472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9712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24F6208-B080-4ECA-85D8-35D4AC7A80B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6440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20775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903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37072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53434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698004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8C1683E-F986-4E0E-9CF0-E1A89FBFA31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A768085-579B-4C63-9C71-FB11137B00E0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228564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228564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title"/>
          </p:nvPr>
        </p:nvSpPr>
        <p:spPr>
          <a:xfrm>
            <a:off x="504720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504720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22CEB3-E2C2-4EA0-AEC2-2353282ED55B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4597AB-5B20-4E9A-B42B-B5E877F1774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7582E4E-9BAC-4367-894C-78BE0B5881C2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" TargetMode="Externa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28;p23"/>
          <p:cNvSpPr txBox="1"/>
          <p:nvPr/>
        </p:nvSpPr>
        <p:spPr>
          <a:xfrm>
            <a:off x="-298184" y="988006"/>
            <a:ext cx="6886440" cy="83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300" b="1" strike="noStrike" spc="-1" dirty="0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lang="en-US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Graph Algorithm Implementation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&amp;</a:t>
            </a:r>
            <a:endParaRPr lang="en-US" sz="3200" b="1" spc="-1" dirty="0">
              <a:solidFill>
                <a:schemeClr val="accent2">
                  <a:lumMod val="25000"/>
                </a:schemeClr>
              </a:solidFill>
              <a:latin typeface="Exo 2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V</a:t>
            </a:r>
            <a:r>
              <a:rPr lang="en-US" sz="3200" b="1" strike="noStrike" spc="-1" dirty="0" err="1">
                <a:solidFill>
                  <a:schemeClr val="accent2">
                    <a:lumMod val="25000"/>
                  </a:schemeClr>
                </a:solidFill>
                <a:latin typeface="Exo 2"/>
              </a:rPr>
              <a:t>isualization</a:t>
            </a:r>
            <a:endParaRPr lang="en-US" sz="32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67" name="Google Shape;130;p23"/>
          <p:cNvSpPr txBox="1"/>
          <p:nvPr/>
        </p:nvSpPr>
        <p:spPr>
          <a:xfrm>
            <a:off x="4117419" y="2467607"/>
            <a:ext cx="3916800" cy="6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Ibne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Bin Rafid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Exam Roll</a:t>
            </a:r>
            <a:r>
              <a:rPr lang="en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: </a:t>
            </a:r>
            <a:r>
              <a:rPr lang="en" sz="2000" b="1" strike="noStrike" spc="-1" dirty="0">
                <a:solidFill>
                  <a:srgbClr val="434343"/>
                </a:solidFill>
                <a:latin typeface="Roboto Condensed"/>
                <a:ea typeface="Roboto Condensed"/>
              </a:rPr>
              <a:t>60919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8" name="Google Shape;131;p23"/>
          <p:cNvSpPr/>
          <p:nvPr/>
        </p:nvSpPr>
        <p:spPr>
          <a:xfrm>
            <a:off x="4117419" y="206116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9" name="Google Shape;132;p23"/>
          <p:cNvSpPr/>
          <p:nvPr/>
        </p:nvSpPr>
        <p:spPr>
          <a:xfrm>
            <a:off x="4690428" y="3728221"/>
            <a:ext cx="4046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Kishan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Kumar </a:t>
            </a: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Ganguly</a:t>
            </a:r>
            <a:endParaRPr lang="en-US" sz="2000" b="0" strike="noStrike" spc="-1" dirty="0">
              <a:solidFill>
                <a:srgbClr val="434343"/>
              </a:solidFill>
              <a:latin typeface="Roboto Condensed Light"/>
              <a:ea typeface="Roboto Condensed Light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spc="-1" dirty="0">
                <a:solidFill>
                  <a:srgbClr val="434343"/>
                </a:solidFill>
                <a:latin typeface="Roboto Condensed Light"/>
              </a:rPr>
              <a:t>A</a:t>
            </a:r>
            <a:r>
              <a:rPr lang="en-US" sz="2000" spc="-1" dirty="0" err="1">
                <a:solidFill>
                  <a:srgbClr val="434343"/>
                </a:solidFill>
                <a:latin typeface="Roboto Condensed Light"/>
              </a:rPr>
              <a:t>ssistant</a:t>
            </a:r>
            <a:r>
              <a:rPr lang="en-US" sz="2000" spc="-1" dirty="0">
                <a:solidFill>
                  <a:srgbClr val="434343"/>
                </a:solidFill>
                <a:latin typeface="Roboto Condensed Light"/>
              </a:rPr>
              <a:t> Professor</a:t>
            </a: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34343"/>
                </a:solidFill>
                <a:latin typeface="Roboto Condensed Light"/>
              </a:rPr>
              <a:t>I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</a:rPr>
              <a:t>IT, DU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0" name="Google Shape;133;p23"/>
          <p:cNvSpPr/>
          <p:nvPr/>
        </p:nvSpPr>
        <p:spPr>
          <a:xfrm>
            <a:off x="4754148" y="333452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1" name="Google Shape;134;p2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33CE895-7E2B-41A3-8CEE-03E54022BE1D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592059" y="278949"/>
            <a:ext cx="6782349" cy="690734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Buttons that will help a lot !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82A7-DCA7-427C-A46E-1F5A4DA2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3" y="1617880"/>
            <a:ext cx="644557" cy="628682"/>
          </a:xfrm>
          <a:prstGeom prst="rect">
            <a:avLst/>
          </a:prstGeom>
        </p:spPr>
      </p:pic>
      <p:sp>
        <p:nvSpPr>
          <p:cNvPr id="8" name="Google Shape;188;p28">
            <a:extLst>
              <a:ext uri="{FF2B5EF4-FFF2-40B4-BE49-F238E27FC236}">
                <a16:creationId xmlns:a16="http://schemas.microsoft.com/office/drawing/2014/main" id="{90F1C376-A51D-4423-BEE1-815A61B9FA6E}"/>
              </a:ext>
            </a:extLst>
          </p:cNvPr>
          <p:cNvSpPr txBox="1"/>
          <p:nvPr/>
        </p:nvSpPr>
        <p:spPr>
          <a:xfrm>
            <a:off x="1774491" y="1617880"/>
            <a:ext cx="6782349" cy="75035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is 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Menu</a:t>
            </a:r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 button that will take user </a:t>
            </a:r>
          </a:p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to the graph algorithm names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1FD0E-E9CE-49D9-A9FB-F8EE3E8E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9" y="3308944"/>
            <a:ext cx="658429" cy="628682"/>
          </a:xfrm>
          <a:prstGeom prst="rect">
            <a:avLst/>
          </a:prstGeom>
        </p:spPr>
      </p:pic>
      <p:sp>
        <p:nvSpPr>
          <p:cNvPr id="11" name="Google Shape;188;p28">
            <a:extLst>
              <a:ext uri="{FF2B5EF4-FFF2-40B4-BE49-F238E27FC236}">
                <a16:creationId xmlns:a16="http://schemas.microsoft.com/office/drawing/2014/main" id="{61D34E4D-A18D-4939-9964-1FCB60A1EB5D}"/>
              </a:ext>
            </a:extLst>
          </p:cNvPr>
          <p:cNvSpPr txBox="1"/>
          <p:nvPr/>
        </p:nvSpPr>
        <p:spPr>
          <a:xfrm>
            <a:off x="3836314" y="3144926"/>
            <a:ext cx="5176708" cy="95671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</a:t>
            </a: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Previous window </a:t>
            </a:r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button that will take user to the previous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2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5233236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Clicking on the name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s will start the visualization process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014FA-CC0D-48A9-9128-8536D847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" y="1599776"/>
            <a:ext cx="2525835" cy="19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7F74C-5FBB-471B-A441-BF50EDDB1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95" y="2316823"/>
            <a:ext cx="2525836" cy="1943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2CD1-37E7-49F2-B75B-636C1150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05" y="2898912"/>
            <a:ext cx="2525835" cy="19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39;p31"/>
          <p:cNvSpPr/>
          <p:nvPr/>
        </p:nvSpPr>
        <p:spPr>
          <a:xfrm>
            <a:off x="2050020" y="2284651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45" name="Google Shape;240;p31"/>
          <p:cNvSpPr txBox="1"/>
          <p:nvPr/>
        </p:nvSpPr>
        <p:spPr>
          <a:xfrm>
            <a:off x="259629" y="763290"/>
            <a:ext cx="4614977" cy="147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Tools &amp; Technologies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241;p31"/>
          <p:cNvSpPr txBox="1"/>
          <p:nvPr/>
        </p:nvSpPr>
        <p:spPr>
          <a:xfrm>
            <a:off x="1180440" y="103536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8" name="Google Shape;243;p31"/>
          <p:cNvGrpSpPr/>
          <p:nvPr/>
        </p:nvGrpSpPr>
        <p:grpSpPr>
          <a:xfrm>
            <a:off x="2201357" y="2393550"/>
            <a:ext cx="365760" cy="356400"/>
            <a:chOff x="8118360" y="593640"/>
            <a:chExt cx="365760" cy="356400"/>
          </a:xfrm>
        </p:grpSpPr>
        <p:sp>
          <p:nvSpPr>
            <p:cNvPr id="449" name="Google Shape;244;p31"/>
            <p:cNvSpPr/>
            <p:nvPr/>
          </p:nvSpPr>
          <p:spPr>
            <a:xfrm>
              <a:off x="8118360" y="595440"/>
              <a:ext cx="365760" cy="354600"/>
            </a:xfrm>
            <a:custGeom>
              <a:avLst/>
              <a:gdLst/>
              <a:ahLst/>
              <a:cxn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45;p31"/>
            <p:cNvSpPr/>
            <p:nvPr/>
          </p:nvSpPr>
          <p:spPr>
            <a:xfrm>
              <a:off x="8119440" y="779040"/>
              <a:ext cx="174600" cy="170280"/>
            </a:xfrm>
            <a:custGeom>
              <a:avLst/>
              <a:gdLst/>
              <a:ahLst/>
              <a:cxn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46;p31"/>
            <p:cNvSpPr/>
            <p:nvPr/>
          </p:nvSpPr>
          <p:spPr>
            <a:xfrm>
              <a:off x="8323920" y="593640"/>
              <a:ext cx="156240" cy="154800"/>
            </a:xfrm>
            <a:custGeom>
              <a:avLst/>
              <a:gdLst/>
              <a:ahLst/>
              <a:cxn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2" name="Google Shape;247;p3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D7866C-1BB0-453C-B438-CF6BDD850FE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260;p3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E5BCCB-A90D-4214-ABC9-B40D343FF86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FC523-6F31-457A-83B6-210AC8A9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7" y="176469"/>
            <a:ext cx="1039298" cy="1861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B3B6E-7449-4584-9597-8285C46D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76" y="1980103"/>
            <a:ext cx="938424" cy="861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A32E4-CCF0-4A78-A575-6D591457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65" y="1107109"/>
            <a:ext cx="938424" cy="942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53883-28BC-4E8F-BD95-E93005E02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87" y="2769103"/>
            <a:ext cx="938423" cy="9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039E7-7130-4257-BAEA-919E317A5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78" y="3707526"/>
            <a:ext cx="1042424" cy="10613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65;p33"/>
          <p:cNvSpPr txBox="1"/>
          <p:nvPr/>
        </p:nvSpPr>
        <p:spPr>
          <a:xfrm>
            <a:off x="5177705" y="122805"/>
            <a:ext cx="2729155" cy="112491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Challenges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Google Shape;268;p33"/>
          <p:cNvSpPr/>
          <p:nvPr/>
        </p:nvSpPr>
        <p:spPr>
          <a:xfrm>
            <a:off x="7989480" y="3769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6" name="Google Shape;269;p33"/>
          <p:cNvGrpSpPr/>
          <p:nvPr/>
        </p:nvGrpSpPr>
        <p:grpSpPr>
          <a:xfrm>
            <a:off x="8094600" y="466560"/>
            <a:ext cx="425520" cy="428040"/>
            <a:chOff x="8094600" y="466560"/>
            <a:chExt cx="425520" cy="428040"/>
          </a:xfrm>
        </p:grpSpPr>
        <p:sp>
          <p:nvSpPr>
            <p:cNvPr id="467" name="Google Shape;270;p33"/>
            <p:cNvSpPr/>
            <p:nvPr/>
          </p:nvSpPr>
          <p:spPr>
            <a:xfrm>
              <a:off x="8259840" y="466560"/>
              <a:ext cx="260280" cy="259560"/>
            </a:xfrm>
            <a:custGeom>
              <a:avLst/>
              <a:gdLst/>
              <a:ahLst/>
              <a:cxn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271;p33"/>
            <p:cNvSpPr/>
            <p:nvPr/>
          </p:nvSpPr>
          <p:spPr>
            <a:xfrm>
              <a:off x="8175240" y="560880"/>
              <a:ext cx="248040" cy="250200"/>
            </a:xfrm>
            <a:custGeom>
              <a:avLst/>
              <a:gdLst/>
              <a:ahLst/>
              <a:cxn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272;p33"/>
            <p:cNvSpPr/>
            <p:nvPr/>
          </p:nvSpPr>
          <p:spPr>
            <a:xfrm>
              <a:off x="8094600" y="475920"/>
              <a:ext cx="413640" cy="418680"/>
            </a:xfrm>
            <a:custGeom>
              <a:avLst/>
              <a:gdLst/>
              <a:ahLst/>
              <a:cxn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0" name="Google Shape;273;p3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2AC011B-52AD-4E0E-AEFA-BA5F1102EE5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78;p34"/>
          <p:cNvSpPr/>
          <p:nvPr/>
        </p:nvSpPr>
        <p:spPr>
          <a:xfrm>
            <a:off x="2086011" y="150003"/>
            <a:ext cx="590040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implementation of graph algorithms presented several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challenges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, including: 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472" name="Google Shape;279;p3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420F4E-3765-4B6F-A803-9B1165E8F10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73" name="Google Shape;280;p34"/>
          <p:cNvSpPr/>
          <p:nvPr/>
        </p:nvSpPr>
        <p:spPr>
          <a:xfrm>
            <a:off x="-443125" y="1362535"/>
            <a:ext cx="8179344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Developing an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understandable visualization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system using graphical window to enhance user understanding</a:t>
            </a:r>
            <a:endParaRPr lang="en-US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5" name="Google Shape;280;p34">
            <a:extLst>
              <a:ext uri="{FF2B5EF4-FFF2-40B4-BE49-F238E27FC236}">
                <a16:creationId xmlns:a16="http://schemas.microsoft.com/office/drawing/2014/main" id="{2298FDAD-B377-499B-8518-BE43194A0488}"/>
              </a:ext>
            </a:extLst>
          </p:cNvPr>
          <p:cNvSpPr/>
          <p:nvPr/>
        </p:nvSpPr>
        <p:spPr>
          <a:xfrm>
            <a:off x="1893310" y="2180528"/>
            <a:ext cx="7047855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Understanding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intricacies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of each algorithm and their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underlying concepts</a:t>
            </a:r>
            <a:endParaRPr lang="en-US" b="1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41E8B-EAA8-4315-A5E6-71544579A99A}"/>
              </a:ext>
            </a:extLst>
          </p:cNvPr>
          <p:cNvSpPr/>
          <p:nvPr/>
        </p:nvSpPr>
        <p:spPr>
          <a:xfrm>
            <a:off x="122134" y="29807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Handling different graphs and try to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optimize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their performance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D1B20-091B-460D-A31A-CA8A29AF6D98}"/>
              </a:ext>
            </a:extLst>
          </p:cNvPr>
          <p:cNvSpPr/>
          <p:nvPr/>
        </p:nvSpPr>
        <p:spPr>
          <a:xfrm>
            <a:off x="2476773" y="3780966"/>
            <a:ext cx="6464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Improving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correctness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of the algorithms and the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285;p35"/>
          <p:cNvSpPr/>
          <p:nvPr/>
        </p:nvSpPr>
        <p:spPr>
          <a:xfrm>
            <a:off x="0" y="275087"/>
            <a:ext cx="4442447" cy="12926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THANK</a:t>
            </a:r>
            <a:endParaRPr lang="en-US" sz="5000" b="0" strike="noStrike" spc="-1" dirty="0">
              <a:latin typeface="Segoe Print" panose="02000600000000000000" pitchFamily="2" charset="0"/>
            </a:endParaRPr>
          </a:p>
        </p:txBody>
      </p:sp>
      <p:sp>
        <p:nvSpPr>
          <p:cNvPr id="475" name="Google Shape;286;p35"/>
          <p:cNvSpPr/>
          <p:nvPr/>
        </p:nvSpPr>
        <p:spPr>
          <a:xfrm>
            <a:off x="979560" y="4222080"/>
            <a:ext cx="7184520" cy="44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 dirty="0">
                <a:solidFill>
                  <a:schemeClr val="accent2">
                    <a:lumMod val="25000"/>
                  </a:schemeClr>
                </a:solidFill>
                <a:latin typeface="Roboto Condensed"/>
                <a:ea typeface="Roboto Condensed"/>
              </a:rPr>
              <a:t>Github : 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SPL_1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github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 link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476" name="Google Shape;287;p3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EED296-CB78-41DF-9F2F-89F4CE624CA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16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71FBD-90F4-42CC-8E64-4682D7146837}"/>
              </a:ext>
            </a:extLst>
          </p:cNvPr>
          <p:cNvSpPr/>
          <p:nvPr/>
        </p:nvSpPr>
        <p:spPr>
          <a:xfrm>
            <a:off x="3167933" y="1821339"/>
            <a:ext cx="3121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b="1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99080" y="1346959"/>
            <a:ext cx="4938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project on Graph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Algorithm Implementation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and Visualization aims to develop a comprehensive software solution that enables users to explore and understand various graph algorithms</a:t>
            </a: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38A2E-4A9F-44C1-B704-A864451EE09B}"/>
              </a:ext>
            </a:extLst>
          </p:cNvPr>
          <p:cNvCxnSpPr>
            <a:cxnSpLocks/>
          </p:cNvCxnSpPr>
          <p:nvPr/>
        </p:nvCxnSpPr>
        <p:spPr>
          <a:xfrm flipH="1">
            <a:off x="0" y="4537100"/>
            <a:ext cx="2031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32736" y="1042560"/>
            <a:ext cx="83982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Depth First Search (DFS)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Breadth-First Search (BFS)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Dijkstra's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B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ellman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Ford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Johnson's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Prim's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Kruskal's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leury’s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Tarjan's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VF2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0" y="168443"/>
            <a:ext cx="9105120" cy="4824662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       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Depth-First Search (DFS):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Traverses a 				          graph by exploring as far as possible along 			          each branch before backtracking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spc="-1" dirty="0">
              <a:solidFill>
                <a:srgbClr val="434343"/>
              </a:solidFill>
              <a:latin typeface="Roboto Condensed Light"/>
            </a:endParaRPr>
          </a:p>
          <a:p>
            <a:pPr>
              <a:tabLst>
                <a:tab pos="0" algn="l"/>
              </a:tabLst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		   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Breadth-First Search (BFS):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Traverses a </a:t>
            </a:r>
          </a:p>
          <a:p>
            <a:pPr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		      graph by exploring all neighbours of a node </a:t>
            </a:r>
          </a:p>
          <a:p>
            <a:pPr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		      before moving to the next level of nodes</a:t>
            </a: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tabLst>
                <a:tab pos="0" algn="l"/>
              </a:tabLst>
            </a:pPr>
            <a:r>
              <a:rPr lang="en-GB" sz="2400" dirty="0"/>
              <a:t>#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Dijkstra's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the shortest </a:t>
            </a:r>
          </a:p>
          <a:p>
            <a:pPr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path in a weighted graph with non-negative </a:t>
            </a:r>
          </a:p>
          <a:p>
            <a:pPr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edge weights</a:t>
            </a: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32A284-1F27-4CAE-A45B-3F4C25BB4B4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823658" y="2270273"/>
            <a:ext cx="8320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Johnson's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the shortest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paths between all pairs of nodes in a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graph, even with negative edge weights</a:t>
            </a:r>
          </a:p>
          <a:p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ECE6A-371E-4BC1-B2AB-7939ED594134}"/>
              </a:ext>
            </a:extLst>
          </p:cNvPr>
          <p:cNvSpPr/>
          <p:nvPr/>
        </p:nvSpPr>
        <p:spPr>
          <a:xfrm>
            <a:off x="0" y="71881"/>
            <a:ext cx="4708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Bellman-Ford algorithm: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the shortest path in a graph with negative edge weights and detects negative cycles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C92B9-E572-4E97-92CB-D9C9D60EDC76}"/>
              </a:ext>
            </a:extLst>
          </p:cNvPr>
          <p:cNvSpPr/>
          <p:nvPr/>
        </p:nvSpPr>
        <p:spPr>
          <a:xfrm>
            <a:off x="136114" y="3746071"/>
            <a:ext cx="5971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A*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the shortest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path in a graph by using heuristics to guide the search towards the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01E14-84DD-4B09-BABB-643D2B5310DE}"/>
              </a:ext>
            </a:extLst>
          </p:cNvPr>
          <p:cNvSpPr/>
          <p:nvPr/>
        </p:nvSpPr>
        <p:spPr>
          <a:xfrm>
            <a:off x="317597" y="22842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Söhne"/>
              </a:rPr>
              <a:t>   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endParaRPr lang="en-GB" sz="2400" b="0" i="0" dirty="0">
              <a:solidFill>
                <a:schemeClr val="accent2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99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0" y="265245"/>
            <a:ext cx="9105120" cy="4727859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   #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Prim's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Constructs a minimum 		    	      spanning tree by adding edges with the smallest 		      weight that connect the tree to new nodes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spc="-1" dirty="0">
              <a:solidFill>
                <a:srgbClr val="434343"/>
              </a:solidFill>
              <a:latin typeface="Roboto Condensed Light"/>
            </a:endParaRPr>
          </a:p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	 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Kruskal's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Constructs a minimum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	     spanning tree by repeatedly adding the smallest-	   	     weighted edge that does not create a cycle</a:t>
            </a: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sz="2400" dirty="0"/>
              <a:t>#</a:t>
            </a:r>
            <a:r>
              <a:rPr lang="en-GB" sz="2400" b="1" dirty="0"/>
              <a:t> </a:t>
            </a:r>
            <a:r>
              <a:rPr lang="en-GB" sz="2400" b="1" dirty="0" err="1">
                <a:solidFill>
                  <a:schemeClr val="accent2">
                    <a:lumMod val="25000"/>
                  </a:schemeClr>
                </a:solidFill>
              </a:rPr>
              <a:t>Tarjan's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strongly connected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components in a directed graph, which are subgraphs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where there is a path between any two nodes</a:t>
            </a: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32A284-1F27-4CAE-A45B-3F4C25BB4B4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1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1047023" y="2534639"/>
            <a:ext cx="6470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VF2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Determines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whether two graphs are isomorphic,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meaning they have the same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structure but may have different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labels on nodes and edges</a:t>
            </a:r>
          </a:p>
          <a:p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ECE6A-371E-4BC1-B2AB-7939ED594134}"/>
              </a:ext>
            </a:extLst>
          </p:cNvPr>
          <p:cNvSpPr/>
          <p:nvPr/>
        </p:nvSpPr>
        <p:spPr>
          <a:xfrm>
            <a:off x="0" y="56124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Fleury's algorithm: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an Eulerian circuit or path in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 graph, which visits each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edge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4524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72;p27"/>
          <p:cNvSpPr txBox="1"/>
          <p:nvPr/>
        </p:nvSpPr>
        <p:spPr>
          <a:xfrm>
            <a:off x="2215289" y="51012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Features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175;p27"/>
          <p:cNvSpPr/>
          <p:nvPr/>
        </p:nvSpPr>
        <p:spPr>
          <a:xfrm>
            <a:off x="7683335" y="116208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oogle Shape;176;p27"/>
          <p:cNvGrpSpPr/>
          <p:nvPr/>
        </p:nvGrpSpPr>
        <p:grpSpPr>
          <a:xfrm>
            <a:off x="7799615" y="1292760"/>
            <a:ext cx="353880" cy="355680"/>
            <a:chOff x="8194320" y="510120"/>
            <a:chExt cx="353880" cy="355680"/>
          </a:xfrm>
        </p:grpSpPr>
        <p:sp>
          <p:nvSpPr>
            <p:cNvPr id="398" name="Google Shape;177;p27"/>
            <p:cNvSpPr/>
            <p:nvPr/>
          </p:nvSpPr>
          <p:spPr>
            <a:xfrm>
              <a:off x="8194320" y="510120"/>
              <a:ext cx="338040" cy="160200"/>
            </a:xfrm>
            <a:custGeom>
              <a:avLst/>
              <a:gdLst/>
              <a:ahLst/>
              <a:cxn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178;p27"/>
            <p:cNvSpPr/>
            <p:nvPr/>
          </p:nvSpPr>
          <p:spPr>
            <a:xfrm>
              <a:off x="8307000" y="572400"/>
              <a:ext cx="178560" cy="178200"/>
            </a:xfrm>
            <a:custGeom>
              <a:avLst/>
              <a:gdLst/>
              <a:ahLst/>
              <a:cxn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179;p27"/>
            <p:cNvSpPr/>
            <p:nvPr/>
          </p:nvSpPr>
          <p:spPr>
            <a:xfrm>
              <a:off x="8388000" y="525960"/>
              <a:ext cx="160200" cy="339120"/>
            </a:xfrm>
            <a:custGeom>
              <a:avLst/>
              <a:gdLst/>
              <a:ahLst/>
              <a:cxn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Google Shape;180;p27"/>
            <p:cNvSpPr/>
            <p:nvPr/>
          </p:nvSpPr>
          <p:spPr>
            <a:xfrm>
              <a:off x="8196840" y="718920"/>
              <a:ext cx="85320" cy="82800"/>
            </a:xfrm>
            <a:custGeom>
              <a:avLst/>
              <a:gdLst/>
              <a:ahLst/>
              <a:cxn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181;p27"/>
            <p:cNvSpPr/>
            <p:nvPr/>
          </p:nvSpPr>
          <p:spPr>
            <a:xfrm>
              <a:off x="8256600" y="777240"/>
              <a:ext cx="83520" cy="83880"/>
            </a:xfrm>
            <a:custGeom>
              <a:avLst/>
              <a:gdLst/>
              <a:ahLst/>
              <a:cxn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182;p27"/>
            <p:cNvSpPr/>
            <p:nvPr/>
          </p:nvSpPr>
          <p:spPr>
            <a:xfrm>
              <a:off x="8194320" y="772560"/>
              <a:ext cx="93960" cy="93240"/>
            </a:xfrm>
            <a:custGeom>
              <a:avLst/>
              <a:gdLst/>
              <a:ahLst/>
              <a:cxn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4" name="Google Shape;183;p2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DFB506-E303-4CEA-BCBC-0DD9676E7CC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6759430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User-friendly interface to create and </a:t>
            </a:r>
          </a:p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    interact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DF4C6-0673-4D74-B8FB-760AF570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1974170"/>
            <a:ext cx="3483377" cy="2636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E107-3BBE-4042-A7D0-82DE3BEE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81" y="1974170"/>
            <a:ext cx="3425661" cy="2636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340</Words>
  <Application>Microsoft Office PowerPoint</Application>
  <PresentationFormat>On-screen Show (16:9)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</vt:lpstr>
      <vt:lpstr>Exo 2</vt:lpstr>
      <vt:lpstr>Roboto Condensed</vt:lpstr>
      <vt:lpstr>Roboto Condensed Light</vt:lpstr>
      <vt:lpstr>Segoe Print</vt:lpstr>
      <vt:lpstr>Söhne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Rafid SSRR</cp:lastModifiedBy>
  <cp:revision>23</cp:revision>
  <dcterms:modified xsi:type="dcterms:W3CDTF">2023-05-24T18:00:03Z</dcterms:modified>
  <dc:language>en-US</dc:language>
</cp:coreProperties>
</file>