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68" r:id="rId4"/>
    <p:sldId id="269" r:id="rId5"/>
    <p:sldId id="260" r:id="rId6"/>
    <p:sldId id="271" r:id="rId7"/>
    <p:sldId id="273" r:id="rId8"/>
    <p:sldId id="280" r:id="rId9"/>
    <p:sldId id="281" r:id="rId10"/>
    <p:sldId id="261" r:id="rId11"/>
    <p:sldId id="262" r:id="rId12"/>
    <p:sldId id="274" r:id="rId13"/>
    <p:sldId id="275" r:id="rId14"/>
    <p:sldId id="276" r:id="rId15"/>
    <p:sldId id="278" r:id="rId16"/>
    <p:sldId id="277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47F74-F57F-49C1-A304-933E2C69E8C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129E1B-E535-4956-8433-21D8309ADABE}">
      <dgm:prSet phldrT="[Text]" custT="1"/>
      <dgm:spPr/>
      <dgm:t>
        <a:bodyPr/>
        <a:lstStyle/>
        <a:p>
          <a:r>
            <a:rPr lang="en-US" sz="2800" dirty="0">
              <a:solidFill>
                <a:srgbClr val="002060"/>
              </a:solidFill>
              <a:latin typeface="Bahnschrift SemiLight" panose="020B0502040204020203" pitchFamily="34" charset="0"/>
            </a:rPr>
            <a:t>I/O Interfacing Unit</a:t>
          </a:r>
        </a:p>
      </dgm:t>
    </dgm:pt>
    <dgm:pt modelId="{8B63DCC0-FB1B-477D-98BB-7BB48C7598DD}" type="parTrans" cxnId="{692EE27A-A561-4D4D-8EE5-0781E6533762}">
      <dgm:prSet/>
      <dgm:spPr/>
      <dgm:t>
        <a:bodyPr/>
        <a:lstStyle/>
        <a:p>
          <a:endParaRPr lang="en-US"/>
        </a:p>
      </dgm:t>
    </dgm:pt>
    <dgm:pt modelId="{8FCABE0C-F6F0-4407-95DD-B07E764738F8}" type="sibTrans" cxnId="{692EE27A-A561-4D4D-8EE5-0781E6533762}">
      <dgm:prSet/>
      <dgm:spPr/>
      <dgm:t>
        <a:bodyPr/>
        <a:lstStyle/>
        <a:p>
          <a:endParaRPr lang="en-US"/>
        </a:p>
      </dgm:t>
    </dgm:pt>
    <dgm:pt modelId="{78F96124-1039-4EA4-A672-A376475235A7}">
      <dgm:prSet phldrT="[Text]" custT="1"/>
      <dgm:spPr/>
      <dgm:t>
        <a:bodyPr/>
        <a:lstStyle/>
        <a:p>
          <a:r>
            <a:rPr lang="en-US" sz="2800" dirty="0">
              <a:solidFill>
                <a:srgbClr val="002060"/>
              </a:solidFill>
              <a:latin typeface="Bahnschrift SemiLight" panose="020B0502040204020203" pitchFamily="34" charset="0"/>
            </a:rPr>
            <a:t>I/O Unit</a:t>
          </a:r>
        </a:p>
      </dgm:t>
    </dgm:pt>
    <dgm:pt modelId="{F149AC6D-FED2-4DC3-9C49-FA5ED0454517}" type="parTrans" cxnId="{0CFA27B0-44B4-4C1B-BEEC-3A1ADA6C1F86}">
      <dgm:prSet/>
      <dgm:spPr/>
      <dgm:t>
        <a:bodyPr/>
        <a:lstStyle/>
        <a:p>
          <a:endParaRPr lang="en-US"/>
        </a:p>
      </dgm:t>
    </dgm:pt>
    <dgm:pt modelId="{B0F021C8-685E-4DF0-AD5E-598CB904A940}" type="sibTrans" cxnId="{0CFA27B0-44B4-4C1B-BEEC-3A1ADA6C1F86}">
      <dgm:prSet/>
      <dgm:spPr/>
      <dgm:t>
        <a:bodyPr/>
        <a:lstStyle/>
        <a:p>
          <a:endParaRPr lang="en-US"/>
        </a:p>
      </dgm:t>
    </dgm:pt>
    <dgm:pt modelId="{61376D9B-DCFC-49BB-BC6B-7E1D33B9EB7E}">
      <dgm:prSet phldrT="[Text]" custT="1"/>
      <dgm:spPr/>
      <dgm:t>
        <a:bodyPr/>
        <a:lstStyle/>
        <a:p>
          <a:r>
            <a:rPr lang="en-US" sz="2800" dirty="0">
              <a:solidFill>
                <a:srgbClr val="002060"/>
              </a:solidFill>
              <a:latin typeface="Bahnschrift SemiLight" panose="020B0502040204020203" pitchFamily="34" charset="0"/>
            </a:rPr>
            <a:t>Control Unit</a:t>
          </a:r>
        </a:p>
      </dgm:t>
    </dgm:pt>
    <dgm:pt modelId="{681F3F34-7024-4371-871C-C9BBB58F4052}" type="parTrans" cxnId="{8585A16D-AFF0-4199-9374-27B493869A92}">
      <dgm:prSet/>
      <dgm:spPr/>
      <dgm:t>
        <a:bodyPr/>
        <a:lstStyle/>
        <a:p>
          <a:endParaRPr lang="en-US"/>
        </a:p>
      </dgm:t>
    </dgm:pt>
    <dgm:pt modelId="{45969095-E065-4CBF-9FC1-E81401D80D73}" type="sibTrans" cxnId="{8585A16D-AFF0-4199-9374-27B493869A92}">
      <dgm:prSet/>
      <dgm:spPr/>
      <dgm:t>
        <a:bodyPr/>
        <a:lstStyle/>
        <a:p>
          <a:endParaRPr lang="en-US"/>
        </a:p>
      </dgm:t>
    </dgm:pt>
    <dgm:pt modelId="{23652C24-221A-40BA-A9DC-D4E7C6D35069}" type="pres">
      <dgm:prSet presAssocID="{6D047F74-F57F-49C1-A304-933E2C69E8C5}" presName="diagram" presStyleCnt="0">
        <dgm:presLayoutVars>
          <dgm:dir/>
          <dgm:resizeHandles val="exact"/>
        </dgm:presLayoutVars>
      </dgm:prSet>
      <dgm:spPr/>
    </dgm:pt>
    <dgm:pt modelId="{FDD1EAFA-4A00-466E-BAFC-9F168300DAAF}" type="pres">
      <dgm:prSet presAssocID="{D3129E1B-E535-4956-8433-21D8309ADABE}" presName="node" presStyleLbl="node1" presStyleIdx="0" presStyleCnt="3" custScaleY="303729" custLinFactX="100000" custLinFactNeighborX="161758" custLinFactNeighborY="0">
        <dgm:presLayoutVars>
          <dgm:bulletEnabled val="1"/>
        </dgm:presLayoutVars>
      </dgm:prSet>
      <dgm:spPr/>
    </dgm:pt>
    <dgm:pt modelId="{70757AC2-6B4E-41E4-A1AD-58D75A74CDC5}" type="pres">
      <dgm:prSet presAssocID="{8FCABE0C-F6F0-4407-95DD-B07E764738F8}" presName="sibTrans" presStyleCnt="0"/>
      <dgm:spPr/>
    </dgm:pt>
    <dgm:pt modelId="{71A9FE08-B8D4-44B2-9D97-9A7330752E72}" type="pres">
      <dgm:prSet presAssocID="{78F96124-1039-4EA4-A672-A376475235A7}" presName="node" presStyleLbl="node1" presStyleIdx="1" presStyleCnt="3" custScaleY="302780" custLinFactX="-100000" custLinFactNeighborX="-116607" custLinFactNeighborY="-3475">
        <dgm:presLayoutVars>
          <dgm:bulletEnabled val="1"/>
        </dgm:presLayoutVars>
      </dgm:prSet>
      <dgm:spPr/>
    </dgm:pt>
    <dgm:pt modelId="{0CA0E6BF-D720-4048-8233-1E209720DA68}" type="pres">
      <dgm:prSet presAssocID="{B0F021C8-685E-4DF0-AD5E-598CB904A940}" presName="sibTrans" presStyleCnt="0"/>
      <dgm:spPr/>
    </dgm:pt>
    <dgm:pt modelId="{59254ABF-7BC3-4259-AD0B-D9CDA60678A0}" type="pres">
      <dgm:prSet presAssocID="{61376D9B-DCFC-49BB-BC6B-7E1D33B9EB7E}" presName="node" presStyleLbl="node1" presStyleIdx="2" presStyleCnt="3" custScaleY="303254" custLinFactX="-11513" custLinFactNeighborX="-100000" custLinFactNeighborY="-16676">
        <dgm:presLayoutVars>
          <dgm:bulletEnabled val="1"/>
        </dgm:presLayoutVars>
      </dgm:prSet>
      <dgm:spPr/>
    </dgm:pt>
  </dgm:ptLst>
  <dgm:cxnLst>
    <dgm:cxn modelId="{B151521C-3A03-4414-849F-945F205231B4}" type="presOf" srcId="{78F96124-1039-4EA4-A672-A376475235A7}" destId="{71A9FE08-B8D4-44B2-9D97-9A7330752E72}" srcOrd="0" destOrd="0" presId="urn:microsoft.com/office/officeart/2005/8/layout/default"/>
    <dgm:cxn modelId="{C46A9620-EC29-47BB-8977-21379E2339CE}" type="presOf" srcId="{6D047F74-F57F-49C1-A304-933E2C69E8C5}" destId="{23652C24-221A-40BA-A9DC-D4E7C6D35069}" srcOrd="0" destOrd="0" presId="urn:microsoft.com/office/officeart/2005/8/layout/default"/>
    <dgm:cxn modelId="{EDC6FB2C-F935-41FA-8EFD-A6807C677303}" type="presOf" srcId="{61376D9B-DCFC-49BB-BC6B-7E1D33B9EB7E}" destId="{59254ABF-7BC3-4259-AD0B-D9CDA60678A0}" srcOrd="0" destOrd="0" presId="urn:microsoft.com/office/officeart/2005/8/layout/default"/>
    <dgm:cxn modelId="{19D4B263-6BFD-4A14-BF06-A5509407152D}" type="presOf" srcId="{D3129E1B-E535-4956-8433-21D8309ADABE}" destId="{FDD1EAFA-4A00-466E-BAFC-9F168300DAAF}" srcOrd="0" destOrd="0" presId="urn:microsoft.com/office/officeart/2005/8/layout/default"/>
    <dgm:cxn modelId="{8585A16D-AFF0-4199-9374-27B493869A92}" srcId="{6D047F74-F57F-49C1-A304-933E2C69E8C5}" destId="{61376D9B-DCFC-49BB-BC6B-7E1D33B9EB7E}" srcOrd="2" destOrd="0" parTransId="{681F3F34-7024-4371-871C-C9BBB58F4052}" sibTransId="{45969095-E065-4CBF-9FC1-E81401D80D73}"/>
    <dgm:cxn modelId="{692EE27A-A561-4D4D-8EE5-0781E6533762}" srcId="{6D047F74-F57F-49C1-A304-933E2C69E8C5}" destId="{D3129E1B-E535-4956-8433-21D8309ADABE}" srcOrd="0" destOrd="0" parTransId="{8B63DCC0-FB1B-477D-98BB-7BB48C7598DD}" sibTransId="{8FCABE0C-F6F0-4407-95DD-B07E764738F8}"/>
    <dgm:cxn modelId="{0CFA27B0-44B4-4C1B-BEEC-3A1ADA6C1F86}" srcId="{6D047F74-F57F-49C1-A304-933E2C69E8C5}" destId="{78F96124-1039-4EA4-A672-A376475235A7}" srcOrd="1" destOrd="0" parTransId="{F149AC6D-FED2-4DC3-9C49-FA5ED0454517}" sibTransId="{B0F021C8-685E-4DF0-AD5E-598CB904A940}"/>
    <dgm:cxn modelId="{A901A992-5348-4AA7-A10D-743F22EE1C5A}" type="presParOf" srcId="{23652C24-221A-40BA-A9DC-D4E7C6D35069}" destId="{FDD1EAFA-4A00-466E-BAFC-9F168300DAAF}" srcOrd="0" destOrd="0" presId="urn:microsoft.com/office/officeart/2005/8/layout/default"/>
    <dgm:cxn modelId="{5B1A30DF-4EDB-404B-B6D4-833AD78DE8FB}" type="presParOf" srcId="{23652C24-221A-40BA-A9DC-D4E7C6D35069}" destId="{70757AC2-6B4E-41E4-A1AD-58D75A74CDC5}" srcOrd="1" destOrd="0" presId="urn:microsoft.com/office/officeart/2005/8/layout/default"/>
    <dgm:cxn modelId="{13539EED-2E77-46C7-9BAB-87406279C57C}" type="presParOf" srcId="{23652C24-221A-40BA-A9DC-D4E7C6D35069}" destId="{71A9FE08-B8D4-44B2-9D97-9A7330752E72}" srcOrd="2" destOrd="0" presId="urn:microsoft.com/office/officeart/2005/8/layout/default"/>
    <dgm:cxn modelId="{0776840E-99E4-468A-9F29-2A4121B64471}" type="presParOf" srcId="{23652C24-221A-40BA-A9DC-D4E7C6D35069}" destId="{0CA0E6BF-D720-4048-8233-1E209720DA68}" srcOrd="3" destOrd="0" presId="urn:microsoft.com/office/officeart/2005/8/layout/default"/>
    <dgm:cxn modelId="{F021692F-EFED-4B7F-ADFF-135A2F63B05D}" type="presParOf" srcId="{23652C24-221A-40BA-A9DC-D4E7C6D35069}" destId="{59254ABF-7BC3-4259-AD0B-D9CDA60678A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1EAFA-4A00-466E-BAFC-9F168300DAAF}">
      <dsp:nvSpPr>
        <dsp:cNvPr id="0" name=""/>
        <dsp:cNvSpPr/>
      </dsp:nvSpPr>
      <dsp:spPr>
        <a:xfrm>
          <a:off x="6867620" y="1569"/>
          <a:ext cx="2237240" cy="4077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2060"/>
              </a:solidFill>
              <a:latin typeface="Bahnschrift SemiLight" panose="020B0502040204020203" pitchFamily="34" charset="0"/>
            </a:rPr>
            <a:t>I/O Interfacing Unit</a:t>
          </a:r>
        </a:p>
      </dsp:txBody>
      <dsp:txXfrm>
        <a:off x="6867620" y="1569"/>
        <a:ext cx="2237240" cy="4077088"/>
      </dsp:txXfrm>
    </dsp:sp>
    <dsp:sp modelId="{71A9FE08-B8D4-44B2-9D97-9A7330752E72}">
      <dsp:nvSpPr>
        <dsp:cNvPr id="0" name=""/>
        <dsp:cNvSpPr/>
      </dsp:nvSpPr>
      <dsp:spPr>
        <a:xfrm>
          <a:off x="0" y="0"/>
          <a:ext cx="2237240" cy="4064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2060"/>
              </a:solidFill>
              <a:latin typeface="Bahnschrift SemiLight" panose="020B0502040204020203" pitchFamily="34" charset="0"/>
            </a:rPr>
            <a:t>I/O Unit</a:t>
          </a:r>
        </a:p>
      </dsp:txBody>
      <dsp:txXfrm>
        <a:off x="0" y="0"/>
        <a:ext cx="2237240" cy="4064349"/>
      </dsp:txXfrm>
    </dsp:sp>
    <dsp:sp modelId="{59254ABF-7BC3-4259-AD0B-D9CDA60678A0}">
      <dsp:nvSpPr>
        <dsp:cNvPr id="0" name=""/>
        <dsp:cNvSpPr/>
      </dsp:nvSpPr>
      <dsp:spPr>
        <a:xfrm>
          <a:off x="3438580" y="0"/>
          <a:ext cx="2237240" cy="4070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2060"/>
              </a:solidFill>
              <a:latin typeface="Bahnschrift SemiLight" panose="020B0502040204020203" pitchFamily="34" charset="0"/>
            </a:rPr>
            <a:t>Control Unit</a:t>
          </a:r>
        </a:p>
      </dsp:txBody>
      <dsp:txXfrm>
        <a:off x="3438580" y="0"/>
        <a:ext cx="2237240" cy="4070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05-Jul-18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05-Jul-18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05-Jul-18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05-Jul-18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05-Jul-18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05-Jul-18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05-Jul-18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05-Jul-18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05-Jul-18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05-Jul-18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05-Jul-18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05-Jul-18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05-Jul-18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212" y="3429000"/>
            <a:ext cx="8329031" cy="1460927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latin typeface="Bahnschrift" panose="020B0502040204020203" pitchFamily="34" charset="0"/>
              </a:rPr>
              <a:t>Temperature Controlled DC Fan using Microcontroller</a:t>
            </a:r>
            <a:endParaRPr lang="en-US" sz="40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5" y="457200"/>
            <a:ext cx="9782801" cy="73183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Source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585266-D96C-40A5-AB19-5E4AFE6684A4}"/>
              </a:ext>
            </a:extLst>
          </p:cNvPr>
          <p:cNvSpPr txBox="1">
            <a:spLocks/>
          </p:cNvSpPr>
          <p:nvPr/>
        </p:nvSpPr>
        <p:spPr>
          <a:xfrm>
            <a:off x="1593436" y="1242218"/>
            <a:ext cx="97828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00B52E-6024-4B12-BAA8-07588E72151C}"/>
              </a:ext>
            </a:extLst>
          </p:cNvPr>
          <p:cNvSpPr txBox="1">
            <a:spLocks/>
          </p:cNvSpPr>
          <p:nvPr/>
        </p:nvSpPr>
        <p:spPr>
          <a:xfrm>
            <a:off x="1674812" y="1189036"/>
            <a:ext cx="9701424" cy="5211764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#include &lt;</a:t>
            </a:r>
            <a:r>
              <a:rPr lang="en-US" sz="15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avr</a:t>
            </a: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/</a:t>
            </a:r>
            <a:r>
              <a:rPr lang="en-US" sz="15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io.h</a:t>
            </a: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#define F_CPU 1000000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#include &lt;</a:t>
            </a:r>
            <a:r>
              <a:rPr lang="en-US" sz="15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util</a:t>
            </a: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/</a:t>
            </a:r>
            <a:r>
              <a:rPr lang="en-US" sz="15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delay.h</a:t>
            </a: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#include &lt;</a:t>
            </a:r>
            <a:r>
              <a:rPr lang="en-US" sz="15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stdlib.h</a:t>
            </a: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&gt;</a:t>
            </a:r>
          </a:p>
          <a:p>
            <a:pPr marL="0" indent="0">
              <a:buNone/>
            </a:pPr>
            <a:endParaRPr lang="en-US" sz="1500" dirty="0">
              <a:solidFill>
                <a:srgbClr val="00206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#define enable          5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#define </a:t>
            </a:r>
            <a:r>
              <a:rPr lang="en-US" sz="15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registerselection</a:t>
            </a: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6</a:t>
            </a:r>
          </a:p>
          <a:p>
            <a:pPr marL="0" indent="0">
              <a:buNone/>
            </a:pPr>
            <a:endParaRPr lang="en-US" sz="1500" dirty="0">
              <a:solidFill>
                <a:srgbClr val="00206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void </a:t>
            </a:r>
            <a:r>
              <a:rPr lang="en-US" sz="15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send_a_command</a:t>
            </a: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(unsigned char command);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void </a:t>
            </a:r>
            <a:r>
              <a:rPr lang="en-US" sz="15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send_a_character</a:t>
            </a: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(unsigned char character);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void </a:t>
            </a:r>
            <a:r>
              <a:rPr lang="en-US" sz="15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send_a_string</a:t>
            </a: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(char *</a:t>
            </a:r>
            <a:r>
              <a:rPr lang="en-US" sz="15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string_of_characters</a:t>
            </a: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A5C749-66C8-4845-A817-479BF1B7E054}"/>
              </a:ext>
            </a:extLst>
          </p:cNvPr>
          <p:cNvSpPr txBox="1">
            <a:spLocks/>
          </p:cNvSpPr>
          <p:nvPr/>
        </p:nvSpPr>
        <p:spPr>
          <a:xfrm>
            <a:off x="1446212" y="823118"/>
            <a:ext cx="9701424" cy="5211764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0A0D2-B5D9-49D1-BABF-C757BCEB3150}"/>
              </a:ext>
            </a:extLst>
          </p:cNvPr>
          <p:cNvSpPr txBox="1"/>
          <p:nvPr/>
        </p:nvSpPr>
        <p:spPr>
          <a:xfrm>
            <a:off x="1446212" y="659055"/>
            <a:ext cx="853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int main(void)</a:t>
            </a:r>
          </a:p>
          <a:p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{</a:t>
            </a:r>
          </a:p>
          <a:p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DDRB = 0xFF;</a:t>
            </a:r>
          </a:p>
          <a:p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DDRA = 0;</a:t>
            </a:r>
          </a:p>
          <a:p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DDRD = 0xFF;</a:t>
            </a:r>
          </a:p>
          <a:p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_</a:t>
            </a:r>
            <a:r>
              <a:rPr lang="en-US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delay_ms</a:t>
            </a:r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(50);</a:t>
            </a:r>
          </a:p>
          <a:p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</a:t>
            </a:r>
          </a:p>
          <a:p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ADMUX |=(1&lt;&lt;REFS0)|(1&lt;&lt;REFS1);</a:t>
            </a:r>
          </a:p>
          <a:p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ADCSRA |=(1&lt;&lt;ADEN)|(1&lt;&lt;ADATE)|(1&lt;&lt;ADPS0)|(1&lt;&lt;ADPS1)|(1&lt;&lt;ADPS2);</a:t>
            </a:r>
          </a:p>
          <a:p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</a:t>
            </a:r>
          </a:p>
          <a:p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int16_t COUNTA = 0;</a:t>
            </a:r>
          </a:p>
          <a:p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char SHOWA [3];</a:t>
            </a:r>
          </a:p>
          <a:p>
            <a:endParaRPr lang="en-US" dirty="0">
              <a:solidFill>
                <a:srgbClr val="002060"/>
              </a:solidFill>
              <a:latin typeface="Bahnschrift SemiLight" panose="020B05020402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send_a_command</a:t>
            </a:r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(0x01); //Clear Screen 0x01 = 00000001</a:t>
            </a:r>
          </a:p>
          <a:p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_</a:t>
            </a:r>
            <a:r>
              <a:rPr lang="en-US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delay_ms</a:t>
            </a:r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(50);</a:t>
            </a:r>
          </a:p>
          <a:p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send_a_command</a:t>
            </a:r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(0x38);</a:t>
            </a:r>
          </a:p>
          <a:p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_</a:t>
            </a:r>
            <a:r>
              <a:rPr lang="en-US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delay_ms</a:t>
            </a:r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(50);</a:t>
            </a:r>
          </a:p>
          <a:p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send_a_command</a:t>
            </a:r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(0b00001111);</a:t>
            </a:r>
          </a:p>
          <a:p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_</a:t>
            </a:r>
            <a:r>
              <a:rPr lang="en-US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delay_ms</a:t>
            </a:r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(50);</a:t>
            </a:r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A5C749-66C8-4845-A817-479BF1B7E054}"/>
              </a:ext>
            </a:extLst>
          </p:cNvPr>
          <p:cNvSpPr txBox="1">
            <a:spLocks/>
          </p:cNvSpPr>
          <p:nvPr/>
        </p:nvSpPr>
        <p:spPr>
          <a:xfrm>
            <a:off x="1674812" y="1189036"/>
            <a:ext cx="9701424" cy="5211764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ADCSRA |=(1&lt;&lt;ADSC);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while(1)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    COUNTA = ADC/4;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    </a:t>
            </a:r>
            <a:r>
              <a:rPr lang="en-US" sz="15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send_a_string</a:t>
            </a: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("Temp(C)=");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    </a:t>
            </a:r>
            <a:r>
              <a:rPr lang="en-US" sz="15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send_a_command</a:t>
            </a: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(0x80 + 0x40 + 0);    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    </a:t>
            </a:r>
            <a:r>
              <a:rPr lang="en-US" sz="15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itoa</a:t>
            </a: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(COUNTA,SHOWA,10);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    </a:t>
            </a:r>
            <a:r>
              <a:rPr lang="en-US" sz="15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send_a_string</a:t>
            </a: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(SHOWA);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    </a:t>
            </a:r>
            <a:r>
              <a:rPr lang="en-US" sz="15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send_a_string</a:t>
            </a: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("      ");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    </a:t>
            </a:r>
            <a:r>
              <a:rPr lang="en-US" sz="15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send_a_command</a:t>
            </a: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(0x80 + 0x40 + 8);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   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}   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}</a:t>
            </a:r>
            <a:endParaRPr lang="en-US" dirty="0">
              <a:solidFill>
                <a:srgbClr val="002060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0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A5C749-66C8-4845-A817-479BF1B7E054}"/>
              </a:ext>
            </a:extLst>
          </p:cNvPr>
          <p:cNvSpPr txBox="1">
            <a:spLocks/>
          </p:cNvSpPr>
          <p:nvPr/>
        </p:nvSpPr>
        <p:spPr>
          <a:xfrm>
            <a:off x="1446212" y="609600"/>
            <a:ext cx="8534400" cy="5211764"/>
          </a:xfrm>
          <a:prstGeom prst="rect">
            <a:avLst/>
          </a:prstGeom>
        </p:spPr>
        <p:txBody>
          <a:bodyPr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void </a:t>
            </a:r>
            <a:r>
              <a:rPr lang="en-US" sz="11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send_a_command</a:t>
            </a: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(unsigned char command)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PORTB = command;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PORTD &amp;= ~ (1&lt;&lt;</a:t>
            </a:r>
            <a:r>
              <a:rPr lang="en-US" sz="11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registerselection</a:t>
            </a: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PORTD |= 1&lt;&lt;enable;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_</a:t>
            </a:r>
            <a:r>
              <a:rPr lang="en-US" sz="11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delay_ms</a:t>
            </a: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(20);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PORTD &amp;= ~1&lt;&lt;enable;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PORTB = 0;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void </a:t>
            </a:r>
            <a:r>
              <a:rPr lang="en-US" sz="11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send_a_character</a:t>
            </a: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(unsigned char character)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PORTB = character;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PORTD |= 1&lt;&lt;</a:t>
            </a:r>
            <a:r>
              <a:rPr lang="en-US" sz="11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registerselection</a:t>
            </a: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PORTD |= 1&lt;&lt;enable;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_</a:t>
            </a:r>
            <a:r>
              <a:rPr lang="en-US" sz="11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delay_ms</a:t>
            </a: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(20);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PORTD &amp;= ~1&lt;&lt;enable;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PORTB = 0;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32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A5C749-66C8-4845-A817-479BF1B7E054}"/>
              </a:ext>
            </a:extLst>
          </p:cNvPr>
          <p:cNvSpPr txBox="1">
            <a:spLocks/>
          </p:cNvSpPr>
          <p:nvPr/>
        </p:nvSpPr>
        <p:spPr>
          <a:xfrm>
            <a:off x="1446212" y="990600"/>
            <a:ext cx="8534400" cy="3124200"/>
          </a:xfrm>
          <a:prstGeom prst="rect">
            <a:avLst/>
          </a:prstGeom>
        </p:spPr>
        <p:txBody>
          <a:bodyPr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void </a:t>
            </a:r>
            <a:r>
              <a:rPr lang="en-US" sz="14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send_a_string</a:t>
            </a:r>
            <a:r>
              <a:rPr lang="en-US" sz="1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(char *</a:t>
            </a:r>
            <a:r>
              <a:rPr lang="en-US" sz="14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string_of_characters</a:t>
            </a:r>
            <a:r>
              <a:rPr lang="en-US" sz="1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while(*</a:t>
            </a:r>
            <a:r>
              <a:rPr lang="en-US" sz="14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string_of_characters</a:t>
            </a:r>
            <a:r>
              <a:rPr lang="en-US" sz="1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&gt; 0)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    </a:t>
            </a:r>
            <a:r>
              <a:rPr lang="en-US" sz="14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send_a_character</a:t>
            </a:r>
            <a:r>
              <a:rPr lang="en-US" sz="1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(*</a:t>
            </a:r>
            <a:r>
              <a:rPr lang="en-US" sz="14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string_of_characters</a:t>
            </a:r>
            <a:r>
              <a:rPr lang="en-US" sz="1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++);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531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6475-E05B-4187-97CE-264DFC07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89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Advantages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93EE-9A86-407B-B953-A27C592AF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612" y="1447800"/>
            <a:ext cx="9782801" cy="502920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800" dirty="0"/>
              <a:t>It Is Very Economical And Easy To Handle</a:t>
            </a:r>
          </a:p>
          <a:p>
            <a:pPr>
              <a:lnSpc>
                <a:spcPct val="160000"/>
              </a:lnSpc>
            </a:pPr>
            <a:r>
              <a:rPr lang="en-US" sz="1800" dirty="0"/>
              <a:t>Motor Fan Runs Autonomically , So That Its Controls The Temperature Without Using It Manually.</a:t>
            </a:r>
          </a:p>
          <a:p>
            <a:pPr>
              <a:lnSpc>
                <a:spcPct val="160000"/>
              </a:lnSpc>
            </a:pPr>
            <a:r>
              <a:rPr lang="en-US" sz="1800" dirty="0"/>
              <a:t>It Is Very Easy To Install At Heat Dissipating Devices To Cool Down Them.</a:t>
            </a:r>
          </a:p>
          <a:p>
            <a:pPr>
              <a:lnSpc>
                <a:spcPct val="160000"/>
              </a:lnSpc>
            </a:pPr>
            <a:r>
              <a:rPr lang="en-US" sz="1800" dirty="0"/>
              <a:t>Saves The Energy By Turns Off The Motor Fan At Normal Or Low Temperature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19471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D9D6D-6421-4A94-9E74-837C49550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220304-210E-46A3-B6CE-A6559BF23209}"/>
              </a:ext>
            </a:extLst>
          </p:cNvPr>
          <p:cNvSpPr/>
          <p:nvPr/>
        </p:nvSpPr>
        <p:spPr>
          <a:xfrm>
            <a:off x="3956487" y="1828800"/>
            <a:ext cx="4275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 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22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Bahnschrift SemiLight" panose="020B0502040204020203" pitchFamily="34" charset="0"/>
              </a:rPr>
              <a:t>Group Number: 04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tx2"/>
                </a:solidFill>
                <a:latin typeface="Bahnschrift SemiLight" panose="020B0502040204020203" pitchFamily="34" charset="0"/>
              </a:rPr>
              <a:t>Group Members:</a:t>
            </a:r>
          </a:p>
          <a:p>
            <a:pPr lvl="0"/>
            <a:r>
              <a:rPr lang="en-US" sz="20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Rafid Mahboob(1103011) </a:t>
            </a:r>
          </a:p>
          <a:p>
            <a:pPr lvl="0"/>
            <a:r>
              <a:rPr lang="en-US" sz="20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Sk</a:t>
            </a:r>
            <a:r>
              <a:rPr lang="en-US" sz="20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pavel</a:t>
            </a:r>
            <a:r>
              <a:rPr lang="en-US" sz="20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(1103013)</a:t>
            </a:r>
          </a:p>
          <a:p>
            <a:pPr lvl="0"/>
            <a:r>
              <a:rPr lang="en-US" sz="20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Tafsir Haque </a:t>
            </a:r>
            <a:r>
              <a:rPr lang="en-US" sz="20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Arnob</a:t>
            </a:r>
            <a:r>
              <a:rPr lang="en-US" sz="20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(1103080)</a:t>
            </a:r>
          </a:p>
          <a:p>
            <a:pPr lvl="0"/>
            <a:r>
              <a:rPr lang="en-US" sz="20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Arik Md. </a:t>
            </a:r>
            <a:r>
              <a:rPr lang="en-US" sz="20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Isthiaque</a:t>
            </a:r>
            <a:r>
              <a:rPr lang="en-US" sz="20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(1103096) </a:t>
            </a:r>
          </a:p>
          <a:p>
            <a:pPr lvl="0"/>
            <a:r>
              <a:rPr lang="en-US" sz="20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Showrav</a:t>
            </a:r>
            <a:r>
              <a:rPr lang="en-US" sz="20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Nath (1103096) </a:t>
            </a:r>
          </a:p>
          <a:p>
            <a:pPr lvl="0"/>
            <a:r>
              <a:rPr lang="en-US" sz="20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Md. </a:t>
            </a:r>
            <a:r>
              <a:rPr lang="en-US" sz="20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Ashikur</a:t>
            </a:r>
            <a:r>
              <a:rPr lang="en-US" sz="20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Rahman(1103093) </a:t>
            </a:r>
          </a:p>
          <a:p>
            <a:pPr lvl="0"/>
            <a:r>
              <a:rPr lang="en-US" sz="20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Hasan Imam Chowdhury (1103071)</a:t>
            </a:r>
          </a:p>
          <a:p>
            <a:pPr lvl="0"/>
            <a:r>
              <a:rPr lang="en-US" sz="2000" dirty="0" err="1">
                <a:solidFill>
                  <a:srgbClr val="002060"/>
                </a:solidFill>
                <a:latin typeface="Bahnschrift SemiLight" panose="020B0502040204020203" pitchFamily="34" charset="0"/>
              </a:rPr>
              <a:t>Delwar</a:t>
            </a:r>
            <a:r>
              <a:rPr lang="en-US" sz="20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(1103104)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F40674-C149-4D74-8545-1608A346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Bahnschrift SemiLight" panose="020B0502040204020203" pitchFamily="34" charset="0"/>
              </a:rPr>
              <a:t>Required Components: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25AA4-B009-4DA9-80FC-8C3F4B0E2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chemeClr val="tx2"/>
                </a:solidFill>
                <a:latin typeface="Bahnschrift SemiLight" panose="020B0502040204020203" pitchFamily="34" charset="0"/>
              </a:rPr>
              <a:t>Microcontroller Section</a:t>
            </a:r>
            <a:endParaRPr lang="en-US" dirty="0">
              <a:solidFill>
                <a:schemeClr val="tx2"/>
              </a:solidFill>
              <a:latin typeface="Bahnschrift SemiLight" panose="020B0502040204020203" pitchFamily="34" charset="0"/>
            </a:endParaRPr>
          </a:p>
          <a:p>
            <a:pPr lvl="0"/>
            <a:r>
              <a:rPr lang="en-US" sz="2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AT Mega32A Microcontroller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Burner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11.0592 MHz Quartz Crystal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33pF Ceramic Capacitor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2 x 10KΩ Resistor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10µF Electrolytic Capacitor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Push Button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16 X 2 LCD Display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10KΩ POT</a:t>
            </a:r>
          </a:p>
          <a:p>
            <a:pPr lvl="0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B74E-0154-42A2-AEA5-3B9EA4D29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8612" y="838200"/>
            <a:ext cx="97828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2"/>
                </a:solidFill>
                <a:latin typeface="Bahnschrift SemiLight" panose="020B0502040204020203" pitchFamily="34" charset="0"/>
              </a:rPr>
              <a:t>Temperature Sensor Section</a:t>
            </a:r>
            <a:endParaRPr lang="en-US" sz="2600" dirty="0">
              <a:solidFill>
                <a:schemeClr val="tx2"/>
              </a:solidFill>
              <a:latin typeface="Bahnschrift SemiLight" panose="020B0502040204020203" pitchFamily="34" charset="0"/>
            </a:endParaRPr>
          </a:p>
          <a:p>
            <a:pPr lvl="0"/>
            <a:r>
              <a:rPr lang="en-US" sz="22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LM35</a:t>
            </a:r>
          </a:p>
          <a:p>
            <a:pPr lvl="0"/>
            <a:r>
              <a:rPr lang="en-US" sz="22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150pF Ceramic Capacitor</a:t>
            </a:r>
          </a:p>
          <a:p>
            <a:pPr marL="0" lvl="0" indent="0">
              <a:buNone/>
            </a:pPr>
            <a:endParaRPr lang="en-US" sz="2600" b="1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US" sz="2600" b="1" dirty="0">
                <a:solidFill>
                  <a:schemeClr val="tx2"/>
                </a:solidFill>
                <a:latin typeface="Bahnschrift SemiLight" panose="020B0502040204020203" pitchFamily="34" charset="0"/>
              </a:rPr>
              <a:t>Load Section</a:t>
            </a:r>
            <a:endParaRPr lang="en-US" sz="2600" dirty="0">
              <a:solidFill>
                <a:schemeClr val="tx2"/>
              </a:solidFill>
              <a:latin typeface="Bahnschrift SemiLight" panose="020B0502040204020203" pitchFamily="34" charset="0"/>
            </a:endParaRPr>
          </a:p>
          <a:p>
            <a:pPr lvl="0"/>
            <a:r>
              <a:rPr lang="en-US" sz="22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2N2222 NPN Transistor</a:t>
            </a:r>
          </a:p>
          <a:p>
            <a:pPr lvl="0"/>
            <a:r>
              <a:rPr lang="en-US" sz="22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1N4007 Diode</a:t>
            </a:r>
          </a:p>
          <a:p>
            <a:pPr lvl="0"/>
            <a:r>
              <a:rPr lang="en-US" sz="22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12V Relay</a:t>
            </a:r>
          </a:p>
          <a:p>
            <a:pPr lvl="0"/>
            <a:r>
              <a:rPr lang="en-US" sz="22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Fan</a:t>
            </a:r>
          </a:p>
          <a:p>
            <a:pPr lvl="0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Bahnschrift SemiLight" panose="020B0502040204020203" pitchFamily="34" charset="0"/>
              </a:rPr>
              <a:t>Block Diagram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AFE826A-30AF-400B-A79E-E855643C1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216408"/>
              </p:ext>
            </p:extLst>
          </p:nvPr>
        </p:nvGraphicFramePr>
        <p:xfrm>
          <a:off x="1893786" y="2150886"/>
          <a:ext cx="9182100" cy="4080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A3E37AF9-6453-47D3-B0B9-B4BF8D253B1B}"/>
              </a:ext>
            </a:extLst>
          </p:cNvPr>
          <p:cNvSpPr/>
          <p:nvPr/>
        </p:nvSpPr>
        <p:spPr>
          <a:xfrm>
            <a:off x="4418012" y="3733800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EE725B2-624D-493B-AAD2-53967FFDD102}"/>
              </a:ext>
            </a:extLst>
          </p:cNvPr>
          <p:cNvSpPr/>
          <p:nvPr/>
        </p:nvSpPr>
        <p:spPr>
          <a:xfrm>
            <a:off x="7847012" y="3733800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1938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Bahnschrift SemiLight" panose="020B0502040204020203" pitchFamily="34" charset="0"/>
              </a:rPr>
              <a:t>Circuit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2C41B-FACF-4BF5-A886-2D2BEC5B6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1600200"/>
            <a:ext cx="8191500" cy="50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F40674-C149-4D74-8545-1608A346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330200"/>
            <a:ext cx="9782801" cy="8128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Bahnschrift SemiLight" panose="020B0502040204020203" pitchFamily="34" charset="0"/>
              </a:rPr>
              <a:t>Application: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25AA4-B009-4DA9-80FC-8C3F4B0E2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782801" cy="5410200"/>
          </a:xfrm>
        </p:spPr>
        <p:txBody>
          <a:bodyPr>
            <a:normAutofit fontScale="85000" lnSpcReduction="20000"/>
          </a:bodyPr>
          <a:lstStyle/>
          <a:p>
            <a:pPr lvl="0"/>
            <a:endParaRPr lang="en-US" sz="2000" dirty="0"/>
          </a:p>
          <a:p>
            <a:r>
              <a:rPr lang="en-US" dirty="0"/>
              <a:t>Temperature Controlled Fan Can Be Used To Control The Temperature Of Devices , By Monitoring The Temperature.</a:t>
            </a:r>
          </a:p>
          <a:p>
            <a:endParaRPr lang="en-US" dirty="0"/>
          </a:p>
          <a:p>
            <a:r>
              <a:rPr lang="en-US" dirty="0"/>
              <a:t>The Circuit Can Be Used For Car Engine To Reduce The Heat .</a:t>
            </a:r>
          </a:p>
          <a:p>
            <a:endParaRPr lang="en-US" dirty="0"/>
          </a:p>
          <a:p>
            <a:r>
              <a:rPr lang="en-US" dirty="0"/>
              <a:t>Cooling Pads On Personal Computers.</a:t>
            </a:r>
          </a:p>
          <a:p>
            <a:endParaRPr lang="en-US" dirty="0"/>
          </a:p>
          <a:p>
            <a:r>
              <a:rPr lang="en-US" dirty="0"/>
              <a:t>Digital Temperature Sensors Can Be Found In Air Conditioners Where It Adjusts The Temperature According To The Room Temperature.</a:t>
            </a:r>
          </a:p>
          <a:p>
            <a:endParaRPr lang="en-US" dirty="0"/>
          </a:p>
          <a:p>
            <a:r>
              <a:rPr lang="en-US" dirty="0"/>
              <a:t>They Can Be Seen In Digital Clocks Displaying Room Temperature Along With Time.</a:t>
            </a:r>
          </a:p>
        </p:txBody>
      </p:sp>
    </p:spTree>
    <p:extLst>
      <p:ext uri="{BB962C8B-B14F-4D97-AF65-F5344CB8AC3E}">
        <p14:creationId xmlns:p14="http://schemas.microsoft.com/office/powerpoint/2010/main" val="393668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BCF4-896A-4D99-832B-D777BC93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406400"/>
            <a:ext cx="9782801" cy="889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Working procedure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7D98-EC5C-4DE5-AD3C-3D7E7D737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The Basic Principle Working Principle Of Temperature Controlled Dc Fan Is Based On The Thermistor.</a:t>
            </a:r>
          </a:p>
          <a:p>
            <a:pPr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LM 358 Compares The Voltage Across The 4.7k Ohm Resistor.</a:t>
            </a:r>
          </a:p>
          <a:p>
            <a:pPr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At Room Temperature The Voltage Across The NTC Will Be Greater Than Or Equals To The Voltage Across The 4.7k Ohm Resistor . So The Op Amp Output Will Be Either Negative Or Zero Voltage Which Can Not Turn ON The Transistor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32CF3-8E2E-4303-A7A7-E820A4B7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12" y="609600"/>
            <a:ext cx="10058400" cy="5943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If The Temperature Rises Above The Preset Value, It Leads To Decrement Of Thermistor Resistance And Voltage Across It.</a:t>
            </a:r>
          </a:p>
          <a:p>
            <a:pPr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Then If This Voltage Lesser Than The Voltage Across 4.7k Ohm Resistor, The Output Of Op Amp Will Be Positive Voltage Which Can Turn On The Transistor.</a:t>
            </a:r>
          </a:p>
          <a:p>
            <a:pPr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When Transistor On , The Motor (Fan) Will Be Connected Across The Dc Supply And Starts To Rotate.</a:t>
            </a:r>
          </a:p>
          <a:p>
            <a:pPr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The Motor Will Be Turns Off When The Temperature Returns Back To Room Temperature, </a:t>
            </a:r>
          </a:p>
        </p:txBody>
      </p:sp>
    </p:spTree>
    <p:extLst>
      <p:ext uri="{BB962C8B-B14F-4D97-AF65-F5344CB8AC3E}">
        <p14:creationId xmlns:p14="http://schemas.microsoft.com/office/powerpoint/2010/main" val="35522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246</TotalTime>
  <Words>866</Words>
  <Application>Microsoft Office PowerPoint</Application>
  <PresentationFormat>Custom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Bahnschrift</vt:lpstr>
      <vt:lpstr>Bahnschrift SemiLight</vt:lpstr>
      <vt:lpstr>Euphemia</vt:lpstr>
      <vt:lpstr>Wingdings</vt:lpstr>
      <vt:lpstr>Math 16x9</vt:lpstr>
      <vt:lpstr>Temperature Controlled DC Fan using Microcontroller</vt:lpstr>
      <vt:lpstr>Group Number: 04</vt:lpstr>
      <vt:lpstr>Required Components:</vt:lpstr>
      <vt:lpstr>PowerPoint Presentation</vt:lpstr>
      <vt:lpstr>Block Diagram</vt:lpstr>
      <vt:lpstr>Circuit Diagram</vt:lpstr>
      <vt:lpstr>Application:</vt:lpstr>
      <vt:lpstr>Working procedure:</vt:lpstr>
      <vt:lpstr>PowerPoint Presentation</vt:lpstr>
      <vt:lpstr>Source Code</vt:lpstr>
      <vt:lpstr>PowerPoint Presentation</vt:lpstr>
      <vt:lpstr>PowerPoint Presentation</vt:lpstr>
      <vt:lpstr>PowerPoint Presentation</vt:lpstr>
      <vt:lpstr>PowerPoint Presentation</vt:lpstr>
      <vt:lpstr>Advantages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Controlled DC Fan using Microcontroller</dc:title>
  <dc:creator>Rafid Mahboob</dc:creator>
  <cp:lastModifiedBy>Rafid Mahboob</cp:lastModifiedBy>
  <cp:revision>39</cp:revision>
  <dcterms:created xsi:type="dcterms:W3CDTF">2018-07-04T14:36:24Z</dcterms:created>
  <dcterms:modified xsi:type="dcterms:W3CDTF">2018-07-05T04:16:35Z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