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3"/>
  </p:notesMasterIdLst>
  <p:sldIdLst>
    <p:sldId id="340" r:id="rId2"/>
    <p:sldId id="257" r:id="rId3"/>
    <p:sldId id="323" r:id="rId4"/>
    <p:sldId id="341" r:id="rId5"/>
    <p:sldId id="342" r:id="rId6"/>
    <p:sldId id="343" r:id="rId7"/>
    <p:sldId id="344" r:id="rId8"/>
    <p:sldId id="345" r:id="rId9"/>
    <p:sldId id="346" r:id="rId10"/>
    <p:sldId id="324" r:id="rId11"/>
    <p:sldId id="34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8" autoAdjust="0"/>
    <p:restoredTop sz="80835" autoAdjust="0"/>
  </p:normalViewPr>
  <p:slideViewPr>
    <p:cSldViewPr snapToGrid="0" snapToObjects="1">
      <p:cViewPr>
        <p:scale>
          <a:sx n="141" d="100"/>
          <a:sy n="141" d="100"/>
        </p:scale>
        <p:origin x="-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1C8C0-9857-494A-B990-C44399377C7D}" type="datetimeFigureOut">
              <a:rPr lang="en-US" smtClean="0"/>
              <a:pPr/>
              <a:t>9/8/2014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1972D-23F4-8C4E-B8A3-6E483ED3F728}" type="slidenum">
              <a:rPr lang="en-US" smtClean="0"/>
              <a:pPr/>
              <a:t>‹#›</a:t>
            </a:fld>
            <a:endParaRPr lang="en-US"/>
          </a:p>
        </p:txBody>
      </p:sp>
    </p:spTree>
    <p:extLst>
      <p:ext uri="{BB962C8B-B14F-4D97-AF65-F5344CB8AC3E}">
        <p14:creationId xmlns:p14="http://schemas.microsoft.com/office/powerpoint/2010/main" val="23728554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A0E4B-CC3D-B74E-A2B6-A75B4ABE783A}"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EA0E4B-CC3D-B74E-A2B6-A75B4ABE783A}" type="datetimeFigureOut">
              <a:rPr lang="en-US" smtClean="0"/>
              <a:pPr/>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EA0E4B-CC3D-B74E-A2B6-A75B4ABE783A}"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EA0E4B-CC3D-B74E-A2B6-A75B4ABE783A}" type="datetimeFigureOut">
              <a:rPr lang="en-US" smtClean="0"/>
              <a:pPr/>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EA0E4B-CC3D-B74E-A2B6-A75B4ABE783A}" type="datetimeFigureOut">
              <a:rPr lang="en-US" smtClean="0"/>
              <a:pPr/>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A0E4B-CC3D-B74E-A2B6-A75B4ABE783A}" type="datetimeFigureOut">
              <a:rPr lang="en-US" smtClean="0"/>
              <a:pPr/>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A0E4B-CC3D-B74E-A2B6-A75B4ABE783A}" type="datetimeFigureOut">
              <a:rPr lang="en-US" smtClean="0"/>
              <a:pPr/>
              <a:t>9/8/2014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404A5-0FB7-A545-AE6F-D13AB78197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2545773" y="1728842"/>
            <a:ext cx="3491661" cy="1015663"/>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CS 100: Roadmap to Computing</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smtClean="0">
                <a:solidFill>
                  <a:schemeClr val="accent1"/>
                </a:solidFill>
                <a:latin typeface="Calibri" pitchFamily="34" charset="0"/>
                <a:ea typeface="+mj-ea"/>
                <a:cs typeface="+mj-cs"/>
              </a:rPr>
              <a:t>Fall </a:t>
            </a:r>
            <a:r>
              <a:rPr lang="en-US" sz="2000" kern="0" dirty="0" smtClean="0">
                <a:solidFill>
                  <a:schemeClr val="accent1"/>
                </a:solidFill>
                <a:latin typeface="Calibri" pitchFamily="34" charset="0"/>
                <a:ea typeface="+mj-ea"/>
                <a:cs typeface="+mj-cs"/>
              </a:rPr>
              <a:t>2014</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rPr>
              <a:t>Lecture 02:</a:t>
            </a:r>
            <a:r>
              <a:rPr kumimoji="0" lang="en-US" sz="2000" b="0" i="0" u="none" strike="noStrike" kern="0" cap="none" spc="0" normalizeH="0" noProof="0" dirty="0" smtClean="0">
                <a:ln>
                  <a:noFill/>
                </a:ln>
                <a:solidFill>
                  <a:schemeClr val="accent1"/>
                </a:solidFill>
                <a:effectLst/>
                <a:uLnTx/>
                <a:uFillTx/>
                <a:latin typeface="Calibri" pitchFamily="34" charset="0"/>
                <a:ea typeface="+mj-ea"/>
                <a:cs typeface="+mj-cs"/>
              </a:rPr>
              <a:t> Fun With Turtles</a:t>
            </a:r>
            <a:endParaRPr kumimoji="0" lang="en-US" sz="2000" b="0" i="0" u="none" strike="noStrike" kern="0" cap="none" spc="0" normalizeH="0" baseline="0" noProof="0" dirty="0" smtClean="0">
              <a:ln>
                <a:noFill/>
              </a:ln>
              <a:solidFill>
                <a:schemeClr val="accent1"/>
              </a:solidFill>
              <a:effectLst/>
              <a:uLnTx/>
              <a:uFillTx/>
              <a:latin typeface="Calibri" pitchFamily="34" charset="0"/>
              <a:ea typeface="+mj-ea"/>
              <a:cs typeface="+mj-cs"/>
            </a:endParaRPr>
          </a:p>
        </p:txBody>
      </p:sp>
    </p:spTree>
    <p:extLst>
      <p:ext uri="{BB962C8B-B14F-4D97-AF65-F5344CB8AC3E}">
        <p14:creationId xmlns:p14="http://schemas.microsoft.com/office/powerpoint/2010/main" val="2687649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Some turtle methods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graphicFrame>
        <p:nvGraphicFramePr>
          <p:cNvPr id="14" name="Table 13"/>
          <p:cNvGraphicFramePr>
            <a:graphicFrameLocks noGrp="1"/>
          </p:cNvGraphicFramePr>
          <p:nvPr>
            <p:extLst>
              <p:ext uri="{D42A27DB-BD31-4B8C-83A1-F6EECF244321}">
                <p14:modId xmlns:p14="http://schemas.microsoft.com/office/powerpoint/2010/main" val="751939443"/>
              </p:ext>
            </p:extLst>
          </p:nvPr>
        </p:nvGraphicFramePr>
        <p:xfrm>
          <a:off x="1002454" y="1612261"/>
          <a:ext cx="6536266" cy="4742520"/>
        </p:xfrm>
        <a:graphic>
          <a:graphicData uri="http://schemas.openxmlformats.org/drawingml/2006/table">
            <a:tbl>
              <a:tblPr firstRow="1" bandRow="1">
                <a:tableStyleId>{0E3FDE45-AF77-4B5C-9715-49D594BDF05E}</a:tableStyleId>
              </a:tblPr>
              <a:tblGrid>
                <a:gridCol w="2875223"/>
                <a:gridCol w="3661043"/>
              </a:tblGrid>
              <a:tr h="432795">
                <a:tc>
                  <a:txBody>
                    <a:bodyPr/>
                    <a:lstStyle/>
                    <a:p>
                      <a:r>
                        <a:rPr lang="en-US" dirty="0" smtClean="0"/>
                        <a:t>Usage</a:t>
                      </a:r>
                      <a:endParaRPr lang="en-US" dirty="0">
                        <a:solidFill>
                          <a:schemeClr val="tx1"/>
                        </a:solidFill>
                      </a:endParaRPr>
                    </a:p>
                  </a:txBody>
                  <a:tcPr/>
                </a:tc>
                <a:tc>
                  <a:txBody>
                    <a:bodyPr/>
                    <a:lstStyle/>
                    <a:p>
                      <a:r>
                        <a:rPr lang="en-US" dirty="0" smtClean="0"/>
                        <a:t>Explanation</a:t>
                      </a:r>
                      <a:endParaRPr lang="en-US" dirty="0">
                        <a:solidFill>
                          <a:schemeClr val="tx1"/>
                        </a:solidFill>
                      </a:endParaRPr>
                    </a:p>
                  </a:txBody>
                  <a:tcPr/>
                </a:tc>
              </a:tr>
              <a:tr h="432795">
                <a:tc>
                  <a:txBody>
                    <a:bodyPr/>
                    <a:lstStyle/>
                    <a:p>
                      <a:r>
                        <a:rPr lang="en-US" dirty="0" smtClean="0">
                          <a:solidFill>
                            <a:schemeClr val="tx1"/>
                          </a:solidFill>
                          <a:latin typeface="Courier"/>
                          <a:cs typeface="Courier"/>
                        </a:rPr>
                        <a:t>forward() | </a:t>
                      </a:r>
                      <a:r>
                        <a:rPr lang="en-US" dirty="0" err="1" smtClean="0">
                          <a:solidFill>
                            <a:schemeClr val="tx1"/>
                          </a:solidFill>
                          <a:latin typeface="Courier"/>
                          <a:cs typeface="Courier"/>
                        </a:rPr>
                        <a:t>bk</a:t>
                      </a:r>
                      <a:r>
                        <a:rPr lang="en-US" dirty="0" smtClean="0">
                          <a:solidFill>
                            <a:schemeClr val="tx1"/>
                          </a:solidFill>
                          <a:latin typeface="Courier"/>
                          <a:cs typeface="Courier"/>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move the turtle</a:t>
                      </a:r>
                      <a:endParaRPr lang="en-US" dirty="0" smtClean="0">
                        <a:solidFill>
                          <a:schemeClr val="tx1"/>
                        </a:solidFill>
                        <a:latin typeface="Courier"/>
                        <a:cs typeface="Courier"/>
                      </a:endParaRPr>
                    </a:p>
                  </a:txBody>
                  <a:tcPr/>
                </a:tc>
              </a:tr>
              <a:tr h="432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right() | left()</a:t>
                      </a:r>
                      <a:endParaRPr lang="en-US" dirty="0" smtClean="0">
                        <a:solidFill>
                          <a:schemeClr val="tx1"/>
                        </a:solidFill>
                        <a:latin typeface="Courier"/>
                        <a:cs typeface="Courier"/>
                      </a:endParaRPr>
                    </a:p>
                  </a:txBody>
                  <a:tcPr/>
                </a:tc>
                <a:tc>
                  <a:txBody>
                    <a:bodyPr/>
                    <a:lstStyle/>
                    <a:p>
                      <a:r>
                        <a:rPr lang="en-US" dirty="0" smtClean="0">
                          <a:solidFill>
                            <a:schemeClr val="tx1"/>
                          </a:solidFill>
                          <a:latin typeface="Courier"/>
                          <a:cs typeface="Courier"/>
                        </a:rPr>
                        <a:t>rotate the turtle</a:t>
                      </a:r>
                      <a:endParaRPr lang="en-US" dirty="0">
                        <a:solidFill>
                          <a:schemeClr val="tx1"/>
                        </a:solidFill>
                        <a:latin typeface="Courier"/>
                        <a:cs typeface="Courier"/>
                      </a:endParaRPr>
                    </a:p>
                  </a:txBody>
                  <a:tcPr/>
                </a:tc>
              </a:tr>
              <a:tr h="432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circle()</a:t>
                      </a:r>
                      <a:endParaRPr lang="en-US" dirty="0" smtClean="0">
                        <a:solidFill>
                          <a:schemeClr val="tx1"/>
                        </a:solidFill>
                        <a:latin typeface="Courier"/>
                        <a:cs typeface="Courier"/>
                      </a:endParaRPr>
                    </a:p>
                  </a:txBody>
                  <a:tcPr/>
                </a:tc>
                <a:tc>
                  <a:txBody>
                    <a:bodyPr/>
                    <a:lstStyle/>
                    <a:p>
                      <a:r>
                        <a:rPr lang="en-US" baseline="0" dirty="0" err="1" smtClean="0">
                          <a:solidFill>
                            <a:schemeClr val="tx1"/>
                          </a:solidFill>
                          <a:latin typeface="Courier"/>
                          <a:cs typeface="Courier"/>
                        </a:rPr>
                        <a:t>lstdraw</a:t>
                      </a:r>
                      <a:r>
                        <a:rPr lang="en-US" baseline="0" dirty="0" smtClean="0">
                          <a:solidFill>
                            <a:schemeClr val="tx1"/>
                          </a:solidFill>
                          <a:latin typeface="Courier"/>
                          <a:cs typeface="Courier"/>
                        </a:rPr>
                        <a:t> a circle</a:t>
                      </a:r>
                      <a:endParaRPr lang="en-US" dirty="0">
                        <a:solidFill>
                          <a:schemeClr val="accent1"/>
                        </a:solidFill>
                        <a:latin typeface="Courier"/>
                        <a:cs typeface="Courier"/>
                      </a:endParaRPr>
                    </a:p>
                  </a:txBody>
                  <a:tcPr/>
                </a:tc>
              </a:tr>
              <a:tr h="432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ourier"/>
                          <a:cs typeface="Courier"/>
                        </a:rPr>
                        <a:t>up() | down()</a:t>
                      </a:r>
                      <a:endParaRPr lang="en-US" dirty="0" smtClean="0">
                        <a:solidFill>
                          <a:schemeClr val="tx1"/>
                        </a:solidFill>
                        <a:latin typeface="Courier"/>
                        <a:cs typeface="Courier"/>
                      </a:endParaRPr>
                    </a:p>
                  </a:txBody>
                  <a:tcPr/>
                </a:tc>
                <a:tc>
                  <a:txBody>
                    <a:bodyPr/>
                    <a:lstStyle/>
                    <a:p>
                      <a:r>
                        <a:rPr lang="en-US" dirty="0" smtClean="0">
                          <a:solidFill>
                            <a:srgbClr val="000000"/>
                          </a:solidFill>
                          <a:latin typeface="Courier"/>
                          <a:cs typeface="Courier"/>
                        </a:rPr>
                        <a:t>raise/lower the drawing pen</a:t>
                      </a:r>
                      <a:endParaRPr lang="en-US" dirty="0">
                        <a:solidFill>
                          <a:schemeClr val="accent1"/>
                        </a:solidFill>
                        <a:latin typeface="Courier"/>
                        <a:cs typeface="Courier"/>
                      </a:endParaRPr>
                    </a:p>
                  </a:txBody>
                  <a:tcPr/>
                </a:tc>
              </a:tr>
              <a:tr h="4327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urier"/>
                          <a:cs typeface="Courier"/>
                        </a:rPr>
                        <a:t>goto</a:t>
                      </a:r>
                      <a:r>
                        <a:rPr lang="en-US" dirty="0" smtClean="0">
                          <a:latin typeface="Courier"/>
                          <a:cs typeface="Courier"/>
                        </a:rPr>
                        <a:t>()</a:t>
                      </a:r>
                      <a:endParaRPr lang="en-US" dirty="0" smtClean="0">
                        <a:solidFill>
                          <a:schemeClr val="tx1"/>
                        </a:solidFill>
                        <a:latin typeface="Courier"/>
                        <a:cs typeface="Courier"/>
                      </a:endParaRPr>
                    </a:p>
                  </a:txBody>
                  <a:tcPr/>
                </a:tc>
                <a:tc>
                  <a:txBody>
                    <a:bodyPr/>
                    <a:lstStyle/>
                    <a:p>
                      <a:r>
                        <a:rPr lang="en-US" baseline="0" dirty="0" smtClean="0">
                          <a:solidFill>
                            <a:schemeClr val="tx1"/>
                          </a:solidFill>
                          <a:latin typeface="Courier"/>
                          <a:cs typeface="Courier"/>
                        </a:rPr>
                        <a:t>move to x, y coordinate</a:t>
                      </a:r>
                      <a:endParaRPr lang="en-US" dirty="0">
                        <a:solidFill>
                          <a:schemeClr val="accent1"/>
                        </a:solidFill>
                      </a:endParaRPr>
                    </a:p>
                  </a:txBody>
                  <a:tcPr/>
                </a:tc>
              </a:tr>
              <a:tr h="432795">
                <a:tc>
                  <a:txBody>
                    <a:bodyPr/>
                    <a:lstStyle/>
                    <a:p>
                      <a:r>
                        <a:rPr lang="en-US" dirty="0" err="1" smtClean="0">
                          <a:latin typeface="Courier"/>
                          <a:cs typeface="Courier"/>
                        </a:rPr>
                        <a:t>setheading</a:t>
                      </a:r>
                      <a:r>
                        <a:rPr lang="en-US" dirty="0" smtClean="0">
                          <a:latin typeface="Courier"/>
                          <a:cs typeface="Courier"/>
                        </a:rPr>
                        <a:t>()</a:t>
                      </a:r>
                      <a:endParaRPr lang="en-US" dirty="0">
                        <a:solidFill>
                          <a:schemeClr val="tx1"/>
                        </a:solidFill>
                        <a:latin typeface="Courier"/>
                        <a:cs typeface="Courier"/>
                      </a:endParaRPr>
                    </a:p>
                  </a:txBody>
                  <a:tcPr/>
                </a:tc>
                <a:tc>
                  <a:txBody>
                    <a:bodyPr/>
                    <a:lstStyle/>
                    <a:p>
                      <a:r>
                        <a:rPr lang="en-US" baseline="0" dirty="0" smtClean="0">
                          <a:solidFill>
                            <a:schemeClr val="tx1"/>
                          </a:solidFill>
                          <a:latin typeface="Courier"/>
                          <a:cs typeface="Courier"/>
                        </a:rPr>
                        <a:t>set turtle orientation</a:t>
                      </a:r>
                      <a:endParaRPr lang="en-US" dirty="0" smtClean="0">
                        <a:solidFill>
                          <a:schemeClr val="accent1"/>
                        </a:solidFill>
                        <a:latin typeface="Courier"/>
                        <a:cs typeface="Courier"/>
                      </a:endParaRPr>
                    </a:p>
                  </a:txBody>
                  <a:tcPr/>
                </a:tc>
              </a:tr>
              <a:tr h="432795">
                <a:tc>
                  <a:txBody>
                    <a:bodyPr/>
                    <a:lstStyle/>
                    <a:p>
                      <a:r>
                        <a:rPr lang="en-US" dirty="0" err="1" smtClean="0">
                          <a:latin typeface="Courier"/>
                          <a:cs typeface="Courier"/>
                        </a:rPr>
                        <a:t>showturtle</a:t>
                      </a:r>
                      <a:r>
                        <a:rPr lang="en-US" dirty="0" smtClean="0">
                          <a:latin typeface="Courier"/>
                          <a:cs typeface="Courier"/>
                        </a:rPr>
                        <a:t>()</a:t>
                      </a:r>
                      <a:r>
                        <a:rPr lang="en-US" baseline="0" dirty="0" smtClean="0">
                          <a:latin typeface="Courier"/>
                          <a:cs typeface="Courier"/>
                        </a:rPr>
                        <a:t> | </a:t>
                      </a:r>
                      <a:r>
                        <a:rPr lang="en-US" baseline="0" dirty="0" err="1" smtClean="0">
                          <a:latin typeface="Courier"/>
                          <a:cs typeface="Courier"/>
                        </a:rPr>
                        <a:t>hideturtle</a:t>
                      </a:r>
                      <a:r>
                        <a:rPr lang="en-US" baseline="0" dirty="0" smtClean="0">
                          <a:latin typeface="Courier"/>
                          <a:cs typeface="Courier"/>
                        </a:rPr>
                        <a:t>()</a:t>
                      </a:r>
                      <a:endParaRPr lang="en-US" dirty="0" smtClean="0">
                        <a:latin typeface="Courier"/>
                        <a:cs typeface="Courier"/>
                      </a:endParaRPr>
                    </a:p>
                  </a:txBody>
                  <a:tcPr/>
                </a:tc>
                <a:tc>
                  <a:txBody>
                    <a:bodyPr/>
                    <a:lstStyle/>
                    <a:p>
                      <a:r>
                        <a:rPr lang="en-US" baseline="0" dirty="0" smtClean="0">
                          <a:solidFill>
                            <a:schemeClr val="tx1"/>
                          </a:solidFill>
                          <a:latin typeface="Courier"/>
                          <a:cs typeface="Courier"/>
                        </a:rPr>
                        <a:t>set turtle visibility</a:t>
                      </a:r>
                      <a:endParaRPr lang="en-US" dirty="0">
                        <a:solidFill>
                          <a:schemeClr val="accent1"/>
                        </a:solidFill>
                      </a:endParaRPr>
                    </a:p>
                  </a:txBody>
                  <a:tcPr/>
                </a:tc>
              </a:tr>
              <a:tr h="432795">
                <a:tc>
                  <a:txBody>
                    <a:bodyPr/>
                    <a:lstStyle/>
                    <a:p>
                      <a:r>
                        <a:rPr lang="en-US" dirty="0" smtClean="0">
                          <a:latin typeface="Courier"/>
                          <a:cs typeface="Courier"/>
                        </a:rPr>
                        <a:t>color()</a:t>
                      </a:r>
                      <a:endParaRPr lang="en-US" dirty="0">
                        <a:latin typeface="Courier"/>
                        <a:cs typeface="Courier"/>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latin typeface="Courier"/>
                          <a:cs typeface="Courier"/>
                        </a:rPr>
                        <a:t>set drawing color</a:t>
                      </a:r>
                      <a:endParaRPr lang="en-US" dirty="0" smtClean="0">
                        <a:solidFill>
                          <a:schemeClr val="accent1"/>
                        </a:solidFill>
                      </a:endParaRPr>
                    </a:p>
                  </a:txBody>
                  <a:tcPr/>
                </a:tc>
              </a:tr>
              <a:tr h="432795">
                <a:tc>
                  <a:txBody>
                    <a:bodyPr/>
                    <a:lstStyle/>
                    <a:p>
                      <a:r>
                        <a:rPr lang="en-US" dirty="0" smtClean="0">
                          <a:latin typeface="Courier"/>
                          <a:cs typeface="Courier"/>
                        </a:rPr>
                        <a:t>width()</a:t>
                      </a:r>
                      <a:endParaRPr lang="en-US" dirty="0">
                        <a:latin typeface="Courier"/>
                        <a:cs typeface="Courier"/>
                      </a:endParaRPr>
                    </a:p>
                  </a:txBody>
                  <a:tcPr/>
                </a:tc>
                <a:tc>
                  <a:txBody>
                    <a:bodyPr/>
                    <a:lstStyle/>
                    <a:p>
                      <a:r>
                        <a:rPr lang="en-US" baseline="0" dirty="0" smtClean="0">
                          <a:solidFill>
                            <a:schemeClr val="tx1"/>
                          </a:solidFill>
                          <a:latin typeface="Courier"/>
                          <a:cs typeface="Courier"/>
                        </a:rPr>
                        <a:t>set line width</a:t>
                      </a:r>
                      <a:endParaRPr lang="en-US" dirty="0">
                        <a:solidFill>
                          <a:schemeClr val="accent1"/>
                        </a:solidFill>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learned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Python </a:t>
            </a:r>
            <a:r>
              <a:rPr lang="en-US" dirty="0" smtClean="0">
                <a:solidFill>
                  <a:srgbClr val="FF0000"/>
                </a:solidFill>
              </a:rPr>
              <a:t>module</a:t>
            </a:r>
            <a:r>
              <a:rPr lang="en-US" dirty="0" smtClean="0"/>
              <a:t> is a file that </a:t>
            </a:r>
            <a:r>
              <a:rPr lang="en-US" dirty="0" smtClean="0"/>
              <a:t>Python code – usually defining one or more related new types of things ('classes').</a:t>
            </a:r>
          </a:p>
          <a:p>
            <a:r>
              <a:rPr lang="en-US" dirty="0" smtClean="0"/>
              <a:t>Each class has a </a:t>
            </a:r>
            <a:r>
              <a:rPr lang="en-US" dirty="0" smtClean="0">
                <a:solidFill>
                  <a:srgbClr val="FF0000"/>
                </a:solidFill>
              </a:rPr>
              <a:t>constructor</a:t>
            </a:r>
            <a:r>
              <a:rPr lang="en-US" dirty="0" smtClean="0"/>
              <a:t> method to create new objects in that class</a:t>
            </a:r>
          </a:p>
          <a:p>
            <a:r>
              <a:rPr lang="en-US" dirty="0" smtClean="0"/>
              <a:t>Each class will have </a:t>
            </a:r>
            <a:r>
              <a:rPr lang="en-US" dirty="0" smtClean="0">
                <a:solidFill>
                  <a:srgbClr val="FF0000"/>
                </a:solidFill>
              </a:rPr>
              <a:t>methods</a:t>
            </a:r>
            <a:r>
              <a:rPr lang="en-US" dirty="0" smtClean="0"/>
              <a:t> (functions) for doing things with objects of that type. A method is invoked using the dot ('.') operator. </a:t>
            </a:r>
          </a:p>
          <a:p>
            <a:r>
              <a:rPr lang="en-US" dirty="0" smtClean="0"/>
              <a:t>By convention, a class name is capitalized, object and method names are lower case</a:t>
            </a:r>
            <a:endParaRPr lang="en-US" dirty="0"/>
          </a:p>
        </p:txBody>
      </p:sp>
    </p:spTree>
    <p:extLst>
      <p:ext uri="{BB962C8B-B14F-4D97-AF65-F5344CB8AC3E}">
        <p14:creationId xmlns:p14="http://schemas.microsoft.com/office/powerpoint/2010/main" val="2488345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Python Data Types (3): Turtle Graphics</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7" name="TextBox 6"/>
          <p:cNvSpPr txBox="1"/>
          <p:nvPr/>
        </p:nvSpPr>
        <p:spPr>
          <a:xfrm>
            <a:off x="685800" y="3323652"/>
            <a:ext cx="7772400" cy="1354217"/>
          </a:xfrm>
          <a:prstGeom prst="rect">
            <a:avLst/>
          </a:prstGeom>
          <a:noFill/>
        </p:spPr>
        <p:txBody>
          <a:bodyPr wrap="square" rtlCol="0">
            <a:spAutoFit/>
          </a:bodyPr>
          <a:lstStyle/>
          <a:p>
            <a:pPr marL="344488" indent="-344488">
              <a:spcAft>
                <a:spcPts val="600"/>
              </a:spcAft>
              <a:buClr>
                <a:srgbClr val="008000"/>
              </a:buClr>
              <a:buFont typeface="Wingdings" charset="2"/>
              <a:buChar char="§"/>
            </a:pPr>
            <a:r>
              <a:rPr lang="en-US" sz="2400" dirty="0" smtClean="0">
                <a:solidFill>
                  <a:schemeClr val="accent1"/>
                </a:solidFill>
              </a:rPr>
              <a:t>Objects and Classes</a:t>
            </a:r>
          </a:p>
          <a:p>
            <a:pPr marL="344488" indent="-344488">
              <a:spcAft>
                <a:spcPts val="600"/>
              </a:spcAft>
              <a:buClr>
                <a:srgbClr val="0000FF"/>
              </a:buClr>
              <a:buFont typeface="Wingdings" charset="2"/>
              <a:buChar char="§"/>
            </a:pPr>
            <a:r>
              <a:rPr lang="en-US" sz="2400" dirty="0" smtClean="0">
                <a:solidFill>
                  <a:schemeClr val="accent1"/>
                </a:solidFill>
              </a:rPr>
              <a:t>Python Standard Library</a:t>
            </a:r>
          </a:p>
          <a:p>
            <a:pPr marL="344488" indent="-344488">
              <a:spcAft>
                <a:spcPts val="600"/>
              </a:spcAft>
              <a:buClr>
                <a:srgbClr val="0000FF"/>
              </a:buClr>
              <a:buFont typeface="Wingdings" charset="2"/>
              <a:buChar char="§"/>
            </a:pPr>
            <a:r>
              <a:rPr lang="en-US" sz="2400" dirty="0" smtClean="0">
                <a:solidFill>
                  <a:schemeClr val="accent1"/>
                </a:solidFill>
              </a:rPr>
              <a:t>Turtle Graphics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Python Standard Library</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351579"/>
            <a:ext cx="5417116" cy="409342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342900" indent="-34290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In addition to built-in data types (number, Boolean, string, list) Python has a large library of other data types – the Python Standard Library</a:t>
            </a:r>
          </a:p>
          <a:p>
            <a:pPr marL="342900" indent="-342900" defTabSz="914400" fontAlgn="base">
              <a:spcBef>
                <a:spcPct val="0"/>
              </a:spcBef>
              <a:spcAft>
                <a:spcPct val="0"/>
              </a:spcAft>
              <a:buFont typeface="Arial" panose="020B0604020202020204" pitchFamily="34" charset="0"/>
              <a:buChar char="•"/>
            </a:pPr>
            <a:endParaRPr lang="en-US" sz="2000" kern="0" dirty="0">
              <a:solidFill>
                <a:schemeClr val="accent1"/>
              </a:solidFill>
              <a:latin typeface="Calibri" pitchFamily="34" charset="0"/>
            </a:endParaRPr>
          </a:p>
          <a:p>
            <a:pPr marL="342900" indent="-34290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You can find a list of these ‘modules’ here</a:t>
            </a:r>
            <a:br>
              <a:rPr lang="en-US" sz="2000" kern="0" dirty="0" smtClean="0">
                <a:solidFill>
                  <a:schemeClr val="accent1"/>
                </a:solidFill>
                <a:latin typeface="Calibri" pitchFamily="34" charset="0"/>
              </a:rPr>
            </a:br>
            <a:r>
              <a:rPr lang="en-US" sz="2000" kern="0" dirty="0" smtClean="0">
                <a:solidFill>
                  <a:schemeClr val="accent1"/>
                </a:solidFill>
                <a:latin typeface="Calibri" pitchFamily="34" charset="0"/>
              </a:rPr>
              <a:t>     </a:t>
            </a:r>
            <a:r>
              <a:rPr lang="en-US" sz="1400" b="1" dirty="0" smtClean="0">
                <a:solidFill>
                  <a:schemeClr val="accent1"/>
                </a:solidFill>
                <a:latin typeface="DejaVu Sans Mono" panose="020B0609030804020204" pitchFamily="49" charset="0"/>
                <a:ea typeface="DejaVu Sans Mono" panose="020B0609030804020204" pitchFamily="49" charset="0"/>
                <a:cs typeface="DejaVu Sans Mono" panose="020B0609030804020204" pitchFamily="49" charset="0"/>
              </a:rPr>
              <a:t>Help </a:t>
            </a:r>
            <a:r>
              <a:rPr lang="en-US" sz="1400" b="1" dirty="0">
                <a:solidFill>
                  <a:schemeClr val="accent1"/>
                </a:solidFill>
                <a:latin typeface="DejaVu Sans Mono" panose="020B0609030804020204" pitchFamily="49" charset="0"/>
                <a:ea typeface="DejaVu Sans Mono" panose="020B0609030804020204" pitchFamily="49" charset="0"/>
                <a:cs typeface="DejaVu Sans Mono" panose="020B0609030804020204" pitchFamily="49" charset="0"/>
              </a:rPr>
              <a:t>-&gt; Python docs -&gt; Global Module </a:t>
            </a:r>
            <a:r>
              <a:rPr lang="en-US" sz="1400" b="1" dirty="0" smtClean="0">
                <a:solidFill>
                  <a:schemeClr val="accent1"/>
                </a:solidFill>
                <a:latin typeface="DejaVu Sans Mono" panose="020B0609030804020204" pitchFamily="49" charset="0"/>
                <a:ea typeface="DejaVu Sans Mono" panose="020B0609030804020204" pitchFamily="49" charset="0"/>
                <a:cs typeface="DejaVu Sans Mono" panose="020B0609030804020204" pitchFamily="49" charset="0"/>
              </a:rPr>
              <a:t>Index</a:t>
            </a:r>
          </a:p>
          <a:p>
            <a:pPr marL="285750" indent="-285750" defTabSz="914400" fontAlgn="base">
              <a:spcBef>
                <a:spcPct val="0"/>
              </a:spcBef>
              <a:spcAft>
                <a:spcPct val="0"/>
              </a:spcAft>
              <a:buFont typeface="Arial" panose="020B0604020202020204" pitchFamily="34" charset="0"/>
              <a:buChar char="•"/>
            </a:pPr>
            <a:endParaRPr lang="en-US" sz="2000" kern="0" dirty="0" smtClean="0">
              <a:solidFill>
                <a:schemeClr val="accent1"/>
              </a:solidFill>
              <a:latin typeface="Calibri" pitchFamily="34" charset="0"/>
              <a:ea typeface="DejaVu Sans Mono" panose="020B0609030804020204" pitchFamily="49" charset="0"/>
              <a:cs typeface="DejaVu Sans Mono" panose="020B0609030804020204" pitchFamily="49" charset="0"/>
            </a:endParaRP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ea typeface="DejaVu Sans Mono" panose="020B0609030804020204" pitchFamily="49" charset="0"/>
                <a:cs typeface="DejaVu Sans Mono" panose="020B0609030804020204" pitchFamily="49" charset="0"/>
              </a:rPr>
              <a:t>Each module is a file of Python code that contains definitions of one (or more) data type(s), functions (methods) that you can perform on objects of that type, and possibly data (like the value of pi)</a:t>
            </a:r>
            <a:endParaRPr lang="en-US" sz="2000" dirty="0" smtClean="0">
              <a:solidFill>
                <a:schemeClr val="accent1"/>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cxnSp>
        <p:nvCxnSpPr>
          <p:cNvPr id="24" name="Straight Arrow Connector 23"/>
          <p:cNvCxnSpPr/>
          <p:nvPr/>
        </p:nvCxnSpPr>
        <p:spPr>
          <a:xfrm>
            <a:off x="246451" y="3046079"/>
            <a:ext cx="1047262"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bwMode="auto">
          <a:xfrm>
            <a:off x="6637867" y="1240431"/>
            <a:ext cx="2026768" cy="310854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Quick task: Look up three modules that have names that interest you and see what data types and functions they contain.</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r>
              <a:rPr lang="en-US" sz="1400" dirty="0">
                <a:solidFill>
                  <a:schemeClr val="tx1"/>
                </a:solidFill>
                <a:latin typeface="Courier"/>
                <a:cs typeface="Courier"/>
              </a:rPr>
              <a:t>Hint: you might try random, </a:t>
            </a:r>
            <a:r>
              <a:rPr lang="en-US" sz="1400" dirty="0" err="1">
                <a:solidFill>
                  <a:schemeClr val="tx1"/>
                </a:solidFill>
                <a:latin typeface="Courier"/>
                <a:cs typeface="Courier"/>
              </a:rPr>
              <a:t>urllib</a:t>
            </a:r>
            <a:r>
              <a:rPr lang="en-US" sz="1400" dirty="0">
                <a:solidFill>
                  <a:schemeClr val="tx1"/>
                </a:solidFill>
                <a:latin typeface="Courier"/>
                <a:cs typeface="Courier"/>
              </a:rPr>
              <a:t> or pickle, for example</a:t>
            </a:r>
          </a:p>
          <a:p>
            <a:pPr defTabSz="914400" fontAlgn="base">
              <a:spcBef>
                <a:spcPct val="0"/>
              </a:spcBef>
              <a:spcAft>
                <a:spcPct val="0"/>
              </a:spcAft>
            </a:pPr>
            <a:endParaRPr lang="en-US" sz="1400" dirty="0">
              <a:solidFill>
                <a:schemeClr val="tx1"/>
              </a:solidFill>
              <a:latin typeface="Courier"/>
              <a:cs typeface="Courier"/>
            </a:endParaRPr>
          </a:p>
          <a:p>
            <a:pPr defTabSz="914400" fontAlgn="base">
              <a:spcBef>
                <a:spcPct val="0"/>
              </a:spcBef>
              <a:spcAft>
                <a:spcPct val="0"/>
              </a:spcAft>
            </a:pPr>
            <a:r>
              <a:rPr lang="en-US" sz="1400" dirty="0" smtClean="0">
                <a:solidFill>
                  <a:schemeClr val="tx1"/>
                </a:solidFill>
                <a:latin typeface="Courier"/>
                <a:cs typeface="Courier"/>
              </a:rPr>
              <a:t>Share the one you like best with the person sitting next to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Turtle Graphics Module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813246"/>
            <a:ext cx="5417116" cy="317009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285750" indent="-285750" defTabSz="914400" fontAlgn="base">
              <a:spcBef>
                <a:spcPct val="0"/>
              </a:spcBef>
              <a:spcAft>
                <a:spcPct val="0"/>
              </a:spcAft>
              <a:buFont typeface="Arial" panose="020B0604020202020204" pitchFamily="34" charset="0"/>
              <a:buChar char="•"/>
            </a:pPr>
            <a:r>
              <a:rPr lang="en-US" sz="2000" kern="0" dirty="0">
                <a:solidFill>
                  <a:schemeClr val="accent1"/>
                </a:solidFill>
                <a:latin typeface="Calibri" pitchFamily="34" charset="0"/>
              </a:rPr>
              <a:t>Find and open the documentation for the turtle </a:t>
            </a:r>
            <a:r>
              <a:rPr lang="en-US" sz="2000" kern="0" dirty="0" smtClean="0">
                <a:solidFill>
                  <a:schemeClr val="accent1"/>
                </a:solidFill>
                <a:latin typeface="Calibri" pitchFamily="34" charset="0"/>
              </a:rPr>
              <a:t>module</a:t>
            </a: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Look up turtle info in this document as we discuss turtle graphics</a:t>
            </a: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Turtle graphics are a simple but powerful way to draw things on a coordinate plane</a:t>
            </a: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To get started, import the turtle module.</a:t>
            </a: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The Python Standard Library is contained in the standard distribution, but you must import any module that you want to use</a:t>
            </a:r>
          </a:p>
        </p:txBody>
      </p:sp>
      <p:sp>
        <p:nvSpPr>
          <p:cNvPr id="8" name="TextBox 7"/>
          <p:cNvSpPr txBox="1"/>
          <p:nvPr/>
        </p:nvSpPr>
        <p:spPr bwMode="auto">
          <a:xfrm>
            <a:off x="709359" y="5431289"/>
            <a:ext cx="7782554" cy="30777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import turtle</a:t>
            </a:r>
            <a:endParaRPr lang="en-US" sz="1400" dirty="0" smtClean="0">
              <a:latin typeface="Courier"/>
              <a:cs typeface="Courier"/>
            </a:endParaRPr>
          </a:p>
        </p:txBody>
      </p:sp>
    </p:spTree>
    <p:extLst>
      <p:ext uri="{BB962C8B-B14F-4D97-AF65-F5344CB8AC3E}">
        <p14:creationId xmlns:p14="http://schemas.microsoft.com/office/powerpoint/2010/main" val="293597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Turtle Graphics Module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813247"/>
            <a:ext cx="5417116" cy="317009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285750" indent="-285750" defTabSz="914400" fontAlgn="base">
              <a:spcBef>
                <a:spcPct val="0"/>
              </a:spcBef>
              <a:spcAft>
                <a:spcPct val="0"/>
              </a:spcAft>
              <a:buFont typeface="Arial" panose="020B0604020202020204" pitchFamily="34" charset="0"/>
              <a:buChar char="•"/>
            </a:pPr>
            <a:r>
              <a:rPr lang="en-US" sz="2000" kern="0" dirty="0">
                <a:solidFill>
                  <a:schemeClr val="accent1"/>
                </a:solidFill>
                <a:latin typeface="Calibri" pitchFamily="34" charset="0"/>
              </a:rPr>
              <a:t>Turtle graphics are a simple but powerful way to draw things on a coordinate </a:t>
            </a:r>
            <a:r>
              <a:rPr lang="en-US" sz="2000" kern="0" dirty="0" smtClean="0">
                <a:solidFill>
                  <a:schemeClr val="accent1"/>
                </a:solidFill>
                <a:latin typeface="Calibri" pitchFamily="34" charset="0"/>
              </a:rPr>
              <a:t>plane, using a drawing pen (a turtle)</a:t>
            </a:r>
            <a:endParaRPr lang="en-US" sz="2000" kern="0" dirty="0">
              <a:solidFill>
                <a:schemeClr val="accent1"/>
              </a:solidFill>
              <a:latin typeface="Calibri" pitchFamily="34" charset="0"/>
            </a:endParaRP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Open </a:t>
            </a:r>
            <a:r>
              <a:rPr lang="en-US" sz="2000" kern="0" dirty="0">
                <a:solidFill>
                  <a:schemeClr val="accent1"/>
                </a:solidFill>
                <a:latin typeface="Calibri" pitchFamily="34" charset="0"/>
              </a:rPr>
              <a:t>the documentation for the turtle </a:t>
            </a:r>
            <a:r>
              <a:rPr lang="en-US" sz="2000" kern="0" dirty="0" smtClean="0">
                <a:solidFill>
                  <a:schemeClr val="accent1"/>
                </a:solidFill>
                <a:latin typeface="Calibri" pitchFamily="34" charset="0"/>
              </a:rPr>
              <a:t>module, and refer to it as we discuss turtle graphics</a:t>
            </a:r>
          </a:p>
          <a:p>
            <a:pPr marL="285750" indent="-285750" defTabSz="914400" fontAlgn="base">
              <a:spcBef>
                <a:spcPct val="0"/>
              </a:spcBef>
              <a:spcAft>
                <a:spcPct val="0"/>
              </a:spcAft>
              <a:buFont typeface="Arial" panose="020B0604020202020204" pitchFamily="34" charset="0"/>
              <a:buChar char="•"/>
            </a:pPr>
            <a:r>
              <a:rPr lang="en-US" sz="2000" kern="0" dirty="0" smtClean="0">
                <a:solidFill>
                  <a:schemeClr val="accent1"/>
                </a:solidFill>
                <a:latin typeface="Calibri" pitchFamily="34" charset="0"/>
              </a:rPr>
              <a:t>The Python Standard Library is contained in the standard distribution, but you must import any module in it before you can use it</a:t>
            </a:r>
          </a:p>
          <a:p>
            <a:pPr marL="285750" indent="-285750" defTabSz="914400" fontAlgn="base">
              <a:spcBef>
                <a:spcPct val="0"/>
              </a:spcBef>
              <a:spcAft>
                <a:spcPct val="0"/>
              </a:spcAft>
              <a:buFont typeface="Arial" panose="020B0604020202020204" pitchFamily="34" charset="0"/>
              <a:buChar char="•"/>
            </a:pPr>
            <a:r>
              <a:rPr lang="en-US" sz="2000" kern="0" dirty="0">
                <a:solidFill>
                  <a:schemeClr val="accent1"/>
                </a:solidFill>
                <a:latin typeface="Calibri" pitchFamily="34" charset="0"/>
              </a:rPr>
              <a:t>To get started, import the turtle </a:t>
            </a:r>
            <a:r>
              <a:rPr lang="en-US" sz="2000" kern="0" dirty="0" smtClean="0">
                <a:solidFill>
                  <a:schemeClr val="accent1"/>
                </a:solidFill>
                <a:latin typeface="Calibri" pitchFamily="34" charset="0"/>
              </a:rPr>
              <a:t>module (below)</a:t>
            </a:r>
            <a:endParaRPr lang="en-US" sz="2000" kern="0" dirty="0">
              <a:solidFill>
                <a:schemeClr val="accent1"/>
              </a:solidFill>
              <a:latin typeface="Calibri" pitchFamily="34" charset="0"/>
            </a:endParaRPr>
          </a:p>
        </p:txBody>
      </p:sp>
      <p:sp>
        <p:nvSpPr>
          <p:cNvPr id="8" name="TextBox 7"/>
          <p:cNvSpPr txBox="1"/>
          <p:nvPr/>
        </p:nvSpPr>
        <p:spPr bwMode="auto">
          <a:xfrm>
            <a:off x="709359" y="5323568"/>
            <a:ext cx="5366321"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import turtle</a:t>
            </a:r>
          </a:p>
          <a:p>
            <a:pPr defTabSz="914400" fontAlgn="base">
              <a:spcBef>
                <a:spcPct val="0"/>
              </a:spcBef>
              <a:spcAft>
                <a:spcPct val="0"/>
              </a:spcAft>
            </a:pPr>
            <a:r>
              <a:rPr lang="en-US" sz="1400" dirty="0" smtClean="0">
                <a:solidFill>
                  <a:schemeClr val="tx1"/>
                </a:solidFill>
                <a:latin typeface="Courier"/>
                <a:cs typeface="Courier"/>
              </a:rPr>
              <a:t>&gt;&gt;&gt; </a:t>
            </a:r>
            <a:endParaRPr lang="en-US" sz="1400" dirty="0" smtClean="0">
              <a:latin typeface="Courier"/>
              <a:cs typeface="Courier"/>
            </a:endParaRPr>
          </a:p>
        </p:txBody>
      </p:sp>
    </p:spTree>
    <p:extLst>
      <p:ext uri="{BB962C8B-B14F-4D97-AF65-F5344CB8AC3E}">
        <p14:creationId xmlns:p14="http://schemas.microsoft.com/office/powerpoint/2010/main" val="401023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Turtle Graphics Module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2121026"/>
            <a:ext cx="5417116" cy="2554545"/>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342900" indent="-342900">
              <a:buFont typeface="Arial" panose="020B0604020202020204" pitchFamily="34" charset="0"/>
              <a:buChar char="•"/>
            </a:pPr>
            <a:r>
              <a:rPr lang="en-US" sz="2000" dirty="0"/>
              <a:t>The turtle module defines a </a:t>
            </a:r>
            <a:r>
              <a:rPr lang="en-US" sz="2000" dirty="0" smtClean="0"/>
              <a:t>some new classes </a:t>
            </a:r>
            <a:r>
              <a:rPr lang="en-US" sz="2000" dirty="0"/>
              <a:t>of </a:t>
            </a:r>
            <a:r>
              <a:rPr lang="en-US" sz="2000" dirty="0" smtClean="0"/>
              <a:t>graphical things</a:t>
            </a:r>
            <a:endParaRPr lang="en-US" sz="2000" dirty="0"/>
          </a:p>
          <a:p>
            <a:pPr marL="342900" indent="-342900">
              <a:buFont typeface="Arial" panose="020B0604020202020204" pitchFamily="34" charset="0"/>
              <a:buChar char="•"/>
            </a:pPr>
            <a:r>
              <a:rPr lang="en-US" sz="2000" dirty="0"/>
              <a:t>Once you’ve imported the turtle module, you can create a </a:t>
            </a:r>
            <a:r>
              <a:rPr lang="en-US" sz="2000" dirty="0" smtClean="0"/>
              <a:t>graphics screen and a turtle (</a:t>
            </a:r>
            <a:r>
              <a:rPr lang="en-US" sz="2000" dirty="0"/>
              <a:t>a whimsical name for a drawing pen</a:t>
            </a:r>
            <a:r>
              <a:rPr lang="en-US" sz="2000" dirty="0" smtClean="0"/>
              <a:t>), using their constructors</a:t>
            </a:r>
            <a:endParaRPr lang="en-US" sz="2000" dirty="0"/>
          </a:p>
          <a:p>
            <a:pPr marL="342900" indent="-342900">
              <a:buFont typeface="Arial" panose="020B0604020202020204" pitchFamily="34" charset="0"/>
              <a:buChar char="•"/>
            </a:pPr>
            <a:r>
              <a:rPr lang="en-US" sz="2000" dirty="0" smtClean="0"/>
              <a:t>Note</a:t>
            </a:r>
            <a:r>
              <a:rPr lang="en-US" sz="2000" dirty="0"/>
              <a:t>: The </a:t>
            </a:r>
            <a:r>
              <a:rPr lang="en-US" sz="2000" dirty="0" smtClean="0"/>
              <a:t>constructor syntax is</a:t>
            </a:r>
            <a:br>
              <a:rPr lang="en-US" sz="2000" dirty="0" smtClean="0"/>
            </a:br>
            <a:r>
              <a:rPr lang="en-US" sz="2000" dirty="0" smtClean="0"/>
              <a:t>     </a:t>
            </a:r>
            <a:r>
              <a:rPr lang="en-US" sz="1400" b="1" dirty="0" err="1" smtClean="0">
                <a:latin typeface="DejaVu Sans Mono" panose="020B0609030804020204" pitchFamily="49" charset="0"/>
                <a:ea typeface="DejaVu Sans Mono" panose="020B0609030804020204" pitchFamily="49" charset="0"/>
                <a:cs typeface="DejaVu Sans Mono" panose="020B0609030804020204" pitchFamily="49" charset="0"/>
              </a:rPr>
              <a:t>variableName</a:t>
            </a:r>
            <a:r>
              <a:rPr lang="en-US" sz="1400" b="1" dirty="0" smtClean="0">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b="1" dirty="0" err="1" smtClean="0">
                <a:latin typeface="DejaVu Sans Mono" panose="020B0609030804020204" pitchFamily="49" charset="0"/>
                <a:ea typeface="DejaVu Sans Mono" panose="020B0609030804020204" pitchFamily="49" charset="0"/>
                <a:cs typeface="DejaVu Sans Mono" panose="020B0609030804020204" pitchFamily="49" charset="0"/>
              </a:rPr>
              <a:t>moduleName.ClassName</a:t>
            </a:r>
            <a:r>
              <a:rPr lang="en-US" sz="1400" b="1"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b="1" dirty="0">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8" name="TextBox 7"/>
          <p:cNvSpPr txBox="1"/>
          <p:nvPr/>
        </p:nvSpPr>
        <p:spPr bwMode="auto">
          <a:xfrm>
            <a:off x="1765999" y="5209452"/>
            <a:ext cx="5366321" cy="73866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import turtle</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aScreen</a:t>
            </a:r>
            <a:r>
              <a:rPr lang="en-US" sz="1400" dirty="0" smtClean="0">
                <a:solidFill>
                  <a:schemeClr val="tx1"/>
                </a:solidFill>
                <a:latin typeface="Courier"/>
                <a:cs typeface="Courier"/>
              </a:rPr>
              <a:t> = </a:t>
            </a:r>
            <a:r>
              <a:rPr lang="en-US" sz="1400" dirty="0" err="1" smtClean="0">
                <a:solidFill>
                  <a:schemeClr val="tx1"/>
                </a:solidFill>
                <a:latin typeface="Courier"/>
                <a:cs typeface="Courier"/>
              </a:rPr>
              <a:t>turtle.Screen</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shelly = </a:t>
            </a:r>
            <a:r>
              <a:rPr lang="en-US" sz="1400" dirty="0" err="1" smtClean="0">
                <a:solidFill>
                  <a:schemeClr val="tx1"/>
                </a:solidFill>
                <a:latin typeface="Courier"/>
                <a:cs typeface="Courier"/>
              </a:rPr>
              <a:t>turtle.Turtle</a:t>
            </a:r>
            <a:r>
              <a:rPr lang="en-US" sz="1400" dirty="0" smtClean="0">
                <a:solidFill>
                  <a:schemeClr val="tx1"/>
                </a:solidFill>
                <a:latin typeface="Courier"/>
                <a:cs typeface="Courier"/>
              </a:rPr>
              <a:t>()</a:t>
            </a:r>
            <a:endParaRPr lang="en-US" sz="1400" dirty="0" smtClean="0">
              <a:latin typeface="Courier"/>
              <a:cs typeface="Courier"/>
            </a:endParaRPr>
          </a:p>
        </p:txBody>
      </p:sp>
      <p:cxnSp>
        <p:nvCxnSpPr>
          <p:cNvPr id="5" name="Straight Arrow Connector 4"/>
          <p:cNvCxnSpPr>
            <a:endCxn id="8" idx="1"/>
          </p:cNvCxnSpPr>
          <p:nvPr/>
        </p:nvCxnSpPr>
        <p:spPr>
          <a:xfrm>
            <a:off x="1158240" y="5578784"/>
            <a:ext cx="6077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158240" y="5805875"/>
            <a:ext cx="6077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bwMode="auto">
          <a:xfrm>
            <a:off x="196425" y="5055564"/>
            <a:ext cx="1517227"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smtClean="0">
                <a:ln>
                  <a:noFill/>
                </a:ln>
                <a:solidFill>
                  <a:schemeClr val="accent1"/>
                </a:solidFill>
                <a:effectLst/>
                <a:uLnTx/>
                <a:uFillTx/>
                <a:latin typeface="Calibri" pitchFamily="34" charset="0"/>
                <a:ea typeface="+mj-ea"/>
                <a:cs typeface="+mj-cs"/>
              </a:rPr>
              <a:t>Screen constructor</a:t>
            </a:r>
          </a:p>
        </p:txBody>
      </p:sp>
      <p:sp>
        <p:nvSpPr>
          <p:cNvPr id="12" name="TextBox 11"/>
          <p:cNvSpPr txBox="1"/>
          <p:nvPr/>
        </p:nvSpPr>
        <p:spPr bwMode="auto">
          <a:xfrm>
            <a:off x="248772" y="5898844"/>
            <a:ext cx="1517227" cy="52322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400" b="0" i="0" u="none" strike="noStrike" kern="0" cap="none" spc="0" normalizeH="0" baseline="0" noProof="0" dirty="0" smtClean="0">
                <a:ln>
                  <a:noFill/>
                </a:ln>
                <a:solidFill>
                  <a:schemeClr val="accent1"/>
                </a:solidFill>
                <a:effectLst/>
                <a:uLnTx/>
                <a:uFillTx/>
                <a:latin typeface="Calibri" pitchFamily="34" charset="0"/>
                <a:ea typeface="+mj-ea"/>
                <a:cs typeface="+mj-cs"/>
              </a:rPr>
              <a:t>Turtle</a:t>
            </a:r>
            <a:br>
              <a:rPr kumimoji="0" lang="en-US" sz="1400" b="0" i="0" u="none" strike="noStrike" kern="0" cap="none" spc="0" normalizeH="0" baseline="0" noProof="0" dirty="0" smtClean="0">
                <a:ln>
                  <a:noFill/>
                </a:ln>
                <a:solidFill>
                  <a:schemeClr val="accent1"/>
                </a:solidFill>
                <a:effectLst/>
                <a:uLnTx/>
                <a:uFillTx/>
                <a:latin typeface="Calibri" pitchFamily="34" charset="0"/>
                <a:ea typeface="+mj-ea"/>
                <a:cs typeface="+mj-cs"/>
              </a:rPr>
            </a:br>
            <a:r>
              <a:rPr kumimoji="0" lang="en-US" sz="1400" b="0" i="0" u="none" strike="noStrike" kern="0" cap="none" spc="0" normalizeH="0" baseline="0" noProof="0" dirty="0" smtClean="0">
                <a:ln>
                  <a:noFill/>
                </a:ln>
                <a:solidFill>
                  <a:schemeClr val="accent1"/>
                </a:solidFill>
                <a:effectLst/>
                <a:uLnTx/>
                <a:uFillTx/>
                <a:latin typeface="Calibri" pitchFamily="34" charset="0"/>
                <a:ea typeface="+mj-ea"/>
                <a:cs typeface="+mj-cs"/>
              </a:rPr>
              <a:t> constructor</a:t>
            </a:r>
          </a:p>
        </p:txBody>
      </p:sp>
    </p:spTree>
    <p:extLst>
      <p:ext uri="{BB962C8B-B14F-4D97-AF65-F5344CB8AC3E}">
        <p14:creationId xmlns:p14="http://schemas.microsoft.com/office/powerpoint/2010/main" val="38270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Moving a Turtle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2428803"/>
            <a:ext cx="5417116"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342900" indent="-342900">
              <a:buFont typeface="Arial" panose="020B0604020202020204" pitchFamily="34" charset="0"/>
              <a:buChar char="•"/>
            </a:pPr>
            <a:r>
              <a:rPr lang="en-US" sz="2000" dirty="0"/>
              <a:t>A turtle has a position and an orientation on a graphics screen</a:t>
            </a:r>
          </a:p>
          <a:p>
            <a:pPr marL="342900" indent="-342900">
              <a:buFont typeface="Arial" panose="020B0604020202020204" pitchFamily="34" charset="0"/>
              <a:buChar char="•"/>
            </a:pPr>
            <a:r>
              <a:rPr lang="en-US" sz="2000" dirty="0"/>
              <a:t>Change </a:t>
            </a:r>
            <a:r>
              <a:rPr lang="en-US" sz="2000" dirty="0" err="1"/>
              <a:t>shelly’s</a:t>
            </a:r>
            <a:r>
              <a:rPr lang="en-US" sz="2000" dirty="0"/>
              <a:t> position with a forward (or back) </a:t>
            </a:r>
            <a:r>
              <a:rPr lang="en-US" sz="2000" dirty="0" smtClean="0"/>
              <a:t>statement</a:t>
            </a:r>
          </a:p>
          <a:p>
            <a:pPr marL="342900" indent="-342900">
              <a:buFont typeface="Arial" panose="020B0604020202020204" pitchFamily="34" charset="0"/>
              <a:buChar char="•"/>
            </a:pPr>
            <a:r>
              <a:rPr lang="en-US" sz="2000" dirty="0"/>
              <a:t>Change </a:t>
            </a:r>
            <a:r>
              <a:rPr lang="en-US" sz="2000" dirty="0" err="1"/>
              <a:t>shelly’s</a:t>
            </a:r>
            <a:r>
              <a:rPr lang="en-US" sz="2000" dirty="0"/>
              <a:t> orientation with a right or left </a:t>
            </a:r>
            <a:r>
              <a:rPr lang="en-US" sz="2000" dirty="0" smtClean="0"/>
              <a:t>statement</a:t>
            </a:r>
            <a:endParaRPr lang="en-US" sz="2000" dirty="0"/>
          </a:p>
        </p:txBody>
      </p:sp>
      <p:sp>
        <p:nvSpPr>
          <p:cNvPr id="8" name="TextBox 7"/>
          <p:cNvSpPr txBox="1"/>
          <p:nvPr/>
        </p:nvSpPr>
        <p:spPr bwMode="auto">
          <a:xfrm>
            <a:off x="1765999" y="4994009"/>
            <a:ext cx="5366321" cy="116955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smtClean="0">
                <a:solidFill>
                  <a:schemeClr val="tx1"/>
                </a:solidFill>
                <a:latin typeface="Courier"/>
                <a:cs typeface="Courier"/>
              </a:rPr>
              <a:t>&gt;&gt;&gt; import turtle</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aScreen</a:t>
            </a:r>
            <a:r>
              <a:rPr lang="en-US" sz="1400" dirty="0" smtClean="0">
                <a:solidFill>
                  <a:schemeClr val="tx1"/>
                </a:solidFill>
                <a:latin typeface="Courier"/>
                <a:cs typeface="Courier"/>
              </a:rPr>
              <a:t> = </a:t>
            </a:r>
            <a:r>
              <a:rPr lang="en-US" sz="1400" dirty="0" err="1" smtClean="0">
                <a:solidFill>
                  <a:schemeClr val="tx1"/>
                </a:solidFill>
                <a:latin typeface="Courier"/>
                <a:cs typeface="Courier"/>
              </a:rPr>
              <a:t>turtle.Screen</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shelly = </a:t>
            </a:r>
            <a:r>
              <a:rPr lang="en-US" sz="1400" dirty="0" err="1" smtClean="0">
                <a:solidFill>
                  <a:schemeClr val="tx1"/>
                </a:solidFill>
                <a:latin typeface="Courier"/>
                <a:cs typeface="Courier"/>
              </a:rPr>
              <a:t>turtle.Turtle</a:t>
            </a:r>
            <a:r>
              <a:rPr lang="en-US" sz="1400" dirty="0" smtClean="0">
                <a:solidFill>
                  <a:schemeClr val="tx1"/>
                </a:solidFill>
                <a:latin typeface="Courier"/>
                <a:cs typeface="Courier"/>
              </a:rPr>
              <a:t>()</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shelly.forward</a:t>
            </a:r>
            <a:r>
              <a:rPr lang="en-US" sz="1400" dirty="0" smtClean="0">
                <a:solidFill>
                  <a:schemeClr val="tx1"/>
                </a:solidFill>
                <a:latin typeface="Courier"/>
                <a:cs typeface="Courier"/>
              </a:rPr>
              <a:t>(100)</a:t>
            </a:r>
          </a:p>
          <a:p>
            <a:pPr defTabSz="914400" fontAlgn="base">
              <a:spcBef>
                <a:spcPct val="0"/>
              </a:spcBef>
              <a:spcAft>
                <a:spcPct val="0"/>
              </a:spcAft>
            </a:pPr>
            <a:r>
              <a:rPr lang="en-US" sz="1400" dirty="0" smtClean="0">
                <a:solidFill>
                  <a:schemeClr val="tx1"/>
                </a:solidFill>
                <a:latin typeface="Courier"/>
                <a:cs typeface="Courier"/>
              </a:rPr>
              <a:t>&gt;&gt;&gt; </a:t>
            </a:r>
            <a:r>
              <a:rPr lang="en-US" sz="1400" dirty="0" err="1" smtClean="0">
                <a:solidFill>
                  <a:schemeClr val="tx1"/>
                </a:solidFill>
                <a:latin typeface="Courier"/>
                <a:cs typeface="Courier"/>
              </a:rPr>
              <a:t>shelly.right</a:t>
            </a:r>
            <a:r>
              <a:rPr lang="en-US" sz="1400" dirty="0" smtClean="0">
                <a:solidFill>
                  <a:schemeClr val="tx1"/>
                </a:solidFill>
                <a:latin typeface="Courier"/>
                <a:cs typeface="Courier"/>
              </a:rPr>
              <a:t>(90)</a:t>
            </a:r>
            <a:endParaRPr lang="en-US" sz="1400" dirty="0" smtClean="0">
              <a:latin typeface="Courier"/>
              <a:cs typeface="Courier"/>
            </a:endParaRPr>
          </a:p>
        </p:txBody>
      </p:sp>
    </p:spTree>
    <p:extLst>
      <p:ext uri="{BB962C8B-B14F-4D97-AF65-F5344CB8AC3E}">
        <p14:creationId xmlns:p14="http://schemas.microsoft.com/office/powerpoint/2010/main" val="262808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smtClean="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smtClean="0">
                <a:latin typeface="Calibri" pitchFamily="34" charset="0"/>
                <a:ea typeface="+mj-ea"/>
                <a:cs typeface="+mj-cs"/>
              </a:rPr>
              <a:t>A Fancier Turtle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2428803"/>
            <a:ext cx="5417116"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342900" indent="-342900">
              <a:buFont typeface="Arial" panose="020B0604020202020204" pitchFamily="34" charset="0"/>
              <a:buChar char="•"/>
            </a:pPr>
            <a:r>
              <a:rPr lang="en-US" sz="2000" dirty="0"/>
              <a:t>A turtle also has color and width attributes that you can change</a:t>
            </a:r>
          </a:p>
          <a:p>
            <a:pPr marL="342900" indent="-342900">
              <a:buFont typeface="Arial" panose="020B0604020202020204" pitchFamily="34" charset="0"/>
              <a:buChar char="•"/>
            </a:pPr>
            <a:r>
              <a:rPr lang="en-US" sz="2000" dirty="0" smtClean="0"/>
              <a:t>A method (function) </a:t>
            </a:r>
            <a:r>
              <a:rPr lang="en-US" sz="2000" dirty="0"/>
              <a:t>that applies to a particular object uses the dot operator, with the </a:t>
            </a:r>
            <a:r>
              <a:rPr lang="en-US" sz="2000" dirty="0" smtClean="0"/>
              <a:t>syntax</a:t>
            </a:r>
            <a:br>
              <a:rPr lang="en-US" sz="2000" dirty="0" smtClean="0"/>
            </a:br>
            <a:r>
              <a:rPr lang="en-US" sz="2000" dirty="0" smtClean="0"/>
              <a:t>             </a:t>
            </a:r>
            <a:r>
              <a:rPr lang="en-US" sz="1400" b="1" dirty="0" err="1" smtClean="0">
                <a:latin typeface="DejaVu Sans Mono" panose="020B0609030804020204" pitchFamily="49" charset="0"/>
                <a:ea typeface="DejaVu Sans Mono" panose="020B0609030804020204" pitchFamily="49" charset="0"/>
                <a:cs typeface="DejaVu Sans Mono" panose="020B0609030804020204" pitchFamily="49" charset="0"/>
              </a:rPr>
              <a:t>objectName.method</a:t>
            </a:r>
            <a:r>
              <a:rPr lang="en-US" sz="1400" b="1" dirty="0" smtClean="0">
                <a:latin typeface="DejaVu Sans Mono" panose="020B0609030804020204" pitchFamily="49" charset="0"/>
                <a:ea typeface="DejaVu Sans Mono" panose="020B0609030804020204" pitchFamily="49" charset="0"/>
                <a:cs typeface="DejaVu Sans Mono" panose="020B0609030804020204" pitchFamily="49" charset="0"/>
              </a:rPr>
              <a:t>(</a:t>
            </a:r>
            <a:r>
              <a:rPr lang="en-US" sz="1400" b="1" dirty="0" err="1" smtClean="0">
                <a:latin typeface="DejaVu Sans Mono" panose="020B0609030804020204" pitchFamily="49" charset="0"/>
                <a:ea typeface="DejaVu Sans Mono" panose="020B0609030804020204" pitchFamily="49" charset="0"/>
                <a:cs typeface="DejaVu Sans Mono" panose="020B0609030804020204" pitchFamily="49" charset="0"/>
              </a:rPr>
              <a:t>parameterList</a:t>
            </a:r>
            <a:r>
              <a:rPr lang="en-US" sz="1400" b="1" dirty="0" smtClean="0">
                <a:latin typeface="DejaVu Sans Mono" panose="020B0609030804020204" pitchFamily="49" charset="0"/>
                <a:ea typeface="DejaVu Sans Mono" panose="020B0609030804020204" pitchFamily="49" charset="0"/>
                <a:cs typeface="DejaVu Sans Mono" panose="020B0609030804020204" pitchFamily="49" charset="0"/>
              </a:rPr>
              <a:t>)</a:t>
            </a:r>
            <a:endParaRPr lang="en-US" sz="1400" b="1" dirty="0">
              <a:latin typeface="DejaVu Sans Mono" panose="020B0609030804020204" pitchFamily="49" charset="0"/>
              <a:ea typeface="DejaVu Sans Mono" panose="020B0609030804020204" pitchFamily="49" charset="0"/>
              <a:cs typeface="DejaVu Sans Mono" panose="020B0609030804020204" pitchFamily="49" charset="0"/>
            </a:endParaRPr>
          </a:p>
          <a:p>
            <a:pPr marL="342900" indent="-342900">
              <a:buFont typeface="Arial" panose="020B0604020202020204" pitchFamily="34" charset="0"/>
              <a:buChar char="•"/>
            </a:pPr>
            <a:endParaRPr lang="en-US" sz="2000" dirty="0"/>
          </a:p>
        </p:txBody>
      </p:sp>
      <p:sp>
        <p:nvSpPr>
          <p:cNvPr id="8" name="TextBox 7"/>
          <p:cNvSpPr txBox="1"/>
          <p:nvPr/>
        </p:nvSpPr>
        <p:spPr bwMode="auto">
          <a:xfrm>
            <a:off x="1765999" y="5317174"/>
            <a:ext cx="5366321" cy="523220"/>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137160" indent="0">
              <a:buNone/>
            </a:pPr>
            <a:r>
              <a:rPr lang="en-US" sz="1400" dirty="0">
                <a:solidFill>
                  <a:schemeClr val="tx1"/>
                </a:solidFill>
                <a:latin typeface="Courier"/>
              </a:rPr>
              <a:t>&gt;&gt;&gt; </a:t>
            </a:r>
            <a:r>
              <a:rPr lang="en-US" sz="1400" dirty="0" err="1">
                <a:solidFill>
                  <a:schemeClr val="tx1"/>
                </a:solidFill>
                <a:latin typeface="Courier"/>
              </a:rPr>
              <a:t>shelly.color</a:t>
            </a:r>
            <a:r>
              <a:rPr lang="en-US" sz="1400" dirty="0">
                <a:solidFill>
                  <a:schemeClr val="tx1"/>
                </a:solidFill>
                <a:latin typeface="Courier"/>
              </a:rPr>
              <a:t>('blue')</a:t>
            </a:r>
          </a:p>
          <a:p>
            <a:pPr marL="137160" indent="0">
              <a:buNone/>
            </a:pPr>
            <a:r>
              <a:rPr lang="en-US" sz="1400" dirty="0" smtClean="0">
                <a:solidFill>
                  <a:schemeClr val="tx1"/>
                </a:solidFill>
                <a:latin typeface="Courier"/>
              </a:rPr>
              <a:t>&gt;&gt;&gt; </a:t>
            </a:r>
            <a:r>
              <a:rPr lang="en-US" sz="1400" dirty="0" err="1">
                <a:solidFill>
                  <a:schemeClr val="tx1"/>
                </a:solidFill>
                <a:latin typeface="Courier"/>
              </a:rPr>
              <a:t>shelly.width</a:t>
            </a:r>
            <a:r>
              <a:rPr lang="en-US" sz="1400" dirty="0">
                <a:solidFill>
                  <a:schemeClr val="tx1"/>
                </a:solidFill>
                <a:latin typeface="Courier"/>
              </a:rPr>
              <a:t>(10)</a:t>
            </a:r>
          </a:p>
        </p:txBody>
      </p:sp>
    </p:spTree>
    <p:extLst>
      <p:ext uri="{BB962C8B-B14F-4D97-AF65-F5344CB8AC3E}">
        <p14:creationId xmlns:p14="http://schemas.microsoft.com/office/powerpoint/2010/main" val="254447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dirty="0">
              <a:solidFill>
                <a:schemeClr val="accent1"/>
              </a:solidFill>
            </a:endParaRP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smtClean="0">
                <a:solidFill>
                  <a:schemeClr val="bg1"/>
                </a:solidFill>
              </a:rPr>
              <a:t>Introduction to Computing Using Python</a:t>
            </a:r>
            <a:endParaRPr lang="en-US" sz="1000" dirty="0">
              <a:solidFill>
                <a:schemeClr val="bg1"/>
              </a:solidFill>
            </a:endParaRP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smtClean="0">
                <a:latin typeface="Calibri" pitchFamily="34" charset="0"/>
                <a:ea typeface="+mj-ea"/>
                <a:cs typeface="+mj-cs"/>
              </a:rPr>
              <a:t>A Fat Blue Triangle</a:t>
            </a:r>
            <a:endParaRPr kumimoji="0" lang="en-US" sz="2000" b="0" i="0" u="none" strike="noStrike" kern="0" cap="none" spc="0" normalizeH="0" baseline="0" noProof="0" dirty="0" smtClean="0">
              <a:ln>
                <a:noFill/>
              </a:ln>
              <a:effectLst/>
              <a:uLnTx/>
              <a:uFillTx/>
              <a:latin typeface="Calibri" pitchFamily="34" charset="0"/>
              <a:ea typeface="+mj-ea"/>
              <a:cs typeface="+mj-cs"/>
            </a:endParaRPr>
          </a:p>
        </p:txBody>
      </p:sp>
      <p:sp>
        <p:nvSpPr>
          <p:cNvPr id="11" name="TextBox 10"/>
          <p:cNvSpPr txBox="1"/>
          <p:nvPr/>
        </p:nvSpPr>
        <p:spPr bwMode="auto">
          <a:xfrm>
            <a:off x="709358" y="1863897"/>
            <a:ext cx="541711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342900" indent="-342900">
              <a:buFont typeface="Arial" panose="020B0604020202020204" pitchFamily="34" charset="0"/>
              <a:buChar char="•"/>
            </a:pPr>
            <a:r>
              <a:rPr lang="en-US" sz="2000" dirty="0" smtClean="0"/>
              <a:t>Save this example as a Python file and run it</a:t>
            </a:r>
            <a:endParaRPr lang="en-US" sz="2000" dirty="0"/>
          </a:p>
        </p:txBody>
      </p:sp>
      <p:sp>
        <p:nvSpPr>
          <p:cNvPr id="8" name="TextBox 7"/>
          <p:cNvSpPr txBox="1"/>
          <p:nvPr/>
        </p:nvSpPr>
        <p:spPr bwMode="auto">
          <a:xfrm>
            <a:off x="1562799" y="2774961"/>
            <a:ext cx="5366321"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marL="137160" indent="0">
              <a:buNone/>
            </a:pPr>
            <a:r>
              <a:rPr lang="en-US" sz="1400" dirty="0" err="1">
                <a:solidFill>
                  <a:schemeClr val="tx1"/>
                </a:solidFill>
                <a:latin typeface="Courier"/>
              </a:rPr>
              <a:t>blueT</a:t>
            </a:r>
            <a:r>
              <a:rPr lang="en-US" sz="1400" dirty="0">
                <a:solidFill>
                  <a:schemeClr val="tx1"/>
                </a:solidFill>
                <a:latin typeface="Courier"/>
              </a:rPr>
              <a:t> = Turtle()</a:t>
            </a:r>
            <a:br>
              <a:rPr lang="en-US" sz="1400" dirty="0">
                <a:solidFill>
                  <a:schemeClr val="tx1"/>
                </a:solidFill>
                <a:latin typeface="Courier"/>
              </a:rPr>
            </a:br>
            <a:r>
              <a:rPr lang="en-US" sz="1400" dirty="0" err="1">
                <a:solidFill>
                  <a:schemeClr val="tx1"/>
                </a:solidFill>
                <a:latin typeface="Courier"/>
              </a:rPr>
              <a:t>blueT.color</a:t>
            </a:r>
            <a:r>
              <a:rPr lang="en-US" sz="1400" dirty="0">
                <a:solidFill>
                  <a:schemeClr val="tx1"/>
                </a:solidFill>
                <a:latin typeface="Courier"/>
              </a:rPr>
              <a:t>('blue')</a:t>
            </a:r>
            <a:br>
              <a:rPr lang="en-US" sz="1400" dirty="0">
                <a:solidFill>
                  <a:schemeClr val="tx1"/>
                </a:solidFill>
                <a:latin typeface="Courier"/>
              </a:rPr>
            </a:br>
            <a:r>
              <a:rPr lang="en-US" sz="1400" dirty="0" err="1">
                <a:solidFill>
                  <a:schemeClr val="tx1"/>
                </a:solidFill>
                <a:latin typeface="Courier"/>
              </a:rPr>
              <a:t>blueT.width</a:t>
            </a:r>
            <a:r>
              <a:rPr lang="en-US" sz="1400" dirty="0">
                <a:solidFill>
                  <a:schemeClr val="tx1"/>
                </a:solidFill>
                <a:latin typeface="Courier"/>
              </a:rPr>
              <a:t>(10)</a:t>
            </a:r>
            <a:br>
              <a:rPr lang="en-US" sz="1400" dirty="0">
                <a:solidFill>
                  <a:schemeClr val="tx1"/>
                </a:solidFill>
                <a:latin typeface="Courier"/>
              </a:rPr>
            </a:br>
            <a:r>
              <a:rPr lang="en-US" sz="1400" dirty="0" err="1">
                <a:solidFill>
                  <a:schemeClr val="tx1"/>
                </a:solidFill>
                <a:latin typeface="Courier"/>
              </a:rPr>
              <a:t>blueT.forward</a:t>
            </a:r>
            <a:r>
              <a:rPr lang="en-US" sz="1400" dirty="0">
                <a:solidFill>
                  <a:schemeClr val="tx1"/>
                </a:solidFill>
                <a:latin typeface="Courier"/>
              </a:rPr>
              <a:t>(100)</a:t>
            </a:r>
            <a:br>
              <a:rPr lang="en-US" sz="1400" dirty="0">
                <a:solidFill>
                  <a:schemeClr val="tx1"/>
                </a:solidFill>
                <a:latin typeface="Courier"/>
              </a:rPr>
            </a:br>
            <a:r>
              <a:rPr lang="en-US" sz="1400" dirty="0" err="1">
                <a:solidFill>
                  <a:schemeClr val="tx1"/>
                </a:solidFill>
                <a:latin typeface="Courier"/>
              </a:rPr>
              <a:t>blueT.right</a:t>
            </a:r>
            <a:r>
              <a:rPr lang="en-US" sz="1400" dirty="0">
                <a:solidFill>
                  <a:schemeClr val="tx1"/>
                </a:solidFill>
                <a:latin typeface="Courier"/>
              </a:rPr>
              <a:t>(120)</a:t>
            </a:r>
            <a:br>
              <a:rPr lang="en-US" sz="1400" dirty="0">
                <a:solidFill>
                  <a:schemeClr val="tx1"/>
                </a:solidFill>
                <a:latin typeface="Courier"/>
              </a:rPr>
            </a:br>
            <a:r>
              <a:rPr lang="en-US" sz="1400" dirty="0" err="1">
                <a:solidFill>
                  <a:schemeClr val="tx1"/>
                </a:solidFill>
                <a:latin typeface="Courier"/>
              </a:rPr>
              <a:t>blueT.forward</a:t>
            </a:r>
            <a:r>
              <a:rPr lang="en-US" sz="1400" dirty="0">
                <a:solidFill>
                  <a:schemeClr val="tx1"/>
                </a:solidFill>
                <a:latin typeface="Courier"/>
              </a:rPr>
              <a:t>(100)</a:t>
            </a:r>
            <a:br>
              <a:rPr lang="en-US" sz="1400" dirty="0">
                <a:solidFill>
                  <a:schemeClr val="tx1"/>
                </a:solidFill>
                <a:latin typeface="Courier"/>
              </a:rPr>
            </a:br>
            <a:r>
              <a:rPr lang="en-US" sz="1400" dirty="0" err="1">
                <a:solidFill>
                  <a:schemeClr val="tx1"/>
                </a:solidFill>
                <a:latin typeface="Courier"/>
              </a:rPr>
              <a:t>blueT.right</a:t>
            </a:r>
            <a:r>
              <a:rPr lang="en-US" sz="1400" dirty="0">
                <a:solidFill>
                  <a:schemeClr val="tx1"/>
                </a:solidFill>
                <a:latin typeface="Courier"/>
              </a:rPr>
              <a:t>(120)</a:t>
            </a:r>
            <a:br>
              <a:rPr lang="en-US" sz="1400" dirty="0">
                <a:solidFill>
                  <a:schemeClr val="tx1"/>
                </a:solidFill>
                <a:latin typeface="Courier"/>
              </a:rPr>
            </a:br>
            <a:r>
              <a:rPr lang="en-US" sz="1400" dirty="0" err="1">
                <a:solidFill>
                  <a:schemeClr val="tx1"/>
                </a:solidFill>
                <a:latin typeface="Courier"/>
              </a:rPr>
              <a:t>blueT.forward</a:t>
            </a:r>
            <a:r>
              <a:rPr lang="en-US" sz="1400" dirty="0">
                <a:solidFill>
                  <a:schemeClr val="tx1"/>
                </a:solidFill>
                <a:latin typeface="Courier"/>
              </a:rPr>
              <a:t>(100)</a:t>
            </a:r>
            <a:br>
              <a:rPr lang="en-US" sz="1400" dirty="0">
                <a:solidFill>
                  <a:schemeClr val="tx1"/>
                </a:solidFill>
                <a:latin typeface="Courier"/>
              </a:rPr>
            </a:br>
            <a:r>
              <a:rPr lang="en-US" sz="1400" dirty="0" err="1">
                <a:solidFill>
                  <a:schemeClr val="tx1"/>
                </a:solidFill>
                <a:latin typeface="Courier"/>
              </a:rPr>
              <a:t>blueT.right</a:t>
            </a:r>
            <a:r>
              <a:rPr lang="en-US" sz="1400" dirty="0">
                <a:solidFill>
                  <a:schemeClr val="tx1"/>
                </a:solidFill>
                <a:latin typeface="Courier"/>
              </a:rPr>
              <a:t>(120)</a:t>
            </a:r>
          </a:p>
        </p:txBody>
      </p:sp>
    </p:spTree>
    <p:extLst>
      <p:ext uri="{BB962C8B-B14F-4D97-AF65-F5344CB8AC3E}">
        <p14:creationId xmlns:p14="http://schemas.microsoft.com/office/powerpoint/2010/main" val="182479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itl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kern="0" cap="none" spc="0" normalizeH="0" baseline="0" noProof="0" dirty="0" smtClean="0">
            <a:ln>
              <a:noFill/>
            </a:ln>
            <a:solidFill>
              <a:schemeClr val="accent1"/>
            </a:solidFill>
            <a:effectLst/>
            <a:uLnTx/>
            <a:uFillTx/>
            <a:latin typeface="Calibri" pitchFamily="34"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Title.thmx</Template>
  <TotalTime>20349</TotalTime>
  <Words>651</Words>
  <Application>Microsoft Office PowerPoint</Application>
  <PresentationFormat>On-screen Show (4:3)</PresentationFormat>
  <Paragraphs>100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have learned</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Ljubomir Perkovic</dc:creator>
  <cp:lastModifiedBy>bc</cp:lastModifiedBy>
  <cp:revision>108</cp:revision>
  <dcterms:created xsi:type="dcterms:W3CDTF">2012-03-14T02:55:51Z</dcterms:created>
  <dcterms:modified xsi:type="dcterms:W3CDTF">2014-09-09T02:50:58Z</dcterms:modified>
</cp:coreProperties>
</file>