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sldIdLst>
    <p:sldId id="256" r:id="rId2"/>
    <p:sldId id="259" r:id="rId3"/>
    <p:sldId id="281" r:id="rId4"/>
    <p:sldId id="290" r:id="rId5"/>
    <p:sldId id="262" r:id="rId6"/>
    <p:sldId id="267" r:id="rId7"/>
    <p:sldId id="270" r:id="rId8"/>
    <p:sldId id="273" r:id="rId9"/>
    <p:sldId id="276" r:id="rId10"/>
    <p:sldId id="294" r:id="rId11"/>
    <p:sldId id="289" r:id="rId12"/>
    <p:sldId id="265" r:id="rId13"/>
    <p:sldId id="292" r:id="rId14"/>
    <p:sldId id="293" r:id="rId15"/>
    <p:sldId id="28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81" autoAdjust="0"/>
    <p:restoredTop sz="94162" autoAdjust="0"/>
  </p:normalViewPr>
  <p:slideViewPr>
    <p:cSldViewPr snapToGrid="0">
      <p:cViewPr>
        <p:scale>
          <a:sx n="79" d="100"/>
          <a:sy n="79" d="100"/>
        </p:scale>
        <p:origin x="-534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84E14-DEF2-48B0-9E28-DF5873A3FB91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0AF00-871B-4155-BA0D-C46A71E2C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84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Instagram is powered</a:t>
            </a:r>
            <a:r>
              <a:rPr lang="en-US" baseline="0" dirty="0" smtClean="0"/>
              <a:t> by </a:t>
            </a:r>
            <a:r>
              <a:rPr lang="en-US" baseline="0" dirty="0" err="1" smtClean="0"/>
              <a:t>Django</a:t>
            </a:r>
            <a:r>
              <a:rPr lang="en-US" baseline="0" dirty="0" smtClean="0"/>
              <a:t>, which is a high-level Python Web framework that encourages rapid development and clean, pragmatic design.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Google- use extensive use of python in its web search engines.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Pixar- use Python in the production of animated movies.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Dropbox- uses Python code in their server for hosting their file service.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YouTube-the video sharing services is largely written in Python. Every time you watch a video you are executing a bunch of Python code.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0AF00-871B-4155-BA0D-C46A71E2CE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05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4EDF-4112-4448-8014-F73154B134B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44B0-C060-4B67-A6DC-5FAF8A27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4EDF-4112-4448-8014-F73154B134B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44B0-C060-4B67-A6DC-5FAF8A27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6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4EDF-4112-4448-8014-F73154B134B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44B0-C060-4B67-A6DC-5FAF8A27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07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4EDF-4112-4448-8014-F73154B134B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44B0-C060-4B67-A6DC-5FAF8A27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78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4EDF-4112-4448-8014-F73154B134B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44B0-C060-4B67-A6DC-5FAF8A27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75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4EDF-4112-4448-8014-F73154B134B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44B0-C060-4B67-A6DC-5FAF8A27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0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4EDF-4112-4448-8014-F73154B134B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44B0-C060-4B67-A6DC-5FAF8A27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8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4EDF-4112-4448-8014-F73154B134B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44B0-C060-4B67-A6DC-5FAF8A27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4EDF-4112-4448-8014-F73154B134B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44B0-C060-4B67-A6DC-5FAF8A27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7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4EDF-4112-4448-8014-F73154B134B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44B0-C060-4B67-A6DC-5FAF8A27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1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4EDF-4112-4448-8014-F73154B134B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44B0-C060-4B67-A6DC-5FAF8A27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5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4EDF-4112-4448-8014-F73154B134B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44B0-C060-4B67-A6DC-5FAF8A27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0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4EDF-4112-4448-8014-F73154B134B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44B0-C060-4B67-A6DC-5FAF8A27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E34EDF-4112-4448-8014-F73154B134B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CFE44B0-C060-4B67-A6DC-5FAF8A27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9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E34EDF-4112-4448-8014-F73154B134B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CFE44B0-C060-4B67-A6DC-5FAF8A27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91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python.org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jython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515815"/>
            <a:ext cx="10572000" cy="4161625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Programming in Python</a:t>
            </a:r>
            <a:br>
              <a:rPr lang="en-US" dirty="0" smtClean="0"/>
            </a:br>
            <a:r>
              <a:rPr lang="en-US" dirty="0" smtClean="0"/>
              <a:t>Turtle Graphics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568904"/>
            <a:ext cx="2988276" cy="137786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Dr. Kristine Nagel</a:t>
            </a:r>
          </a:p>
          <a:p>
            <a:r>
              <a:rPr lang="en-US" sz="2000" b="1" dirty="0" smtClean="0"/>
              <a:t>Genie Yang </a:t>
            </a:r>
          </a:p>
          <a:p>
            <a:r>
              <a:rPr lang="en-US" sz="2000" b="1" dirty="0" smtClean="0"/>
              <a:t>Raquel Lawrence</a:t>
            </a:r>
          </a:p>
          <a:p>
            <a:endParaRPr lang="en-US" sz="2000" b="1" dirty="0" smtClean="0"/>
          </a:p>
          <a:p>
            <a:endParaRPr lang="en-US" sz="2000" b="1" dirty="0"/>
          </a:p>
        </p:txBody>
      </p:sp>
      <p:pic>
        <p:nvPicPr>
          <p:cNvPr id="4" name="Picture 3" descr="600px-Lilyu's_turtl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62000"/>
            <a:ext cx="2531187" cy="1687458"/>
          </a:xfrm>
          <a:prstGeom prst="rect">
            <a:avLst/>
          </a:prstGeom>
        </p:spPr>
      </p:pic>
      <p:pic>
        <p:nvPicPr>
          <p:cNvPr id="5" name="Picture 4" descr="600px-Lilyu's_turtl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815" y="734039"/>
            <a:ext cx="2531187" cy="16874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63002" y="5657671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/>
              <a:t>Georgia Gwinnett College</a:t>
            </a:r>
            <a:br>
              <a:rPr lang="en-US" sz="2000" b="1" dirty="0" smtClean="0"/>
            </a:br>
            <a:r>
              <a:rPr lang="en-US" sz="2000" b="1" dirty="0" smtClean="0"/>
              <a:t>Super Saturday Series (S3)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493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Turtle Commands Activity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51" y="2587540"/>
            <a:ext cx="3418186" cy="35668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344" y="2587540"/>
            <a:ext cx="3434700" cy="35998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282" y="2587540"/>
            <a:ext cx="3393417" cy="356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9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676" y="2998104"/>
            <a:ext cx="4639322" cy="3610479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998104"/>
            <a:ext cx="4658375" cy="359142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Comments in JES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87039" y="1971039"/>
            <a:ext cx="7091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Make your programs easier to read and understand by creating comments to describe your program.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create a comment in JES, you start by typing the # key. 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4666129" y="3630706"/>
            <a:ext cx="2366683" cy="1748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666128" y="4373687"/>
            <a:ext cx="2366683" cy="1748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Drawing Shapes and Designs with </a:t>
            </a:r>
            <a:br>
              <a:rPr lang="en-US" dirty="0" smtClean="0"/>
            </a:br>
            <a:r>
              <a:rPr lang="en-US" dirty="0" smtClean="0"/>
              <a:t>Python and Turtle</a:t>
            </a:r>
            <a:r>
              <a:rPr lang="en-US" dirty="0"/>
              <a:t>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797" y="2471738"/>
            <a:ext cx="10673201" cy="342992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Students in this activity will use the Python programming language and JES program to create simple shapes  and designs.</a:t>
            </a:r>
          </a:p>
          <a:p>
            <a:r>
              <a:rPr lang="en-US" dirty="0" smtClean="0"/>
              <a:t>Python Turtles Tutorial is intended to:</a:t>
            </a:r>
          </a:p>
          <a:p>
            <a:pPr lvl="1"/>
            <a:r>
              <a:rPr lang="en-US" dirty="0" smtClean="0"/>
              <a:t>Get students familiar with JES software: Program and Command Area</a:t>
            </a:r>
          </a:p>
          <a:p>
            <a:pPr lvl="1"/>
            <a:r>
              <a:rPr lang="en-US" dirty="0" smtClean="0"/>
              <a:t>Teach students how to properly define, program, and  call a  Python function.</a:t>
            </a:r>
          </a:p>
          <a:p>
            <a:pPr lvl="1"/>
            <a:r>
              <a:rPr lang="en-US" dirty="0" smtClean="0"/>
              <a:t>Learn how to think computationally and problem solve.</a:t>
            </a:r>
          </a:p>
          <a:p>
            <a:r>
              <a:rPr lang="en-US" dirty="0" smtClean="0"/>
              <a:t>Bonus/Challenge</a:t>
            </a:r>
            <a:r>
              <a:rPr lang="en-US" dirty="0"/>
              <a:t>: </a:t>
            </a:r>
          </a:p>
          <a:p>
            <a:pPr lvl="1"/>
            <a:r>
              <a:rPr lang="en-US" dirty="0" smtClean="0"/>
              <a:t>Create your own designs.</a:t>
            </a:r>
          </a:p>
          <a:p>
            <a:pPr lvl="1"/>
            <a:r>
              <a:rPr lang="en-US" dirty="0" smtClean="0"/>
              <a:t>Add colors to your designs.</a:t>
            </a:r>
            <a:endParaRPr lang="en-US" dirty="0"/>
          </a:p>
          <a:p>
            <a:pPr lvl="1"/>
            <a:r>
              <a:rPr lang="en-US" dirty="0"/>
              <a:t>Create your Initials with Python Turtles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TURTLE GRAPHICS: SQUARES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6" y="2441612"/>
            <a:ext cx="3169378" cy="33162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331" y="2441612"/>
            <a:ext cx="3184839" cy="33317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651" y="2441612"/>
            <a:ext cx="3192568" cy="33085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0088" y="602932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SQUARE SHAPE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2999" y="602932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SPIRAL DESIGN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05861" y="6029325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RAINBOW SPIRAL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14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TURTLE GRAPHICS: TRIANGLES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0088" y="602932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TRAINGLE S HAPE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2999" y="602932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WINDMILL DESIGN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05861" y="6029325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RAINBOW WINDMILL DESIGN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0" y="2204458"/>
            <a:ext cx="3474537" cy="3659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352" y="2218746"/>
            <a:ext cx="3474537" cy="3675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614" y="2204458"/>
            <a:ext cx="3449359" cy="368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7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get started! </a:t>
            </a:r>
            <a:br>
              <a:rPr lang="en-US" dirty="0"/>
            </a:br>
            <a:r>
              <a:rPr lang="en-US" dirty="0"/>
              <a:t>Begin </a:t>
            </a:r>
            <a:r>
              <a:rPr lang="en-US" dirty="0" smtClean="0"/>
              <a:t>the JES Python Turtle Tutorial!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543175"/>
            <a:ext cx="3839013" cy="2189872"/>
          </a:xfrm>
        </p:spPr>
        <p:txBody>
          <a:bodyPr>
            <a:normAutofit/>
          </a:bodyPr>
          <a:lstStyle/>
          <a:p>
            <a:r>
              <a:rPr lang="en-US" dirty="0" smtClean="0"/>
              <a:t>Get </a:t>
            </a:r>
            <a:r>
              <a:rPr lang="en-US" dirty="0"/>
              <a:t>with a  partner and complete the tutorials in JES.</a:t>
            </a:r>
          </a:p>
          <a:p>
            <a:r>
              <a:rPr lang="en-US" dirty="0" smtClean="0"/>
              <a:t>Navigator- telling the tutorial instructions to the Pilot.</a:t>
            </a:r>
          </a:p>
          <a:p>
            <a:r>
              <a:rPr lang="en-US" dirty="0" smtClean="0"/>
              <a:t>Pilot- will be the programmer!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600px-Lilyu's_turtl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4733047"/>
            <a:ext cx="2895600" cy="1930400"/>
          </a:xfrm>
          <a:prstGeom prst="rect">
            <a:avLst/>
          </a:prstGeom>
        </p:spPr>
      </p:pic>
      <p:pic>
        <p:nvPicPr>
          <p:cNvPr id="5" name="Picture 4" descr="600px-Lilyu's_turtl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0" y="4733047"/>
            <a:ext cx="2895600" cy="19304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943287" y="2414588"/>
            <a:ext cx="3839013" cy="218987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 sure to Switch Roles!</a:t>
            </a:r>
          </a:p>
          <a:p>
            <a:r>
              <a:rPr lang="en-US" dirty="0"/>
              <a:t>Please raise your hand if you need any assistance.</a:t>
            </a:r>
          </a:p>
          <a:p>
            <a:r>
              <a:rPr lang="en-US" dirty="0"/>
              <a:t>Explore and have fun!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38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Media Computation Website</a:t>
            </a:r>
          </a:p>
          <a:p>
            <a:pPr lvl="1"/>
            <a:r>
              <a:rPr lang="en-US" dirty="0"/>
              <a:t> http://</a:t>
            </a:r>
            <a:r>
              <a:rPr lang="en-US" dirty="0" smtClean="0"/>
              <a:t>coweb.cc.gatech.edu/mediaComp-teach</a:t>
            </a:r>
          </a:p>
          <a:p>
            <a:r>
              <a:rPr lang="en-US" dirty="0"/>
              <a:t>Jython Website at Georgia Tech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http://coweb.cc.gatech.edu/mediaComp-plan/94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2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977" y="2526324"/>
            <a:ext cx="5846294" cy="3701752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>
                <a:latin typeface="Constantia" charset="0"/>
              </a:rPr>
              <a:t>The </a:t>
            </a:r>
            <a:r>
              <a:rPr lang="en-US" sz="2400" dirty="0">
                <a:latin typeface="Constantia" charset="0"/>
              </a:rPr>
              <a:t>programming language we will be using is called </a:t>
            </a:r>
            <a:r>
              <a:rPr lang="en-US" sz="2400" i="1" dirty="0">
                <a:latin typeface="Constantia" charset="0"/>
              </a:rPr>
              <a:t>Python</a:t>
            </a:r>
          </a:p>
          <a:p>
            <a:pPr lvl="1"/>
            <a:r>
              <a:rPr lang="en-US" sz="2000" dirty="0">
                <a:latin typeface="Constantia" charset="0"/>
                <a:hlinkClick r:id="rId3"/>
              </a:rPr>
              <a:t>http://</a:t>
            </a:r>
            <a:r>
              <a:rPr lang="en-US" sz="2000" dirty="0" smtClean="0">
                <a:latin typeface="Constantia" charset="0"/>
                <a:hlinkClick r:id="rId3"/>
              </a:rPr>
              <a:t>www.python.org</a:t>
            </a:r>
            <a:endParaRPr lang="en-US" sz="2000" dirty="0" smtClean="0">
              <a:latin typeface="Constantia" charset="0"/>
            </a:endParaRPr>
          </a:p>
          <a:p>
            <a:pPr marL="457200" lvl="1" indent="0">
              <a:buNone/>
            </a:pPr>
            <a:endParaRPr lang="en-US" sz="2000" dirty="0">
              <a:latin typeface="Constantia" charset="0"/>
            </a:endParaRPr>
          </a:p>
          <a:p>
            <a:r>
              <a:rPr lang="en-US" sz="2200" dirty="0" smtClean="0">
                <a:latin typeface="Constantia" charset="0"/>
              </a:rPr>
              <a:t>What can you do with python?</a:t>
            </a:r>
            <a:endParaRPr lang="en-US" sz="2200" dirty="0">
              <a:latin typeface="Constantia" charset="0"/>
            </a:endParaRPr>
          </a:p>
          <a:p>
            <a:pPr lvl="1"/>
            <a:r>
              <a:rPr lang="en-US" altLang="ja-JP" sz="2000" dirty="0" smtClean="0">
                <a:latin typeface="Constantia" charset="0"/>
              </a:rPr>
              <a:t>Instagram</a:t>
            </a:r>
          </a:p>
          <a:p>
            <a:pPr lvl="1"/>
            <a:r>
              <a:rPr lang="en-US" altLang="ja-JP" sz="2000" dirty="0" smtClean="0">
                <a:latin typeface="Constantia" charset="0"/>
              </a:rPr>
              <a:t>Google</a:t>
            </a:r>
          </a:p>
          <a:p>
            <a:pPr lvl="1"/>
            <a:r>
              <a:rPr lang="en-US" altLang="ja-JP" sz="2000" dirty="0" smtClean="0">
                <a:latin typeface="Constantia" charset="0"/>
              </a:rPr>
              <a:t>Pixar </a:t>
            </a:r>
          </a:p>
          <a:p>
            <a:pPr lvl="1"/>
            <a:r>
              <a:rPr lang="en-US" altLang="ja-JP" sz="2000" dirty="0" smtClean="0">
                <a:latin typeface="Constantia" charset="0"/>
              </a:rPr>
              <a:t>Dropbox</a:t>
            </a:r>
          </a:p>
          <a:p>
            <a:pPr lvl="1"/>
            <a:r>
              <a:rPr lang="en-US" altLang="ja-JP" sz="2000" dirty="0" smtClean="0">
                <a:latin typeface="Constantia" charset="0"/>
              </a:rPr>
              <a:t>YouTube</a:t>
            </a:r>
            <a:r>
              <a:rPr lang="en-US" altLang="ja-JP" sz="2000" dirty="0">
                <a:latin typeface="Constantia" charset="0"/>
              </a:rPr>
              <a:t/>
            </a:r>
            <a:br>
              <a:rPr lang="en-US" altLang="ja-JP" sz="2000" dirty="0">
                <a:latin typeface="Constantia" charset="0"/>
              </a:rPr>
            </a:br>
            <a:r>
              <a:rPr lang="en-US" altLang="ja-JP" sz="2000" dirty="0">
                <a:latin typeface="Constantia" charset="0"/>
              </a:rPr>
              <a:t/>
            </a:r>
            <a:br>
              <a:rPr lang="en-US" altLang="ja-JP" sz="2000" dirty="0">
                <a:latin typeface="Constantia" charset="0"/>
              </a:rPr>
            </a:br>
            <a:endParaRPr lang="en-US" altLang="ja-JP" sz="2000" dirty="0">
              <a:latin typeface="Constantia" charset="0"/>
            </a:endParaRPr>
          </a:p>
          <a:p>
            <a:endParaRPr lang="en-US" dirty="0"/>
          </a:p>
        </p:txBody>
      </p:sp>
      <p:pic>
        <p:nvPicPr>
          <p:cNvPr id="5" name="Picture 4" descr="python-logo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3497"/>
          <a:stretch/>
        </p:blipFill>
        <p:spPr>
          <a:xfrm>
            <a:off x="4117524" y="322813"/>
            <a:ext cx="4462596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165" y="2198395"/>
            <a:ext cx="1446388" cy="14463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337" y="3428616"/>
            <a:ext cx="1706880" cy="15952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619" y="1652439"/>
            <a:ext cx="2337547" cy="23375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822" y="5220900"/>
            <a:ext cx="2581698" cy="11877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152" y="5220899"/>
            <a:ext cx="2308412" cy="121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8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Jython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017312" cy="363651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nstantia" charset="0"/>
              </a:rPr>
              <a:t>The </a:t>
            </a:r>
            <a:r>
              <a:rPr lang="en-US" sz="2400" i="1" dirty="0">
                <a:latin typeface="Constantia" charset="0"/>
              </a:rPr>
              <a:t>kind</a:t>
            </a:r>
            <a:r>
              <a:rPr lang="en-US" sz="2400" dirty="0">
                <a:latin typeface="Constantia" charset="0"/>
              </a:rPr>
              <a:t> of Python we’</a:t>
            </a:r>
            <a:r>
              <a:rPr lang="en-US" altLang="ja-JP" sz="2400" dirty="0">
                <a:latin typeface="Constantia" charset="0"/>
              </a:rPr>
              <a:t>re using is called </a:t>
            </a:r>
            <a:r>
              <a:rPr lang="en-US" altLang="ja-JP" sz="2400" dirty="0" err="1">
                <a:latin typeface="Constantia" charset="0"/>
              </a:rPr>
              <a:t>Jython</a:t>
            </a:r>
            <a:endParaRPr lang="en-US" altLang="ja-JP" sz="2400" dirty="0">
              <a:latin typeface="Constantia" charset="0"/>
            </a:endParaRPr>
          </a:p>
          <a:p>
            <a:pPr lvl="1"/>
            <a:r>
              <a:rPr lang="en-US" sz="2000" dirty="0">
                <a:latin typeface="Constantia" charset="0"/>
              </a:rPr>
              <a:t>It’</a:t>
            </a:r>
            <a:r>
              <a:rPr lang="en-US" altLang="ja-JP" sz="2000" dirty="0">
                <a:latin typeface="Constantia" charset="0"/>
              </a:rPr>
              <a:t>s Java-based </a:t>
            </a:r>
            <a:r>
              <a:rPr lang="en-US" altLang="ja-JP" sz="2000" dirty="0" smtClean="0">
                <a:latin typeface="Constantia" charset="0"/>
              </a:rPr>
              <a:t>Python</a:t>
            </a:r>
          </a:p>
          <a:p>
            <a:pPr lvl="1"/>
            <a:r>
              <a:rPr lang="en-US" sz="2000" dirty="0" err="1" smtClean="0">
                <a:latin typeface="Constantia" panose="02030602050306030303" pitchFamily="18" charset="0"/>
              </a:rPr>
              <a:t>Jython</a:t>
            </a:r>
            <a:r>
              <a:rPr lang="en-US" sz="2000" dirty="0" smtClean="0">
                <a:latin typeface="Constantia" panose="02030602050306030303" pitchFamily="18" charset="0"/>
              </a:rPr>
              <a:t> is Python and Java combined!</a:t>
            </a:r>
            <a:endParaRPr lang="en-US" altLang="ja-JP" sz="2000" dirty="0">
              <a:latin typeface="Constantia" charset="0"/>
            </a:endParaRPr>
          </a:p>
          <a:p>
            <a:pPr lvl="1"/>
            <a:r>
              <a:rPr lang="en-US" sz="2000" dirty="0">
                <a:latin typeface="Constantia" charset="0"/>
                <a:hlinkClick r:id="rId2"/>
              </a:rPr>
              <a:t>http://www.jython.org</a:t>
            </a:r>
            <a:endParaRPr lang="en-US" sz="2000" dirty="0">
              <a:latin typeface="Constantia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nstantia" charset="0"/>
              </a:rPr>
              <a:t>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397" y="2675965"/>
            <a:ext cx="4614241" cy="297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4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Using Turtle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317897"/>
            <a:ext cx="6602814" cy="4004129"/>
          </a:xfrm>
        </p:spPr>
        <p:txBody>
          <a:bodyPr/>
          <a:lstStyle/>
          <a:p>
            <a:r>
              <a:rPr lang="en-US" altLang="en-US" dirty="0"/>
              <a:t>Dr. Seymour Papert, at MIT,  </a:t>
            </a:r>
            <a:r>
              <a:rPr lang="en-US" altLang="en-US" dirty="0" smtClean="0"/>
              <a:t>used Turtle </a:t>
            </a:r>
            <a:r>
              <a:rPr lang="en-US" altLang="en-US" dirty="0"/>
              <a:t>as a graphical and mathematical object to </a:t>
            </a:r>
            <a:r>
              <a:rPr lang="en-US" altLang="en-US" dirty="0" smtClean="0"/>
              <a:t>help children think computationally.</a:t>
            </a:r>
            <a:endParaRPr lang="en-US" altLang="ja-JP" dirty="0"/>
          </a:p>
          <a:p>
            <a:r>
              <a:rPr lang="en-US" altLang="en-US" dirty="0"/>
              <a:t>A turtle is an object.</a:t>
            </a:r>
          </a:p>
          <a:p>
            <a:r>
              <a:rPr lang="en-US" dirty="0"/>
              <a:t>The turtle had a pen in the middle of it that could be raised and lowered to leave a </a:t>
            </a:r>
            <a:r>
              <a:rPr lang="en-US" dirty="0" smtClean="0"/>
              <a:t>trail </a:t>
            </a:r>
            <a:r>
              <a:rPr lang="en-US" dirty="0"/>
              <a:t>of movements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turtles objects can only move around  in what's called a world.</a:t>
            </a:r>
          </a:p>
          <a:p>
            <a:r>
              <a:rPr lang="en-US" dirty="0" smtClean="0"/>
              <a:t>World = window in your computer.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14"/>
          <a:stretch/>
        </p:blipFill>
        <p:spPr>
          <a:xfrm>
            <a:off x="8213271" y="2873447"/>
            <a:ext cx="2943274" cy="2893027"/>
          </a:xfrm>
          <a:prstGeom prst="ellipse">
            <a:avLst/>
          </a:prstGeom>
          <a:ln w="381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11833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 will program in JES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230396" cy="3636511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onstantia" charset="0"/>
              </a:rPr>
              <a:t>JES</a:t>
            </a:r>
            <a:r>
              <a:rPr lang="en-US" sz="2000" dirty="0">
                <a:latin typeface="Constantia" charset="0"/>
              </a:rPr>
              <a:t>: Jython Environment for Students</a:t>
            </a:r>
          </a:p>
          <a:p>
            <a:r>
              <a:rPr lang="en-US" sz="2000" dirty="0">
                <a:latin typeface="Constantia" charset="0"/>
              </a:rPr>
              <a:t>A simple </a:t>
            </a:r>
            <a:r>
              <a:rPr lang="en-US" sz="2000" i="1" dirty="0">
                <a:latin typeface="Constantia" charset="0"/>
              </a:rPr>
              <a:t>editor</a:t>
            </a:r>
            <a:r>
              <a:rPr lang="en-US" sz="2000" dirty="0">
                <a:latin typeface="Constantia" charset="0"/>
              </a:rPr>
              <a:t> </a:t>
            </a:r>
            <a:r>
              <a:rPr lang="en-US" sz="2000" dirty="0" smtClean="0">
                <a:latin typeface="Constantia" charset="0"/>
              </a:rPr>
              <a:t>for </a:t>
            </a:r>
            <a:r>
              <a:rPr lang="en-US" sz="2000" dirty="0">
                <a:latin typeface="Constantia" charset="0"/>
              </a:rPr>
              <a:t>entering in our </a:t>
            </a:r>
            <a:r>
              <a:rPr lang="en-US" sz="2000" i="1" dirty="0" smtClean="0">
                <a:latin typeface="Constantia" charset="0"/>
              </a:rPr>
              <a:t>programs</a:t>
            </a:r>
            <a:r>
              <a:rPr lang="en-US" sz="2000" dirty="0" smtClean="0">
                <a:latin typeface="Constantia" charset="0"/>
              </a:rPr>
              <a:t>: We</a:t>
            </a:r>
            <a:r>
              <a:rPr lang="en-US" altLang="ja-JP" sz="2000" dirty="0" smtClean="0">
                <a:latin typeface="Constantia" charset="0"/>
              </a:rPr>
              <a:t>ll </a:t>
            </a:r>
            <a:r>
              <a:rPr lang="en-US" altLang="ja-JP" sz="2000" dirty="0">
                <a:latin typeface="Constantia" charset="0"/>
              </a:rPr>
              <a:t>call that the </a:t>
            </a:r>
            <a:r>
              <a:rPr lang="en-US" altLang="ja-JP" sz="2000" i="1" dirty="0">
                <a:latin typeface="Constantia" charset="0"/>
              </a:rPr>
              <a:t>program area</a:t>
            </a:r>
            <a:endParaRPr lang="en-US" altLang="ja-JP" sz="2000" dirty="0">
              <a:latin typeface="Constantia" charset="0"/>
            </a:endParaRPr>
          </a:p>
          <a:p>
            <a:r>
              <a:rPr lang="en-US" sz="2000" dirty="0">
                <a:latin typeface="Constantia" charset="0"/>
              </a:rPr>
              <a:t>A </a:t>
            </a:r>
            <a:r>
              <a:rPr lang="en-US" sz="2000" i="1" dirty="0">
                <a:latin typeface="Constantia" charset="0"/>
              </a:rPr>
              <a:t>command</a:t>
            </a:r>
            <a:r>
              <a:rPr lang="en-US" sz="2000" dirty="0">
                <a:latin typeface="Constantia" charset="0"/>
              </a:rPr>
              <a:t> area for entering in commands for Python to execute.</a:t>
            </a:r>
          </a:p>
        </p:txBody>
      </p:sp>
      <p:graphicFrame>
        <p:nvGraphicFramePr>
          <p:cNvPr id="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795487"/>
              </p:ext>
            </p:extLst>
          </p:nvPr>
        </p:nvGraphicFramePr>
        <p:xfrm>
          <a:off x="6359770" y="2386410"/>
          <a:ext cx="5257800" cy="417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Visio" r:id="rId3" imgW="9525000" imgH="7569200" progId="Visio.Drawing.6">
                  <p:embed/>
                </p:oleObj>
              </mc:Choice>
              <mc:Fallback>
                <p:oleObj name="Visio" r:id="rId3" imgW="9525000" imgH="7569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9770" y="2386410"/>
                        <a:ext cx="5257800" cy="41783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288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JES with Help displayed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395" y="2252521"/>
            <a:ext cx="5962650" cy="425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68381" y="3549568"/>
            <a:ext cx="410191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Use Window Layout to get the view you want</a:t>
            </a:r>
          </a:p>
        </p:txBody>
      </p:sp>
    </p:spTree>
    <p:extLst>
      <p:ext uri="{BB962C8B-B14F-4D97-AF65-F5344CB8AC3E}">
        <p14:creationId xmlns:p14="http://schemas.microsoft.com/office/powerpoint/2010/main" val="98339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589" y="2360893"/>
            <a:ext cx="3886742" cy="41820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Creating World and Turtle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092" y="2679487"/>
            <a:ext cx="5810688" cy="3636511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/>
              <a:t>Use following commands </a:t>
            </a:r>
            <a:r>
              <a:rPr lang="en-US" sz="2200" dirty="0" smtClean="0"/>
              <a:t>in JES to </a:t>
            </a:r>
            <a:r>
              <a:rPr lang="en-US" sz="2200" dirty="0"/>
              <a:t>create Worlds and Turtles:</a:t>
            </a:r>
            <a:br>
              <a:rPr lang="en-US" sz="2200" dirty="0"/>
            </a:br>
            <a:endParaRPr lang="en-US" sz="2200" b="1" dirty="0"/>
          </a:p>
          <a:p>
            <a:pPr lvl="1"/>
            <a:r>
              <a:rPr lang="en-US" sz="2200" b="1" dirty="0"/>
              <a:t>earth = </a:t>
            </a:r>
            <a:r>
              <a:rPr lang="en-US" sz="2200" b="1" dirty="0" err="1"/>
              <a:t>makeWorld</a:t>
            </a:r>
            <a:r>
              <a:rPr lang="en-US" sz="2200" b="1" dirty="0"/>
              <a:t>(400, 400</a:t>
            </a:r>
            <a:r>
              <a:rPr lang="en-US" sz="2200" b="1" dirty="0" smtClean="0"/>
              <a:t>)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 smtClean="0"/>
          </a:p>
          <a:p>
            <a:pPr marL="457200" lvl="1" indent="0">
              <a:buNone/>
            </a:pPr>
            <a:r>
              <a:rPr lang="en-US" sz="2200" dirty="0" smtClean="0"/>
              <a:t>The </a:t>
            </a:r>
            <a:r>
              <a:rPr lang="en-US" sz="2200" dirty="0"/>
              <a:t>input parameters describe the size of the world in pixels</a:t>
            </a:r>
            <a:br>
              <a:rPr lang="en-US" sz="2200" dirty="0"/>
            </a:br>
            <a:r>
              <a:rPr lang="en-US" sz="2200" dirty="0"/>
              <a:t>If you do not provide inputs, get default 640 x 480 pixel world.</a:t>
            </a:r>
            <a:br>
              <a:rPr lang="en-US" sz="2200" dirty="0"/>
            </a:br>
            <a:endParaRPr lang="en-US" sz="2200" dirty="0"/>
          </a:p>
          <a:p>
            <a:pPr lvl="1"/>
            <a:r>
              <a:rPr lang="en-US" sz="2200" b="1" dirty="0"/>
              <a:t>turtle = </a:t>
            </a:r>
            <a:r>
              <a:rPr lang="en-US" sz="2200" b="1" dirty="0" err="1"/>
              <a:t>makeTurtle</a:t>
            </a:r>
            <a:r>
              <a:rPr lang="en-US" sz="2200" b="1" dirty="0"/>
              <a:t>(earth</a:t>
            </a:r>
            <a:r>
              <a:rPr lang="en-US" sz="2200" b="1" dirty="0" smtClean="0"/>
              <a:t>)</a:t>
            </a:r>
          </a:p>
          <a:p>
            <a:pPr marL="457200" lvl="1" indent="0">
              <a:buNone/>
            </a:pPr>
            <a:r>
              <a:rPr lang="en-US" sz="2200" dirty="0" smtClean="0"/>
              <a:t>This creates a new turtle inside the world.</a:t>
            </a:r>
          </a:p>
          <a:p>
            <a:pPr lvl="1"/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Turtle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24" y="2598057"/>
            <a:ext cx="10554574" cy="3945618"/>
          </a:xfrm>
        </p:spPr>
        <p:txBody>
          <a:bodyPr>
            <a:normAutofit lnSpcReduction="10000"/>
          </a:bodyPr>
          <a:lstStyle/>
          <a:p>
            <a:r>
              <a:rPr lang="en-US" sz="2000" b="1" dirty="0" err="1" smtClean="0"/>
              <a:t>turtle.forward</a:t>
            </a:r>
            <a:r>
              <a:rPr lang="en-US" sz="2000" b="1" dirty="0" smtClean="0"/>
              <a:t>(distance)- </a:t>
            </a:r>
            <a:r>
              <a:rPr lang="en-US" sz="2000" dirty="0" smtClean="0"/>
              <a:t>command to move the turtle in the directions it’s facing. Default distance is 100 pixels. </a:t>
            </a:r>
            <a:endParaRPr lang="en-US" sz="2000" dirty="0"/>
          </a:p>
          <a:p>
            <a:r>
              <a:rPr lang="en-US" sz="2000" b="1" dirty="0" err="1"/>
              <a:t>turtle.turn</a:t>
            </a:r>
            <a:r>
              <a:rPr lang="en-US" sz="2000" b="1" dirty="0"/>
              <a:t>(degrees</a:t>
            </a:r>
            <a:r>
              <a:rPr lang="en-US" sz="2000" b="1" dirty="0" smtClean="0"/>
              <a:t>)- </a:t>
            </a:r>
            <a:r>
              <a:rPr lang="en-US" sz="2000" dirty="0" smtClean="0"/>
              <a:t>turns </a:t>
            </a:r>
            <a:r>
              <a:rPr lang="en-US" sz="2000" dirty="0"/>
              <a:t>the turtle in 90 degrees depending on the direction its facing</a:t>
            </a:r>
            <a:r>
              <a:rPr lang="en-US" sz="2000" dirty="0" smtClean="0"/>
              <a:t>.</a:t>
            </a:r>
            <a:endParaRPr lang="en-US" sz="2000" b="1" dirty="0"/>
          </a:p>
          <a:p>
            <a:pPr lvl="0"/>
            <a:r>
              <a:rPr lang="en-US" sz="2000" b="1" dirty="0" err="1"/>
              <a:t>turtle.moveTo</a:t>
            </a:r>
            <a:r>
              <a:rPr lang="en-US" sz="2000" b="1" dirty="0"/>
              <a:t>(x, y</a:t>
            </a:r>
            <a:r>
              <a:rPr lang="en-US" sz="2000" b="1" dirty="0" smtClean="0"/>
              <a:t>)-</a:t>
            </a:r>
            <a:r>
              <a:rPr lang="en-US" sz="2000" dirty="0"/>
              <a:t> command to place the turtle in a new </a:t>
            </a:r>
            <a:r>
              <a:rPr lang="en-US" sz="2000" dirty="0" smtClean="0"/>
              <a:t>location in the world.</a:t>
            </a:r>
            <a:endParaRPr lang="en-US" sz="2000" b="1" dirty="0"/>
          </a:p>
          <a:p>
            <a:pPr lvl="0"/>
            <a:r>
              <a:rPr lang="en-US" sz="2000" b="1" dirty="0" err="1" smtClean="0"/>
              <a:t>turtle.penUp</a:t>
            </a:r>
            <a:r>
              <a:rPr lang="en-US" sz="2000" b="1" dirty="0" smtClean="0"/>
              <a:t>()- </a:t>
            </a:r>
            <a:r>
              <a:rPr lang="en-US" sz="2000" dirty="0" smtClean="0"/>
              <a:t>command to pick </a:t>
            </a:r>
            <a:r>
              <a:rPr lang="en-US" sz="2000" dirty="0"/>
              <a:t>the pen </a:t>
            </a:r>
            <a:r>
              <a:rPr lang="en-US" sz="2000" dirty="0" smtClean="0"/>
              <a:t>up.</a:t>
            </a:r>
            <a:endParaRPr lang="en-US" sz="2000" b="1" dirty="0"/>
          </a:p>
          <a:p>
            <a:r>
              <a:rPr lang="en-US" sz="2000" b="1" dirty="0" err="1"/>
              <a:t>turtle.penDown</a:t>
            </a:r>
            <a:r>
              <a:rPr lang="en-US" sz="2000" b="1" dirty="0" smtClean="0"/>
              <a:t>()- </a:t>
            </a:r>
            <a:r>
              <a:rPr lang="en-US" sz="2000" dirty="0" smtClean="0"/>
              <a:t>command to </a:t>
            </a:r>
            <a:r>
              <a:rPr lang="en-US" sz="2000" dirty="0"/>
              <a:t>put the pen down again to </a:t>
            </a:r>
            <a:r>
              <a:rPr lang="en-US" sz="2000" dirty="0" smtClean="0"/>
              <a:t>draw. </a:t>
            </a:r>
          </a:p>
          <a:p>
            <a:r>
              <a:rPr lang="en-US" sz="2000" b="1" dirty="0" err="1" smtClean="0"/>
              <a:t>turtle.penWidth</a:t>
            </a:r>
            <a:r>
              <a:rPr lang="en-US" sz="2000" b="1" dirty="0" smtClean="0"/>
              <a:t> = (1-10) - </a:t>
            </a:r>
            <a:r>
              <a:rPr lang="en-US" sz="2000" dirty="0"/>
              <a:t>a</a:t>
            </a:r>
            <a:r>
              <a:rPr lang="en-US" sz="2000" dirty="0" smtClean="0"/>
              <a:t>llows you to change the size of the pen</a:t>
            </a:r>
            <a:endParaRPr lang="en-US" sz="2000" dirty="0"/>
          </a:p>
          <a:p>
            <a:r>
              <a:rPr lang="en-US" sz="2000" b="1" dirty="0" err="1"/>
              <a:t>turtle.color</a:t>
            </a:r>
            <a:r>
              <a:rPr lang="en-US" sz="2000" b="1" dirty="0"/>
              <a:t> = red (blue, green . . .) -or- (255, 255, 255) RGB </a:t>
            </a:r>
            <a:r>
              <a:rPr lang="en-US" sz="2000" b="1" dirty="0" smtClean="0"/>
              <a:t>notation- </a:t>
            </a:r>
            <a:r>
              <a:rPr lang="en-US" sz="2000" dirty="0" smtClean="0"/>
              <a:t>allows you to change the color of the pen and turtle.</a:t>
            </a:r>
            <a:endParaRPr lang="en-US" sz="2000" dirty="0"/>
          </a:p>
          <a:p>
            <a:pPr marL="0" lvl="0" indent="0">
              <a:buNone/>
            </a:pP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27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Turtle Commands Activity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22"/>
          <a:stretch/>
        </p:blipFill>
        <p:spPr>
          <a:xfrm>
            <a:off x="2545461" y="2251529"/>
            <a:ext cx="7364751" cy="4454072"/>
          </a:xfrm>
        </p:spPr>
      </p:pic>
    </p:spTree>
    <p:extLst>
      <p:ext uri="{BB962C8B-B14F-4D97-AF65-F5344CB8AC3E}">
        <p14:creationId xmlns:p14="http://schemas.microsoft.com/office/powerpoint/2010/main" val="180871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3080</TotalTime>
  <Words>611</Words>
  <Application>Microsoft Office PowerPoint</Application>
  <PresentationFormat>Custom</PresentationFormat>
  <Paragraphs>88</Paragraphs>
  <Slides>16</Slides>
  <Notes>1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Quotable</vt:lpstr>
      <vt:lpstr>Visio</vt:lpstr>
      <vt:lpstr>   Programming in Python Turtle Graphics  </vt:lpstr>
      <vt:lpstr>PowerPoint Presentation</vt:lpstr>
      <vt:lpstr>Jython</vt:lpstr>
      <vt:lpstr>Using Turtle Graphics</vt:lpstr>
      <vt:lpstr>We will program in JES</vt:lpstr>
      <vt:lpstr>JES with Help displayed</vt:lpstr>
      <vt:lpstr>Creating World and Turtle</vt:lpstr>
      <vt:lpstr>Turtle Commands</vt:lpstr>
      <vt:lpstr>Turtle Commands Activity</vt:lpstr>
      <vt:lpstr>Turtle Commands Activity</vt:lpstr>
      <vt:lpstr>Comments in JES</vt:lpstr>
      <vt:lpstr>Drawing Shapes and Designs with  Python and Turtles</vt:lpstr>
      <vt:lpstr>TURTLE GRAPHICS: SQUARES</vt:lpstr>
      <vt:lpstr>TURTLE GRAPHICS: TRIANGLES</vt:lpstr>
      <vt:lpstr>Let’s get started!  Begin the JES Python Turtle Tutorial!</vt:lpstr>
      <vt:lpstr>Resources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GGC S3  Programming in Python Turtle Graphics</dc:title>
  <dc:creator>Genie</dc:creator>
  <cp:lastModifiedBy>ismail - [2010]</cp:lastModifiedBy>
  <cp:revision>77</cp:revision>
  <dcterms:created xsi:type="dcterms:W3CDTF">2015-01-22T18:23:58Z</dcterms:created>
  <dcterms:modified xsi:type="dcterms:W3CDTF">2023-03-26T09:03:42Z</dcterms:modified>
</cp:coreProperties>
</file>