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28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1307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435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POWER_USER_LAYOUT_TEMPLA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7688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95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004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57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3727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431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419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29-Jul-23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738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B61BEF0D-F0BB-DE4B-95CE-6DB70DBA9567}" type="datetimeFigureOut">
              <a:rPr lang="en-US" smtClean="0"/>
              <a:pPr/>
              <a:t>29-Jul-23</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00207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F659-3210-47AC-8696-0F60E9AF9B41}"/>
              </a:ext>
            </a:extLst>
          </p:cNvPr>
          <p:cNvSpPr>
            <a:spLocks noGrp="1"/>
          </p:cNvSpPr>
          <p:nvPr>
            <p:ph type="ctrTitle"/>
          </p:nvPr>
        </p:nvSpPr>
        <p:spPr/>
        <p:txBody>
          <a:bodyPr>
            <a:normAutofit/>
          </a:bodyPr>
          <a:lstStyle/>
          <a:p>
            <a:r>
              <a:rPr lang="en-US" sz="2000" dirty="0">
                <a:latin typeface="Times New Roman" panose="02020603050405020304" pitchFamily="18" charset="0"/>
                <a:cs typeface="Times New Roman" panose="02020603050405020304" pitchFamily="18" charset="0"/>
              </a:rPr>
              <a:t>CIT-422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Computer Graphics and Image Processing Sessional</a:t>
            </a:r>
            <a:endParaRPr lang="en-US" dirty="0"/>
          </a:p>
        </p:txBody>
      </p:sp>
      <p:sp>
        <p:nvSpPr>
          <p:cNvPr id="3" name="Subtitle 2">
            <a:extLst>
              <a:ext uri="{FF2B5EF4-FFF2-40B4-BE49-F238E27FC236}">
                <a16:creationId xmlns:a16="http://schemas.microsoft.com/office/drawing/2014/main" id="{D12926FC-5ADD-488D-A9F2-ED5D2E2FBC84}"/>
              </a:ext>
            </a:extLst>
          </p:cNvPr>
          <p:cNvSpPr>
            <a:spLocks noGrp="1"/>
          </p:cNvSpPr>
          <p:nvPr>
            <p:ph type="subTitle" idx="1"/>
          </p:nvPr>
        </p:nvSpPr>
        <p:spPr/>
        <p:txBody>
          <a:bodyPr>
            <a:normAutofit/>
          </a:bodyPr>
          <a:lstStyle/>
          <a:p>
            <a:r>
              <a:rPr lang="en-US" dirty="0"/>
              <a:t>Rafid al Nahiyan</a:t>
            </a:r>
          </a:p>
          <a:p>
            <a:r>
              <a:rPr lang="en-US" dirty="0"/>
              <a:t>Id: 1702032</a:t>
            </a:r>
          </a:p>
          <a:p>
            <a:r>
              <a:rPr lang="en-US" dirty="0"/>
              <a:t>Reg: 7602</a:t>
            </a:r>
          </a:p>
        </p:txBody>
      </p:sp>
      <p:sp>
        <p:nvSpPr>
          <p:cNvPr id="6" name="TextBox 5">
            <a:extLst>
              <a:ext uri="{FF2B5EF4-FFF2-40B4-BE49-F238E27FC236}">
                <a16:creationId xmlns:a16="http://schemas.microsoft.com/office/drawing/2014/main" id="{E21F8759-ACE5-47A9-9BC5-A782F0A1C7C9}"/>
              </a:ext>
            </a:extLst>
          </p:cNvPr>
          <p:cNvSpPr txBox="1"/>
          <p:nvPr/>
        </p:nvSpPr>
        <p:spPr>
          <a:xfrm>
            <a:off x="2209800" y="1236143"/>
            <a:ext cx="7772400" cy="1569660"/>
          </a:xfrm>
          <a:prstGeom prst="rect">
            <a:avLst/>
          </a:prstGeom>
          <a:noFill/>
        </p:spPr>
        <p:txBody>
          <a:bodyPr wrap="square">
            <a:spAutoFit/>
          </a:bodyPr>
          <a:lstStyle/>
          <a:p>
            <a:pPr algn="ctr"/>
            <a:r>
              <a:rPr lang="en-US" sz="4800" dirty="0">
                <a:solidFill>
                  <a:schemeClr val="bg1"/>
                </a:solidFill>
                <a:latin typeface="+mj-lt"/>
              </a:rPr>
              <a:t>Pixel adjustment between hardware and software of a digital camera</a:t>
            </a:r>
          </a:p>
        </p:txBody>
      </p:sp>
    </p:spTree>
    <p:extLst>
      <p:ext uri="{BB962C8B-B14F-4D97-AF65-F5344CB8AC3E}">
        <p14:creationId xmlns:p14="http://schemas.microsoft.com/office/powerpoint/2010/main" val="90500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31F7C-7109-4AA4-AAC0-849E7A835D3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705065B-AA06-45AE-8E40-94457FF90C69}"/>
              </a:ext>
            </a:extLst>
          </p:cNvPr>
          <p:cNvSpPr>
            <a:spLocks noGrp="1"/>
          </p:cNvSpPr>
          <p:nvPr>
            <p:ph idx="1"/>
          </p:nvPr>
        </p:nvSpPr>
        <p:spPr/>
        <p:txBody>
          <a:bodyPr>
            <a:normAutofit fontScale="92500"/>
          </a:bodyPr>
          <a:lstStyle/>
          <a:p>
            <a:pPr rtl="0">
              <a:lnSpc>
                <a:spcPct val="150000"/>
              </a:lnSpc>
              <a:spcBef>
                <a:spcPts val="0"/>
              </a:spcBef>
              <a:spcAft>
                <a:spcPts val="0"/>
              </a:spcAft>
            </a:pPr>
            <a:r>
              <a:rPr lang="en-US" sz="1800" b="0" i="0" u="none" strike="noStrike" dirty="0">
                <a:solidFill>
                  <a:srgbClr val="000000"/>
                </a:solidFill>
                <a:effectLst/>
                <a:latin typeface="Montserrat" panose="00000500000000000000" pitchFamily="2" charset="0"/>
              </a:rPr>
              <a:t>It's important to note that some adjustments, like exposure settings (shutter speed, aperture), ISO sensitivity, and lens quality, mainly occur in hardware. However, many other adjustments, especially those related to color, noise, and image enhancement, are handled through software algorithms in the camera's processing pipeline.</a:t>
            </a:r>
            <a:endParaRPr lang="en-US" b="0" dirty="0">
              <a:effectLst/>
            </a:endParaRPr>
          </a:p>
          <a:p>
            <a:pPr rtl="0">
              <a:lnSpc>
                <a:spcPct val="150000"/>
              </a:lnSpc>
              <a:spcBef>
                <a:spcPts val="0"/>
              </a:spcBef>
              <a:spcAft>
                <a:spcPts val="0"/>
              </a:spcAft>
            </a:pPr>
            <a:br>
              <a:rPr lang="en-US" b="0" dirty="0">
                <a:effectLst/>
              </a:rPr>
            </a:br>
            <a:r>
              <a:rPr lang="en-US" sz="1800" b="0" i="0" u="none" strike="noStrike" dirty="0">
                <a:solidFill>
                  <a:srgbClr val="000000"/>
                </a:solidFill>
                <a:effectLst/>
                <a:latin typeface="Montserrat" panose="00000500000000000000" pitchFamily="2" charset="0"/>
              </a:rPr>
              <a:t>The combination of hardware and software adjustments ensures that the final image produced by a digital camera is of high quality, accurately represents the scene, and meets the user's preferences.</a:t>
            </a:r>
            <a:endParaRPr lang="en-US" b="0" dirty="0">
              <a:effectLst/>
            </a:endParaRPr>
          </a:p>
          <a:p>
            <a:br>
              <a:rPr lang="en-US" dirty="0"/>
            </a:br>
            <a:endParaRPr lang="en-US" dirty="0"/>
          </a:p>
        </p:txBody>
      </p:sp>
    </p:spTree>
    <p:extLst>
      <p:ext uri="{BB962C8B-B14F-4D97-AF65-F5344CB8AC3E}">
        <p14:creationId xmlns:p14="http://schemas.microsoft.com/office/powerpoint/2010/main" val="12446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92799-024E-4E3F-B764-3035258041C0}"/>
              </a:ext>
            </a:extLst>
          </p:cNvPr>
          <p:cNvSpPr>
            <a:spLocks noGrp="1"/>
          </p:cNvSpPr>
          <p:nvPr>
            <p:ph type="title"/>
          </p:nvPr>
        </p:nvSpPr>
        <p:spPr/>
        <p:txBody>
          <a:bodyPr>
            <a:normAutofit/>
          </a:bodyPr>
          <a:lstStyle/>
          <a:p>
            <a:r>
              <a:rPr lang="en-US" dirty="0"/>
              <a:t>Pixel adjustment</a:t>
            </a:r>
          </a:p>
        </p:txBody>
      </p:sp>
      <p:sp>
        <p:nvSpPr>
          <p:cNvPr id="3" name="Content Placeholder 2">
            <a:extLst>
              <a:ext uri="{FF2B5EF4-FFF2-40B4-BE49-F238E27FC236}">
                <a16:creationId xmlns:a16="http://schemas.microsoft.com/office/drawing/2014/main" id="{17BB861E-2158-44C6-AA27-3F903E4FB428}"/>
              </a:ext>
            </a:extLst>
          </p:cNvPr>
          <p:cNvSpPr>
            <a:spLocks noGrp="1"/>
          </p:cNvSpPr>
          <p:nvPr>
            <p:ph idx="1"/>
          </p:nvPr>
        </p:nvSpPr>
        <p:spPr/>
        <p:txBody>
          <a:bodyPr/>
          <a:lstStyle/>
          <a:p>
            <a:pPr rtl="0">
              <a:spcBef>
                <a:spcPts val="0"/>
              </a:spcBef>
              <a:spcAft>
                <a:spcPts val="0"/>
              </a:spcAft>
            </a:pPr>
            <a:r>
              <a:rPr lang="en-US" sz="2800" b="0" i="0" u="none" strike="noStrike" dirty="0">
                <a:solidFill>
                  <a:srgbClr val="000000"/>
                </a:solidFill>
                <a:effectLst/>
                <a:latin typeface="Montserrat" panose="00000500000000000000" pitchFamily="2" charset="0"/>
                <a:cs typeface="Times New Roman" panose="02020603050405020304" pitchFamily="18" charset="0"/>
              </a:rPr>
              <a:t>Pixel adjustment in a digital camera involves various processes that occur both in hardware and software to capture and process the image data. Let's delve into the pixel adjustment stages between the hardware and software of a digital camera:</a:t>
            </a:r>
            <a:endParaRPr lang="en-US" sz="3200" b="0" dirty="0">
              <a:effectLst/>
              <a:latin typeface="Montserrat" panose="00000500000000000000" pitchFamily="2" charset="0"/>
              <a:cs typeface="Times New Roman" panose="02020603050405020304" pitchFamily="18" charset="0"/>
            </a:endParaRPr>
          </a:p>
          <a:p>
            <a:endParaRPr lang="en-US" dirty="0"/>
          </a:p>
          <a:p>
            <a:br>
              <a:rPr lang="en-US" dirty="0"/>
            </a:br>
            <a:endParaRPr lang="en-US" dirty="0"/>
          </a:p>
        </p:txBody>
      </p:sp>
    </p:spTree>
    <p:extLst>
      <p:ext uri="{BB962C8B-B14F-4D97-AF65-F5344CB8AC3E}">
        <p14:creationId xmlns:p14="http://schemas.microsoft.com/office/powerpoint/2010/main" val="297759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25B5B-7FCA-4FEA-BCC8-AF9F1542FFE7}"/>
              </a:ext>
            </a:extLst>
          </p:cNvPr>
          <p:cNvSpPr>
            <a:spLocks noGrp="1"/>
          </p:cNvSpPr>
          <p:nvPr>
            <p:ph type="title"/>
          </p:nvPr>
        </p:nvSpPr>
        <p:spPr/>
        <p:txBody>
          <a:bodyPr/>
          <a:lstStyle/>
          <a:p>
            <a:r>
              <a:rPr lang="en-US" dirty="0"/>
              <a:t>Hardware pixel adjustment</a:t>
            </a:r>
          </a:p>
        </p:txBody>
      </p:sp>
      <p:sp>
        <p:nvSpPr>
          <p:cNvPr id="3" name="Content Placeholder 2">
            <a:extLst>
              <a:ext uri="{FF2B5EF4-FFF2-40B4-BE49-F238E27FC236}">
                <a16:creationId xmlns:a16="http://schemas.microsoft.com/office/drawing/2014/main" id="{2C709434-FB86-478A-8001-3B4FA66120D6}"/>
              </a:ext>
            </a:extLst>
          </p:cNvPr>
          <p:cNvSpPr>
            <a:spLocks noGrp="1"/>
          </p:cNvSpPr>
          <p:nvPr>
            <p:ph idx="1"/>
          </p:nvPr>
        </p:nvSpPr>
        <p:spPr/>
        <p:txBody>
          <a:bodyPr>
            <a:normAutofit fontScale="70000" lnSpcReduction="20000"/>
          </a:bodyPr>
          <a:lstStyle/>
          <a:p>
            <a:pPr rtl="0">
              <a:lnSpc>
                <a:spcPct val="150000"/>
              </a:lnSpc>
              <a:spcBef>
                <a:spcPts val="0"/>
              </a:spcBef>
              <a:spcAft>
                <a:spcPts val="0"/>
              </a:spcAft>
            </a:pPr>
            <a:r>
              <a:rPr lang="en-US" sz="2400" b="1" i="0" u="none" strike="noStrike" dirty="0">
                <a:solidFill>
                  <a:srgbClr val="000000"/>
                </a:solidFill>
                <a:effectLst/>
                <a:latin typeface="Montserrat" panose="00000500000000000000" pitchFamily="2" charset="0"/>
              </a:rPr>
              <a:t>a. Image Sensor: </a:t>
            </a:r>
            <a:r>
              <a:rPr lang="en-US" sz="2400" b="0" i="0" u="none" strike="noStrike" dirty="0">
                <a:solidFill>
                  <a:srgbClr val="000000"/>
                </a:solidFill>
                <a:effectLst/>
                <a:latin typeface="Montserrat" panose="00000500000000000000" pitchFamily="2" charset="0"/>
              </a:rPr>
              <a:t>The image sensor (CCD or CMOS) is a critical hardware component that captures light and converts it into electrical signals (analog data). The image sensor plays a crucial role in determining pixel properties, such as </a:t>
            </a:r>
            <a:r>
              <a:rPr lang="en-US" sz="2400" b="0" i="1" u="none" strike="noStrike" dirty="0">
                <a:solidFill>
                  <a:srgbClr val="000000"/>
                </a:solidFill>
                <a:effectLst/>
                <a:latin typeface="Montserrat" panose="00000500000000000000" pitchFamily="2" charset="0"/>
              </a:rPr>
              <a:t>sensitivity</a:t>
            </a:r>
            <a:r>
              <a:rPr lang="en-US" sz="2400" b="0" i="0" u="none" strike="noStrike" dirty="0">
                <a:solidFill>
                  <a:srgbClr val="000000"/>
                </a:solidFill>
                <a:effectLst/>
                <a:latin typeface="Montserrat" panose="00000500000000000000" pitchFamily="2" charset="0"/>
              </a:rPr>
              <a:t>, </a:t>
            </a:r>
            <a:r>
              <a:rPr lang="en-US" sz="2400" b="0" i="1" u="none" strike="noStrike" dirty="0">
                <a:solidFill>
                  <a:srgbClr val="000000"/>
                </a:solidFill>
                <a:effectLst/>
                <a:latin typeface="Montserrat" panose="00000500000000000000" pitchFamily="2" charset="0"/>
              </a:rPr>
              <a:t>dynamic range</a:t>
            </a:r>
            <a:r>
              <a:rPr lang="en-US" sz="2400" b="0" i="0" u="none" strike="noStrike" dirty="0">
                <a:solidFill>
                  <a:srgbClr val="000000"/>
                </a:solidFill>
                <a:effectLst/>
                <a:latin typeface="Montserrat" panose="00000500000000000000" pitchFamily="2" charset="0"/>
              </a:rPr>
              <a:t>, and </a:t>
            </a:r>
            <a:r>
              <a:rPr lang="en-US" sz="2400" b="0" i="1" u="none" strike="noStrike" dirty="0">
                <a:solidFill>
                  <a:srgbClr val="000000"/>
                </a:solidFill>
                <a:effectLst/>
                <a:latin typeface="Montserrat" panose="00000500000000000000" pitchFamily="2" charset="0"/>
              </a:rPr>
              <a:t>noise </a:t>
            </a:r>
            <a:r>
              <a:rPr lang="en-US" sz="2400" b="0" i="0" u="none" strike="noStrike" dirty="0">
                <a:solidFill>
                  <a:srgbClr val="000000"/>
                </a:solidFill>
                <a:effectLst/>
                <a:latin typeface="Montserrat" panose="00000500000000000000" pitchFamily="2" charset="0"/>
              </a:rPr>
              <a:t>characteristics. The quality of the image sensor directly impacts the overall image quality.</a:t>
            </a:r>
            <a:endParaRPr lang="en-US" sz="2800" b="0" dirty="0">
              <a:effectLst/>
            </a:endParaRPr>
          </a:p>
          <a:p>
            <a:pPr>
              <a:lnSpc>
                <a:spcPct val="150000"/>
              </a:lnSpc>
            </a:pPr>
            <a:br>
              <a:rPr lang="en-US" sz="2800" dirty="0"/>
            </a:br>
            <a:r>
              <a:rPr lang="en-US" sz="2400" b="0" i="0" u="none" strike="noStrike" dirty="0">
                <a:solidFill>
                  <a:srgbClr val="000000"/>
                </a:solidFill>
                <a:effectLst/>
                <a:latin typeface="Montserrat" panose="00000500000000000000" pitchFamily="2" charset="0"/>
              </a:rPr>
              <a:t> </a:t>
            </a:r>
            <a:r>
              <a:rPr lang="en-US" sz="2400" b="1" i="0" u="none" strike="noStrike" dirty="0">
                <a:solidFill>
                  <a:srgbClr val="000000"/>
                </a:solidFill>
                <a:effectLst/>
                <a:latin typeface="Montserrat" panose="00000500000000000000" pitchFamily="2" charset="0"/>
              </a:rPr>
              <a:t> b. Analog-to-Digital Conversion (ADC):</a:t>
            </a:r>
            <a:r>
              <a:rPr lang="en-US" sz="2400" b="0" i="0" u="none" strike="noStrike" dirty="0">
                <a:solidFill>
                  <a:srgbClr val="000000"/>
                </a:solidFill>
                <a:effectLst/>
                <a:latin typeface="Montserrat" panose="00000500000000000000" pitchFamily="2" charset="0"/>
              </a:rPr>
              <a:t> The analog signals generated by the image sensor need to be converted into digital data. The analog-to-digital converter (ADC) quantizes the continuous analog signals into discrete digital values. This process determines the bit depth and dynamic range of the pixel data.</a:t>
            </a:r>
            <a:endParaRPr lang="en-US" sz="2800" dirty="0"/>
          </a:p>
        </p:txBody>
      </p:sp>
    </p:spTree>
    <p:extLst>
      <p:ext uri="{BB962C8B-B14F-4D97-AF65-F5344CB8AC3E}">
        <p14:creationId xmlns:p14="http://schemas.microsoft.com/office/powerpoint/2010/main" val="100214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0A5D5-7F77-4D16-B3CA-FEA8F6C542CD}"/>
              </a:ext>
            </a:extLst>
          </p:cNvPr>
          <p:cNvSpPr>
            <a:spLocks noGrp="1"/>
          </p:cNvSpPr>
          <p:nvPr>
            <p:ph type="title"/>
          </p:nvPr>
        </p:nvSpPr>
        <p:spPr/>
        <p:txBody>
          <a:bodyPr/>
          <a:lstStyle/>
          <a:p>
            <a:r>
              <a:rPr lang="en-US" dirty="0"/>
              <a:t>Hardware pixel adjustment (</a:t>
            </a:r>
            <a:r>
              <a:rPr lang="en-US" dirty="0" err="1"/>
              <a:t>cont</a:t>
            </a:r>
            <a:r>
              <a:rPr lang="en-US" dirty="0"/>
              <a:t>…)</a:t>
            </a:r>
          </a:p>
        </p:txBody>
      </p:sp>
      <p:sp>
        <p:nvSpPr>
          <p:cNvPr id="3" name="Content Placeholder 2">
            <a:extLst>
              <a:ext uri="{FF2B5EF4-FFF2-40B4-BE49-F238E27FC236}">
                <a16:creationId xmlns:a16="http://schemas.microsoft.com/office/drawing/2014/main" id="{7ED79B98-FF0C-4AEF-A73B-51A0772708DB}"/>
              </a:ext>
            </a:extLst>
          </p:cNvPr>
          <p:cNvSpPr>
            <a:spLocks noGrp="1"/>
          </p:cNvSpPr>
          <p:nvPr>
            <p:ph idx="1"/>
          </p:nvPr>
        </p:nvSpPr>
        <p:spPr/>
        <p:txBody>
          <a:bodyPr>
            <a:normAutofit/>
          </a:bodyPr>
          <a:lstStyle/>
          <a:p>
            <a:pPr rtl="0">
              <a:lnSpc>
                <a:spcPct val="150000"/>
              </a:lnSpc>
              <a:spcBef>
                <a:spcPts val="0"/>
              </a:spcBef>
              <a:spcAft>
                <a:spcPts val="0"/>
              </a:spcAft>
            </a:pPr>
            <a:r>
              <a:rPr lang="en-US" sz="1800" b="1" i="0" u="none" strike="noStrike" dirty="0">
                <a:solidFill>
                  <a:srgbClr val="000000"/>
                </a:solidFill>
                <a:effectLst/>
                <a:latin typeface="Montserrat" panose="00000500000000000000" pitchFamily="2" charset="0"/>
              </a:rPr>
              <a:t>c. Sensor Alignment:</a:t>
            </a:r>
            <a:r>
              <a:rPr lang="en-US" sz="1800" b="0" i="0" u="none" strike="noStrike" dirty="0">
                <a:solidFill>
                  <a:srgbClr val="000000"/>
                </a:solidFill>
                <a:effectLst/>
                <a:latin typeface="Montserrat" panose="00000500000000000000" pitchFamily="2" charset="0"/>
              </a:rPr>
              <a:t> Some cameras use multiple sensors to capture color information (e.g., RGB). Hardware adjustments ensure proper alignment and synchronization of the sensor data to form a complete image.</a:t>
            </a:r>
            <a:endParaRPr lang="en-US" b="0" dirty="0">
              <a:effectLst/>
              <a:latin typeface="Montserrat" panose="00000500000000000000" pitchFamily="2" charset="0"/>
            </a:endParaRPr>
          </a:p>
          <a:p>
            <a:pPr rtl="0">
              <a:lnSpc>
                <a:spcPct val="150000"/>
              </a:lnSpc>
              <a:spcBef>
                <a:spcPts val="0"/>
              </a:spcBef>
              <a:spcAft>
                <a:spcPts val="0"/>
              </a:spcAft>
            </a:pPr>
            <a:br>
              <a:rPr lang="en-US" b="0" dirty="0">
                <a:effectLst/>
                <a:latin typeface="Montserrat" panose="00000500000000000000" pitchFamily="2" charset="0"/>
              </a:rPr>
            </a:br>
            <a:r>
              <a:rPr lang="en-US" sz="1800" b="1" i="0" u="none" strike="noStrike" dirty="0">
                <a:solidFill>
                  <a:srgbClr val="000000"/>
                </a:solidFill>
                <a:effectLst/>
                <a:latin typeface="Montserrat" panose="00000500000000000000" pitchFamily="2" charset="0"/>
              </a:rPr>
              <a:t>d. Optical Components:</a:t>
            </a:r>
            <a:r>
              <a:rPr lang="en-US" sz="1800" b="0" i="0" u="none" strike="noStrike" dirty="0">
                <a:solidFill>
                  <a:srgbClr val="000000"/>
                </a:solidFill>
                <a:effectLst/>
                <a:latin typeface="Montserrat" panose="00000500000000000000" pitchFamily="2" charset="0"/>
              </a:rPr>
              <a:t> Lenses, aperture, and filters are essential hardware components that influence the amount of light and the quality of the incoming image. These components impact pixel values by affecting sharpness, distortion, and color accuracy.</a:t>
            </a:r>
            <a:endParaRPr lang="en-US" b="0" dirty="0">
              <a:effectLst/>
              <a:latin typeface="Montserrat" panose="00000500000000000000" pitchFamily="2" charset="0"/>
            </a:endParaRPr>
          </a:p>
        </p:txBody>
      </p:sp>
    </p:spTree>
    <p:extLst>
      <p:ext uri="{BB962C8B-B14F-4D97-AF65-F5344CB8AC3E}">
        <p14:creationId xmlns:p14="http://schemas.microsoft.com/office/powerpoint/2010/main" val="298638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CC04-8E9E-4DC6-B1CC-9D9193B5FFE8}"/>
              </a:ext>
            </a:extLst>
          </p:cNvPr>
          <p:cNvSpPr>
            <a:spLocks noGrp="1"/>
          </p:cNvSpPr>
          <p:nvPr>
            <p:ph type="title"/>
          </p:nvPr>
        </p:nvSpPr>
        <p:spPr/>
        <p:txBody>
          <a:bodyPr/>
          <a:lstStyle/>
          <a:p>
            <a:r>
              <a:rPr lang="en-US" dirty="0"/>
              <a:t>software pixel adjustment</a:t>
            </a:r>
          </a:p>
        </p:txBody>
      </p:sp>
      <p:sp>
        <p:nvSpPr>
          <p:cNvPr id="3" name="Content Placeholder 2">
            <a:extLst>
              <a:ext uri="{FF2B5EF4-FFF2-40B4-BE49-F238E27FC236}">
                <a16:creationId xmlns:a16="http://schemas.microsoft.com/office/drawing/2014/main" id="{2566619C-2F9D-4198-88A9-CD099838A768}"/>
              </a:ext>
            </a:extLst>
          </p:cNvPr>
          <p:cNvSpPr>
            <a:spLocks noGrp="1"/>
          </p:cNvSpPr>
          <p:nvPr>
            <p:ph idx="1"/>
          </p:nvPr>
        </p:nvSpPr>
        <p:spPr/>
        <p:txBody>
          <a:bodyPr>
            <a:normAutofit fontScale="92500"/>
          </a:bodyPr>
          <a:lstStyle/>
          <a:p>
            <a:pPr rtl="0">
              <a:lnSpc>
                <a:spcPct val="150000"/>
              </a:lnSpc>
              <a:spcBef>
                <a:spcPts val="0"/>
              </a:spcBef>
              <a:spcAft>
                <a:spcPts val="0"/>
              </a:spcAft>
            </a:pPr>
            <a:r>
              <a:rPr lang="en-US" sz="1800" b="1" i="0" u="none" strike="noStrike" dirty="0">
                <a:solidFill>
                  <a:srgbClr val="000000"/>
                </a:solidFill>
                <a:effectLst/>
                <a:latin typeface="Montserrat" panose="00000500000000000000" pitchFamily="2" charset="0"/>
              </a:rPr>
              <a:t>a. </a:t>
            </a:r>
            <a:r>
              <a:rPr lang="en-US" sz="1800" b="1" i="0" u="none" strike="noStrike" dirty="0" err="1">
                <a:solidFill>
                  <a:srgbClr val="000000"/>
                </a:solidFill>
                <a:effectLst/>
                <a:latin typeface="Montserrat" panose="00000500000000000000" pitchFamily="2" charset="0"/>
              </a:rPr>
              <a:t>Demosaicing</a:t>
            </a:r>
            <a:r>
              <a:rPr lang="en-US" sz="1800" b="1" i="0" u="none" strike="noStrike" dirty="0">
                <a:solidFill>
                  <a:srgbClr val="000000"/>
                </a:solidFill>
                <a:effectLst/>
                <a:latin typeface="Montserrat" panose="00000500000000000000" pitchFamily="2" charset="0"/>
              </a:rPr>
              <a:t>: </a:t>
            </a:r>
            <a:r>
              <a:rPr lang="en-US" sz="1800" b="0" i="0" u="none" strike="noStrike" dirty="0">
                <a:solidFill>
                  <a:srgbClr val="000000"/>
                </a:solidFill>
                <a:effectLst/>
                <a:latin typeface="Montserrat" panose="00000500000000000000" pitchFamily="2" charset="0"/>
              </a:rPr>
              <a:t>In digital cameras that use color filter arrays (CFA) like the Bayer pattern, the raw image data contains only one color component per pixel. </a:t>
            </a:r>
            <a:r>
              <a:rPr lang="en-US" sz="1800" b="0" i="0" u="sng" dirty="0" err="1">
                <a:solidFill>
                  <a:srgbClr val="000000"/>
                </a:solidFill>
                <a:effectLst/>
                <a:latin typeface="Montserrat" panose="00000500000000000000" pitchFamily="2" charset="0"/>
              </a:rPr>
              <a:t>Demosaicing</a:t>
            </a:r>
            <a:r>
              <a:rPr lang="en-US" sz="1800" b="0" i="0" u="sng" dirty="0">
                <a:solidFill>
                  <a:srgbClr val="000000"/>
                </a:solidFill>
                <a:effectLst/>
                <a:latin typeface="Montserrat" panose="00000500000000000000" pitchFamily="2" charset="0"/>
              </a:rPr>
              <a:t> is a process in which software algorithms interpolate the missing color information from neighboring pixels to create a full-color image.</a:t>
            </a:r>
            <a:endParaRPr lang="en-US" b="0" dirty="0">
              <a:effectLst/>
            </a:endParaRPr>
          </a:p>
          <a:p>
            <a:pPr rtl="0">
              <a:lnSpc>
                <a:spcPct val="150000"/>
              </a:lnSpc>
              <a:spcBef>
                <a:spcPts val="0"/>
              </a:spcBef>
              <a:spcAft>
                <a:spcPts val="0"/>
              </a:spcAft>
            </a:pPr>
            <a:br>
              <a:rPr lang="en-US" b="0" dirty="0">
                <a:effectLst/>
              </a:rPr>
            </a:br>
            <a:r>
              <a:rPr lang="en-US" sz="1800" b="0" i="0" u="none" strike="noStrike" dirty="0">
                <a:solidFill>
                  <a:srgbClr val="000000"/>
                </a:solidFill>
                <a:effectLst/>
                <a:latin typeface="Montserrat" panose="00000500000000000000" pitchFamily="2" charset="0"/>
              </a:rPr>
              <a:t> </a:t>
            </a:r>
            <a:r>
              <a:rPr lang="en-US" sz="1800" b="1" i="0" u="none" strike="noStrike" dirty="0">
                <a:solidFill>
                  <a:srgbClr val="000000"/>
                </a:solidFill>
                <a:effectLst/>
                <a:latin typeface="Montserrat" panose="00000500000000000000" pitchFamily="2" charset="0"/>
              </a:rPr>
              <a:t>b. White Balance: </a:t>
            </a:r>
            <a:r>
              <a:rPr lang="en-US" sz="1800" b="0" i="0" u="none" strike="noStrike" dirty="0">
                <a:solidFill>
                  <a:srgbClr val="000000"/>
                </a:solidFill>
                <a:effectLst/>
                <a:latin typeface="Montserrat" panose="00000500000000000000" pitchFamily="2" charset="0"/>
              </a:rPr>
              <a:t>Software algorithms adjust the color temperature of the image to ensure accurate and natural-looking colors. White balance correction compensates for different lighting conditions, such as daylight, tungsten, or fluorescent lighting.</a:t>
            </a:r>
            <a:br>
              <a:rPr lang="en-US" dirty="0"/>
            </a:br>
            <a:endParaRPr lang="en-US" dirty="0"/>
          </a:p>
        </p:txBody>
      </p:sp>
    </p:spTree>
    <p:extLst>
      <p:ext uri="{BB962C8B-B14F-4D97-AF65-F5344CB8AC3E}">
        <p14:creationId xmlns:p14="http://schemas.microsoft.com/office/powerpoint/2010/main" val="2692611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B004-68CE-4FEB-A5DD-6CBA4380F143}"/>
              </a:ext>
            </a:extLst>
          </p:cNvPr>
          <p:cNvSpPr>
            <a:spLocks noGrp="1"/>
          </p:cNvSpPr>
          <p:nvPr>
            <p:ph type="title"/>
          </p:nvPr>
        </p:nvSpPr>
        <p:spPr/>
        <p:txBody>
          <a:bodyPr/>
          <a:lstStyle/>
          <a:p>
            <a:r>
              <a:rPr lang="en-US" dirty="0"/>
              <a:t>software pixel adjustment(</a:t>
            </a:r>
            <a:r>
              <a:rPr lang="en-US" dirty="0" err="1"/>
              <a:t>Cont</a:t>
            </a:r>
            <a:r>
              <a:rPr lang="en-US" dirty="0"/>
              <a:t>…)</a:t>
            </a:r>
          </a:p>
        </p:txBody>
      </p:sp>
      <p:sp>
        <p:nvSpPr>
          <p:cNvPr id="3" name="Content Placeholder 2">
            <a:extLst>
              <a:ext uri="{FF2B5EF4-FFF2-40B4-BE49-F238E27FC236}">
                <a16:creationId xmlns:a16="http://schemas.microsoft.com/office/drawing/2014/main" id="{38939060-C76E-4C3D-9074-2BD27CEA50CA}"/>
              </a:ext>
            </a:extLst>
          </p:cNvPr>
          <p:cNvSpPr>
            <a:spLocks noGrp="1"/>
          </p:cNvSpPr>
          <p:nvPr>
            <p:ph idx="1"/>
          </p:nvPr>
        </p:nvSpPr>
        <p:spPr/>
        <p:txBody>
          <a:bodyPr>
            <a:normAutofit lnSpcReduction="10000"/>
          </a:bodyPr>
          <a:lstStyle/>
          <a:p>
            <a:pPr rtl="0">
              <a:lnSpc>
                <a:spcPct val="150000"/>
              </a:lnSpc>
              <a:spcBef>
                <a:spcPts val="0"/>
              </a:spcBef>
              <a:spcAft>
                <a:spcPts val="0"/>
              </a:spcAft>
            </a:pPr>
            <a:r>
              <a:rPr lang="en-US" sz="2000" b="1" i="0" u="none" strike="noStrike" dirty="0">
                <a:solidFill>
                  <a:srgbClr val="000000"/>
                </a:solidFill>
                <a:effectLst/>
                <a:latin typeface="Montserrat" panose="00000500000000000000" pitchFamily="2" charset="0"/>
              </a:rPr>
              <a:t> c. Noise Reduction: </a:t>
            </a:r>
            <a:r>
              <a:rPr lang="en-US" sz="2000" b="0" i="0" u="none" strike="noStrike" dirty="0">
                <a:solidFill>
                  <a:srgbClr val="000000"/>
                </a:solidFill>
                <a:effectLst/>
                <a:latin typeface="Montserrat" panose="00000500000000000000" pitchFamily="2" charset="0"/>
              </a:rPr>
              <a:t>Image sensor noise, especially in higher ISO settings, can lead to unwanted graininess in images. Noise reduction algorithms are employed to minimize noise while preserving image details.</a:t>
            </a:r>
            <a:endParaRPr lang="en-US" sz="2400" b="0" dirty="0">
              <a:effectLst/>
            </a:endParaRPr>
          </a:p>
          <a:p>
            <a:pPr rtl="0">
              <a:lnSpc>
                <a:spcPct val="150000"/>
              </a:lnSpc>
              <a:spcBef>
                <a:spcPts val="0"/>
              </a:spcBef>
              <a:spcAft>
                <a:spcPts val="0"/>
              </a:spcAft>
            </a:pPr>
            <a:br>
              <a:rPr lang="en-US" sz="2400" b="0" dirty="0">
                <a:effectLst/>
              </a:rPr>
            </a:br>
            <a:r>
              <a:rPr lang="en-US" sz="2000" b="1" i="0" u="none" strike="noStrike" dirty="0">
                <a:solidFill>
                  <a:srgbClr val="000000"/>
                </a:solidFill>
                <a:effectLst/>
                <a:latin typeface="Montserrat" panose="00000500000000000000" pitchFamily="2" charset="0"/>
              </a:rPr>
              <a:t> d. Image Processing:</a:t>
            </a:r>
            <a:r>
              <a:rPr lang="en-US" sz="2000" b="0" i="0" u="none" strike="noStrike" dirty="0">
                <a:solidFill>
                  <a:srgbClr val="000000"/>
                </a:solidFill>
                <a:effectLst/>
                <a:latin typeface="Montserrat" panose="00000500000000000000" pitchFamily="2" charset="0"/>
              </a:rPr>
              <a:t> Various image processing techniques, such as sharpening, contrast enhancement, and tone mapping, are applied to improve the overall appearance and visual quality of the image.</a:t>
            </a:r>
            <a:endParaRPr lang="en-US" sz="2400" b="0" dirty="0">
              <a:effectLst/>
            </a:endParaRPr>
          </a:p>
          <a:p>
            <a:br>
              <a:rPr lang="en-US" dirty="0"/>
            </a:br>
            <a:endParaRPr lang="en-US" dirty="0"/>
          </a:p>
        </p:txBody>
      </p:sp>
    </p:spTree>
    <p:extLst>
      <p:ext uri="{BB962C8B-B14F-4D97-AF65-F5344CB8AC3E}">
        <p14:creationId xmlns:p14="http://schemas.microsoft.com/office/powerpoint/2010/main" val="329667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9F46-EC94-498B-83AD-DE6A29BD66D7}"/>
              </a:ext>
            </a:extLst>
          </p:cNvPr>
          <p:cNvSpPr>
            <a:spLocks noGrp="1"/>
          </p:cNvSpPr>
          <p:nvPr>
            <p:ph type="title"/>
          </p:nvPr>
        </p:nvSpPr>
        <p:spPr/>
        <p:txBody>
          <a:bodyPr/>
          <a:lstStyle/>
          <a:p>
            <a:r>
              <a:rPr lang="en-US" dirty="0"/>
              <a:t>software pixel adjustment(</a:t>
            </a:r>
            <a:r>
              <a:rPr lang="en-US" dirty="0" err="1"/>
              <a:t>Cont</a:t>
            </a:r>
            <a:r>
              <a:rPr lang="en-US" dirty="0"/>
              <a:t>…)</a:t>
            </a:r>
          </a:p>
        </p:txBody>
      </p:sp>
      <p:sp>
        <p:nvSpPr>
          <p:cNvPr id="3" name="Content Placeholder 2">
            <a:extLst>
              <a:ext uri="{FF2B5EF4-FFF2-40B4-BE49-F238E27FC236}">
                <a16:creationId xmlns:a16="http://schemas.microsoft.com/office/drawing/2014/main" id="{3EA3B3F4-1880-466B-9F97-FDB4A003E808}"/>
              </a:ext>
            </a:extLst>
          </p:cNvPr>
          <p:cNvSpPr>
            <a:spLocks noGrp="1"/>
          </p:cNvSpPr>
          <p:nvPr>
            <p:ph idx="1"/>
          </p:nvPr>
        </p:nvSpPr>
        <p:spPr/>
        <p:txBody>
          <a:bodyPr/>
          <a:lstStyle/>
          <a:p>
            <a:pPr rtl="0">
              <a:lnSpc>
                <a:spcPct val="150000"/>
              </a:lnSpc>
              <a:spcBef>
                <a:spcPts val="0"/>
              </a:spcBef>
              <a:spcAft>
                <a:spcPts val="0"/>
              </a:spcAft>
            </a:pPr>
            <a:r>
              <a:rPr lang="en-US" sz="1800" b="1" i="0" u="none" strike="noStrike" dirty="0">
                <a:solidFill>
                  <a:srgbClr val="000000"/>
                </a:solidFill>
                <a:effectLst/>
                <a:latin typeface="Montserrat" panose="00000500000000000000" pitchFamily="2" charset="0"/>
              </a:rPr>
              <a:t>e. Compression:</a:t>
            </a:r>
            <a:r>
              <a:rPr lang="en-US" sz="1800" b="0" i="0" u="none" strike="noStrike" dirty="0">
                <a:solidFill>
                  <a:srgbClr val="000000"/>
                </a:solidFill>
                <a:effectLst/>
                <a:latin typeface="Montserrat" panose="00000500000000000000" pitchFamily="2" charset="0"/>
              </a:rPr>
              <a:t> After processing the image, some cameras apply lossy compression algorithms (e.g., JPEG) to reduce the file size for storage and transmission purposes. This compression can affect the final image quality, particularly at higher compression ratios.</a:t>
            </a:r>
            <a:endParaRPr lang="en-US" b="0" dirty="0">
              <a:effectLst/>
            </a:endParaRPr>
          </a:p>
          <a:p>
            <a:pPr>
              <a:lnSpc>
                <a:spcPct val="150000"/>
              </a:lnSpc>
            </a:pPr>
            <a:br>
              <a:rPr lang="en-US" dirty="0"/>
            </a:br>
            <a:r>
              <a:rPr lang="en-US" sz="1800" b="1" i="0" u="none" strike="noStrike" dirty="0">
                <a:solidFill>
                  <a:srgbClr val="000000"/>
                </a:solidFill>
                <a:effectLst/>
                <a:latin typeface="Montserrat" panose="00000500000000000000" pitchFamily="2" charset="0"/>
              </a:rPr>
              <a:t>g. Lens Correction:</a:t>
            </a:r>
            <a:r>
              <a:rPr lang="en-US" sz="1800" b="0" i="0" u="none" strike="noStrike" dirty="0">
                <a:solidFill>
                  <a:srgbClr val="000000"/>
                </a:solidFill>
                <a:effectLst/>
                <a:latin typeface="Montserrat" panose="00000500000000000000" pitchFamily="2" charset="0"/>
              </a:rPr>
              <a:t> In software, camera manufacturers may apply lens correction algorithms to correct for lens aberrations, distortion, and vignetting.</a:t>
            </a:r>
            <a:endParaRPr lang="en-US" dirty="0"/>
          </a:p>
        </p:txBody>
      </p:sp>
    </p:spTree>
    <p:extLst>
      <p:ext uri="{BB962C8B-B14F-4D97-AF65-F5344CB8AC3E}">
        <p14:creationId xmlns:p14="http://schemas.microsoft.com/office/powerpoint/2010/main" val="122032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3F1B2-C4A0-4916-90C9-B0090CDA3CD4}"/>
              </a:ext>
            </a:extLst>
          </p:cNvPr>
          <p:cNvSpPr>
            <a:spLocks noGrp="1"/>
          </p:cNvSpPr>
          <p:nvPr>
            <p:ph type="title"/>
          </p:nvPr>
        </p:nvSpPr>
        <p:spPr/>
        <p:txBody>
          <a:bodyPr/>
          <a:lstStyle/>
          <a:p>
            <a:r>
              <a:rPr lang="en-US" dirty="0"/>
              <a:t>Viewing transformation</a:t>
            </a:r>
          </a:p>
        </p:txBody>
      </p:sp>
      <p:sp>
        <p:nvSpPr>
          <p:cNvPr id="8" name="Content Placeholder 7">
            <a:extLst>
              <a:ext uri="{FF2B5EF4-FFF2-40B4-BE49-F238E27FC236}">
                <a16:creationId xmlns:a16="http://schemas.microsoft.com/office/drawing/2014/main" id="{02EAA4B2-00A3-497D-88F7-7892D25AF156}"/>
              </a:ext>
            </a:extLst>
          </p:cNvPr>
          <p:cNvSpPr>
            <a:spLocks noGrp="1"/>
          </p:cNvSpPr>
          <p:nvPr>
            <p:ph idx="1"/>
          </p:nvPr>
        </p:nvSpPr>
        <p:spPr>
          <a:xfrm>
            <a:off x="862344" y="1776983"/>
            <a:ext cx="10621772" cy="4865751"/>
          </a:xfrm>
        </p:spPr>
        <p:txBody>
          <a:bodyPr/>
          <a:lstStyle/>
          <a:p>
            <a:r>
              <a:rPr lang="en-US" dirty="0"/>
              <a:t> </a:t>
            </a:r>
          </a:p>
        </p:txBody>
      </p:sp>
      <p:sp>
        <p:nvSpPr>
          <p:cNvPr id="9" name="Rectangle 8">
            <a:extLst>
              <a:ext uri="{FF2B5EF4-FFF2-40B4-BE49-F238E27FC236}">
                <a16:creationId xmlns:a16="http://schemas.microsoft.com/office/drawing/2014/main" id="{2EDF0C03-C370-4D8A-B6FD-D1EB18AD1F5F}"/>
              </a:ext>
            </a:extLst>
          </p:cNvPr>
          <p:cNvSpPr/>
          <p:nvPr/>
        </p:nvSpPr>
        <p:spPr>
          <a:xfrm>
            <a:off x="2194891" y="2826026"/>
            <a:ext cx="2377109" cy="1428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Construct World-Coordinate Scene Using Modeling –Coordinate Transformations</a:t>
            </a:r>
          </a:p>
        </p:txBody>
      </p:sp>
      <p:sp>
        <p:nvSpPr>
          <p:cNvPr id="17" name="Arrow: Right 16">
            <a:extLst>
              <a:ext uri="{FF2B5EF4-FFF2-40B4-BE49-F238E27FC236}">
                <a16:creationId xmlns:a16="http://schemas.microsoft.com/office/drawing/2014/main" id="{3D9AF8FA-0767-4AC9-9FF5-D4144D972301}"/>
              </a:ext>
            </a:extLst>
          </p:cNvPr>
          <p:cNvSpPr/>
          <p:nvPr/>
        </p:nvSpPr>
        <p:spPr>
          <a:xfrm>
            <a:off x="1181100" y="3162576"/>
            <a:ext cx="1013791" cy="75537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MC</a:t>
            </a:r>
          </a:p>
        </p:txBody>
      </p:sp>
      <p:sp>
        <p:nvSpPr>
          <p:cNvPr id="22" name="Arrow: Right 21">
            <a:extLst>
              <a:ext uri="{FF2B5EF4-FFF2-40B4-BE49-F238E27FC236}">
                <a16:creationId xmlns:a16="http://schemas.microsoft.com/office/drawing/2014/main" id="{6E3A8294-C8ED-4D21-97BC-3C7B7D41A919}"/>
              </a:ext>
            </a:extLst>
          </p:cNvPr>
          <p:cNvSpPr/>
          <p:nvPr/>
        </p:nvSpPr>
        <p:spPr>
          <a:xfrm>
            <a:off x="4571999" y="3162576"/>
            <a:ext cx="1013791" cy="75537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WC</a:t>
            </a:r>
          </a:p>
        </p:txBody>
      </p:sp>
      <p:sp>
        <p:nvSpPr>
          <p:cNvPr id="25" name="Arrow: Right 24">
            <a:extLst>
              <a:ext uri="{FF2B5EF4-FFF2-40B4-BE49-F238E27FC236}">
                <a16:creationId xmlns:a16="http://schemas.microsoft.com/office/drawing/2014/main" id="{CD7269C0-E548-4A64-8B71-B8873EEF5A51}"/>
              </a:ext>
            </a:extLst>
          </p:cNvPr>
          <p:cNvSpPr/>
          <p:nvPr/>
        </p:nvSpPr>
        <p:spPr>
          <a:xfrm>
            <a:off x="7774610" y="3162576"/>
            <a:ext cx="1013791" cy="75537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VC</a:t>
            </a:r>
          </a:p>
        </p:txBody>
      </p:sp>
      <p:sp>
        <p:nvSpPr>
          <p:cNvPr id="26" name="Rectangle 25">
            <a:extLst>
              <a:ext uri="{FF2B5EF4-FFF2-40B4-BE49-F238E27FC236}">
                <a16:creationId xmlns:a16="http://schemas.microsoft.com/office/drawing/2014/main" id="{4738891C-9DA8-4F71-A4AD-F7874EF66F98}"/>
              </a:ext>
            </a:extLst>
          </p:cNvPr>
          <p:cNvSpPr/>
          <p:nvPr/>
        </p:nvSpPr>
        <p:spPr>
          <a:xfrm>
            <a:off x="5585791" y="2826026"/>
            <a:ext cx="2188819" cy="1428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Convert World-Coordinate to Viewing Coordinates</a:t>
            </a:r>
          </a:p>
        </p:txBody>
      </p:sp>
      <p:sp>
        <p:nvSpPr>
          <p:cNvPr id="28" name="Rectangle 27">
            <a:extLst>
              <a:ext uri="{FF2B5EF4-FFF2-40B4-BE49-F238E27FC236}">
                <a16:creationId xmlns:a16="http://schemas.microsoft.com/office/drawing/2014/main" id="{1B7AC764-D3DA-4739-B75F-8990293F3146}"/>
              </a:ext>
            </a:extLst>
          </p:cNvPr>
          <p:cNvSpPr/>
          <p:nvPr/>
        </p:nvSpPr>
        <p:spPr>
          <a:xfrm>
            <a:off x="8788401" y="2826026"/>
            <a:ext cx="2695715" cy="1428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 Viewing Coordinates to Normalized Viewing Coordinates using Window-Viewport Specifications</a:t>
            </a:r>
          </a:p>
        </p:txBody>
      </p:sp>
      <p:sp>
        <p:nvSpPr>
          <p:cNvPr id="29" name="Arrow: Down 28">
            <a:extLst>
              <a:ext uri="{FF2B5EF4-FFF2-40B4-BE49-F238E27FC236}">
                <a16:creationId xmlns:a16="http://schemas.microsoft.com/office/drawing/2014/main" id="{E66EA3EB-686C-4B27-B20C-C50A2F57E6B6}"/>
              </a:ext>
            </a:extLst>
          </p:cNvPr>
          <p:cNvSpPr/>
          <p:nvPr/>
        </p:nvSpPr>
        <p:spPr>
          <a:xfrm>
            <a:off x="9575800" y="4254500"/>
            <a:ext cx="884308" cy="978176"/>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NVC</a:t>
            </a:r>
          </a:p>
        </p:txBody>
      </p:sp>
      <p:sp>
        <p:nvSpPr>
          <p:cNvPr id="30" name="Rectangle 29">
            <a:extLst>
              <a:ext uri="{FF2B5EF4-FFF2-40B4-BE49-F238E27FC236}">
                <a16:creationId xmlns:a16="http://schemas.microsoft.com/office/drawing/2014/main" id="{839744B1-A11F-44A4-A50B-FA7478EDB78E}"/>
              </a:ext>
            </a:extLst>
          </p:cNvPr>
          <p:cNvSpPr/>
          <p:nvPr/>
        </p:nvSpPr>
        <p:spPr>
          <a:xfrm>
            <a:off x="8788401" y="5214261"/>
            <a:ext cx="2695715" cy="1428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Map Normalized Viewport to Device-Coordinates</a:t>
            </a:r>
          </a:p>
        </p:txBody>
      </p:sp>
      <p:sp>
        <p:nvSpPr>
          <p:cNvPr id="31" name="Arrow: Left 30">
            <a:extLst>
              <a:ext uri="{FF2B5EF4-FFF2-40B4-BE49-F238E27FC236}">
                <a16:creationId xmlns:a16="http://schemas.microsoft.com/office/drawing/2014/main" id="{8395237A-06A7-419B-89B7-C946D387DA41}"/>
              </a:ext>
            </a:extLst>
          </p:cNvPr>
          <p:cNvSpPr/>
          <p:nvPr/>
        </p:nvSpPr>
        <p:spPr>
          <a:xfrm>
            <a:off x="7726020" y="5454926"/>
            <a:ext cx="1013791" cy="755374"/>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DC</a:t>
            </a:r>
          </a:p>
        </p:txBody>
      </p:sp>
    </p:spTree>
    <p:extLst>
      <p:ext uri="{BB962C8B-B14F-4D97-AF65-F5344CB8AC3E}">
        <p14:creationId xmlns:p14="http://schemas.microsoft.com/office/powerpoint/2010/main" val="3403206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99E2-350D-448A-A063-4B2AD1F4259F}"/>
              </a:ext>
            </a:extLst>
          </p:cNvPr>
          <p:cNvSpPr>
            <a:spLocks noGrp="1"/>
          </p:cNvSpPr>
          <p:nvPr>
            <p:ph type="title"/>
          </p:nvPr>
        </p:nvSpPr>
        <p:spPr/>
        <p:txBody>
          <a:bodyPr/>
          <a:lstStyle/>
          <a:p>
            <a:r>
              <a:rPr lang="en-US" dirty="0"/>
              <a:t>Viewing transformation(</a:t>
            </a:r>
            <a:r>
              <a:rPr lang="en-US" dirty="0" err="1"/>
              <a:t>cont</a:t>
            </a:r>
            <a:r>
              <a:rPr lang="en-US" dirty="0"/>
              <a:t>…)</a:t>
            </a:r>
          </a:p>
        </p:txBody>
      </p:sp>
      <p:pic>
        <p:nvPicPr>
          <p:cNvPr id="9" name="Content Placeholder 8">
            <a:extLst>
              <a:ext uri="{FF2B5EF4-FFF2-40B4-BE49-F238E27FC236}">
                <a16:creationId xmlns:a16="http://schemas.microsoft.com/office/drawing/2014/main" id="{BD078DC3-AA6B-4863-AB32-E534C0E74A8A}"/>
              </a:ext>
            </a:extLst>
          </p:cNvPr>
          <p:cNvPicPr>
            <a:picLocks noGrp="1" noChangeAspect="1"/>
          </p:cNvPicPr>
          <p:nvPr>
            <p:ph idx="1"/>
          </p:nvPr>
        </p:nvPicPr>
        <p:blipFill>
          <a:blip r:embed="rId2"/>
          <a:stretch>
            <a:fillRect/>
          </a:stretch>
        </p:blipFill>
        <p:spPr>
          <a:xfrm>
            <a:off x="600869" y="3086100"/>
            <a:ext cx="4860131" cy="2524125"/>
          </a:xfrm>
        </p:spPr>
      </p:pic>
      <p:pic>
        <p:nvPicPr>
          <p:cNvPr id="13" name="Picture 12">
            <a:extLst>
              <a:ext uri="{FF2B5EF4-FFF2-40B4-BE49-F238E27FC236}">
                <a16:creationId xmlns:a16="http://schemas.microsoft.com/office/drawing/2014/main" id="{F357B9D9-CFA5-44B3-9551-C36F0F3E9900}"/>
              </a:ext>
            </a:extLst>
          </p:cNvPr>
          <p:cNvPicPr>
            <a:picLocks noChangeAspect="1"/>
          </p:cNvPicPr>
          <p:nvPr/>
        </p:nvPicPr>
        <p:blipFill>
          <a:blip r:embed="rId3"/>
          <a:stretch>
            <a:fillRect/>
          </a:stretch>
        </p:blipFill>
        <p:spPr>
          <a:xfrm>
            <a:off x="5321300" y="3086100"/>
            <a:ext cx="5613400" cy="2524125"/>
          </a:xfrm>
          <a:prstGeom prst="rect">
            <a:avLst/>
          </a:prstGeom>
        </p:spPr>
      </p:pic>
    </p:spTree>
    <p:extLst>
      <p:ext uri="{BB962C8B-B14F-4D97-AF65-F5344CB8AC3E}">
        <p14:creationId xmlns:p14="http://schemas.microsoft.com/office/powerpoint/2010/main" val="4476509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138</TotalTime>
  <Words>683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Montserrat</vt:lpstr>
      <vt:lpstr>Times New Roman</vt:lpstr>
      <vt:lpstr>Tw Cen MT</vt:lpstr>
      <vt:lpstr>Tw Cen MT Condensed</vt:lpstr>
      <vt:lpstr>Wingdings 3</vt:lpstr>
      <vt:lpstr>Integral</vt:lpstr>
      <vt:lpstr>CIT-422  Computer Graphics and Image Processing Sessional</vt:lpstr>
      <vt:lpstr>Pixel adjustment</vt:lpstr>
      <vt:lpstr>Hardware pixel adjustment</vt:lpstr>
      <vt:lpstr>Hardware pixel adjustment (cont…)</vt:lpstr>
      <vt:lpstr>software pixel adjustment</vt:lpstr>
      <vt:lpstr>software pixel adjustment(Cont…)</vt:lpstr>
      <vt:lpstr>software pixel adjustment(Cont…)</vt:lpstr>
      <vt:lpstr>Viewing transformation</vt:lpstr>
      <vt:lpstr>Viewing transformation(cont…)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CIT-422  Computer Graphics and Image Processing Sessional</dc:title>
  <dc:creator>Rafid Al Nahiyan</dc:creator>
  <cp:lastModifiedBy>Rafid Al Nahiyan</cp:lastModifiedBy>
  <cp:revision>3</cp:revision>
  <dcterms:created xsi:type="dcterms:W3CDTF">2023-07-29T02:01:16Z</dcterms:created>
  <dcterms:modified xsi:type="dcterms:W3CDTF">2023-07-29T04:19:59Z</dcterms:modified>
</cp:coreProperties>
</file>