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29-Jul-23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28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130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43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POWER_USER_LAYOUT_TEMPLA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768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95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00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57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72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43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419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738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61BEF0D-F0BB-DE4B-95CE-6DB70DBA9567}" type="datetimeFigureOut">
              <a:rPr lang="en-US" smtClean="0"/>
              <a:pPr/>
              <a:t>29-Jul-23</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00207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F659-3210-47AC-8696-0F60E9AF9B41}"/>
              </a:ext>
            </a:extLst>
          </p:cNvPr>
          <p:cNvSpPr>
            <a:spLocks noGrp="1"/>
          </p:cNvSpPr>
          <p:nvPr>
            <p:ph type="ctrTitle"/>
          </p:nvPr>
        </p:nvSpPr>
        <p:spPr/>
        <p:txBody>
          <a:bodyPr>
            <a:normAutofit/>
          </a:bodyPr>
          <a:lstStyle/>
          <a:p>
            <a:r>
              <a:rPr lang="en-US" sz="2000" dirty="0">
                <a:latin typeface="Times New Roman" panose="02020603050405020304" pitchFamily="18" charset="0"/>
                <a:cs typeface="Times New Roman" panose="02020603050405020304" pitchFamily="18" charset="0"/>
              </a:rPr>
              <a:t>CIT-422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Computer Graphics and Image Processing Sessional</a:t>
            </a:r>
            <a:endParaRPr lang="en-US" dirty="0"/>
          </a:p>
        </p:txBody>
      </p:sp>
      <p:sp>
        <p:nvSpPr>
          <p:cNvPr id="3" name="Subtitle 2">
            <a:extLst>
              <a:ext uri="{FF2B5EF4-FFF2-40B4-BE49-F238E27FC236}">
                <a16:creationId xmlns:a16="http://schemas.microsoft.com/office/drawing/2014/main" id="{D12926FC-5ADD-488D-A9F2-ED5D2E2FBC84}"/>
              </a:ext>
            </a:extLst>
          </p:cNvPr>
          <p:cNvSpPr>
            <a:spLocks noGrp="1"/>
          </p:cNvSpPr>
          <p:nvPr>
            <p:ph type="subTitle" idx="1"/>
          </p:nvPr>
        </p:nvSpPr>
        <p:spPr/>
        <p:txBody>
          <a:bodyPr>
            <a:normAutofit/>
          </a:bodyPr>
          <a:lstStyle/>
          <a:p>
            <a:r>
              <a:rPr lang="en-US" dirty="0"/>
              <a:t>Rafid al Nahiyan</a:t>
            </a:r>
          </a:p>
          <a:p>
            <a:r>
              <a:rPr lang="en-US" dirty="0"/>
              <a:t>Id: 1702032</a:t>
            </a:r>
          </a:p>
          <a:p>
            <a:r>
              <a:rPr lang="en-US" dirty="0"/>
              <a:t>Reg: 7602</a:t>
            </a:r>
          </a:p>
        </p:txBody>
      </p:sp>
      <p:sp>
        <p:nvSpPr>
          <p:cNvPr id="6" name="TextBox 5">
            <a:extLst>
              <a:ext uri="{FF2B5EF4-FFF2-40B4-BE49-F238E27FC236}">
                <a16:creationId xmlns:a16="http://schemas.microsoft.com/office/drawing/2014/main" id="{E21F8759-ACE5-47A9-9BC5-A782F0A1C7C9}"/>
              </a:ext>
            </a:extLst>
          </p:cNvPr>
          <p:cNvSpPr txBox="1"/>
          <p:nvPr/>
        </p:nvSpPr>
        <p:spPr>
          <a:xfrm>
            <a:off x="2209800" y="1236143"/>
            <a:ext cx="7772400" cy="1569660"/>
          </a:xfrm>
          <a:prstGeom prst="rect">
            <a:avLst/>
          </a:prstGeom>
          <a:noFill/>
        </p:spPr>
        <p:txBody>
          <a:bodyPr wrap="square">
            <a:spAutoFit/>
          </a:bodyPr>
          <a:lstStyle/>
          <a:p>
            <a:pPr algn="ctr"/>
            <a:r>
              <a:rPr lang="en-US" sz="4800" dirty="0">
                <a:solidFill>
                  <a:schemeClr val="bg1"/>
                </a:solidFill>
                <a:latin typeface="+mj-lt"/>
              </a:rPr>
              <a:t>Pixel adjustment between hardware and software of a monitor</a:t>
            </a:r>
          </a:p>
        </p:txBody>
      </p:sp>
    </p:spTree>
    <p:extLst>
      <p:ext uri="{BB962C8B-B14F-4D97-AF65-F5344CB8AC3E}">
        <p14:creationId xmlns:p14="http://schemas.microsoft.com/office/powerpoint/2010/main" val="90500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2799-024E-4E3F-B764-3035258041C0}"/>
              </a:ext>
            </a:extLst>
          </p:cNvPr>
          <p:cNvSpPr>
            <a:spLocks noGrp="1"/>
          </p:cNvSpPr>
          <p:nvPr>
            <p:ph type="title"/>
          </p:nvPr>
        </p:nvSpPr>
        <p:spPr/>
        <p:txBody>
          <a:bodyPr>
            <a:normAutofit/>
          </a:bodyPr>
          <a:lstStyle/>
          <a:p>
            <a:r>
              <a:rPr lang="en-US" dirty="0"/>
              <a:t>Pixel adjustment</a:t>
            </a:r>
          </a:p>
        </p:txBody>
      </p:sp>
      <p:sp>
        <p:nvSpPr>
          <p:cNvPr id="3" name="Content Placeholder 2">
            <a:extLst>
              <a:ext uri="{FF2B5EF4-FFF2-40B4-BE49-F238E27FC236}">
                <a16:creationId xmlns:a16="http://schemas.microsoft.com/office/drawing/2014/main" id="{17BB861E-2158-44C6-AA27-3F903E4FB428}"/>
              </a:ext>
            </a:extLst>
          </p:cNvPr>
          <p:cNvSpPr>
            <a:spLocks noGrp="1"/>
          </p:cNvSpPr>
          <p:nvPr>
            <p:ph idx="1"/>
          </p:nvPr>
        </p:nvSpPr>
        <p:spPr/>
        <p:txBody>
          <a:bodyPr/>
          <a:lstStyle/>
          <a:p>
            <a:pPr rtl="0">
              <a:lnSpc>
                <a:spcPct val="150000"/>
              </a:lnSpc>
              <a:spcBef>
                <a:spcPts val="0"/>
              </a:spcBef>
              <a:spcAft>
                <a:spcPts val="0"/>
              </a:spcAft>
            </a:pPr>
            <a:r>
              <a:rPr lang="en-US" sz="2000" b="0" i="0" u="none" strike="noStrike" dirty="0">
                <a:solidFill>
                  <a:srgbClr val="000000"/>
                </a:solidFill>
                <a:effectLst/>
                <a:latin typeface="Montserrat" panose="00000500000000000000" pitchFamily="2" charset="0"/>
              </a:rPr>
              <a:t>Monitors also perform hardware and software pixel adjustments to display images accurately and efficiently. These adjustments ensure that the input signal from the graphics processing unit (GPU) is rendered correctly on the monitor's screen, taking into account the monitor's physical characteristics, native resolution, color accuracy, and other display settings. Below are the main hardware and software pixel adjustments in monitors:</a:t>
            </a:r>
            <a:endParaRPr lang="en-US" sz="2400" dirty="0">
              <a:latin typeface="Montserrat" panose="00000500000000000000" pitchFamily="2" charset="0"/>
            </a:endParaRPr>
          </a:p>
          <a:p>
            <a:pPr>
              <a:lnSpc>
                <a:spcPct val="150000"/>
              </a:lnSpc>
            </a:pPr>
            <a:br>
              <a:rPr lang="en-US" dirty="0">
                <a:latin typeface="Montserrat" panose="00000500000000000000" pitchFamily="2" charset="0"/>
              </a:rPr>
            </a:br>
            <a:endParaRPr lang="en-US" dirty="0">
              <a:latin typeface="Montserrat" panose="00000500000000000000" pitchFamily="2" charset="0"/>
            </a:endParaRPr>
          </a:p>
        </p:txBody>
      </p:sp>
    </p:spTree>
    <p:extLst>
      <p:ext uri="{BB962C8B-B14F-4D97-AF65-F5344CB8AC3E}">
        <p14:creationId xmlns:p14="http://schemas.microsoft.com/office/powerpoint/2010/main" val="297759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5B5B-7FCA-4FEA-BCC8-AF9F1542FFE7}"/>
              </a:ext>
            </a:extLst>
          </p:cNvPr>
          <p:cNvSpPr>
            <a:spLocks noGrp="1"/>
          </p:cNvSpPr>
          <p:nvPr>
            <p:ph type="title"/>
          </p:nvPr>
        </p:nvSpPr>
        <p:spPr/>
        <p:txBody>
          <a:bodyPr/>
          <a:lstStyle/>
          <a:p>
            <a:r>
              <a:rPr lang="en-US" dirty="0"/>
              <a:t>Hardware pixel adjustment</a:t>
            </a:r>
          </a:p>
        </p:txBody>
      </p:sp>
      <p:sp>
        <p:nvSpPr>
          <p:cNvPr id="3" name="Content Placeholder 2">
            <a:extLst>
              <a:ext uri="{FF2B5EF4-FFF2-40B4-BE49-F238E27FC236}">
                <a16:creationId xmlns:a16="http://schemas.microsoft.com/office/drawing/2014/main" id="{2C709434-FB86-478A-8001-3B4FA66120D6}"/>
              </a:ext>
            </a:extLst>
          </p:cNvPr>
          <p:cNvSpPr>
            <a:spLocks noGrp="1"/>
          </p:cNvSpPr>
          <p:nvPr>
            <p:ph idx="1"/>
          </p:nvPr>
        </p:nvSpPr>
        <p:spPr/>
        <p:txBody>
          <a:bodyPr>
            <a:normAutofit/>
          </a:bodyPr>
          <a:lstStyle/>
          <a:p>
            <a:pPr lvl="1">
              <a:lnSpc>
                <a:spcPct val="150000"/>
              </a:lnSpc>
              <a:spcBef>
                <a:spcPts val="0"/>
              </a:spcBef>
              <a:spcAft>
                <a:spcPts val="0"/>
              </a:spcAft>
            </a:pPr>
            <a:r>
              <a:rPr lang="en-US" b="1" i="0" u="none" strike="noStrike" dirty="0">
                <a:solidFill>
                  <a:srgbClr val="000000"/>
                </a:solidFill>
                <a:effectLst/>
                <a:latin typeface="Montserrat" panose="00000500000000000000" pitchFamily="2" charset="0"/>
              </a:rPr>
              <a:t>  a. Native Resolution: </a:t>
            </a:r>
            <a:r>
              <a:rPr lang="en-US" b="0" i="0" u="none" strike="noStrike" dirty="0">
                <a:solidFill>
                  <a:srgbClr val="000000"/>
                </a:solidFill>
                <a:effectLst/>
                <a:latin typeface="Montserrat" panose="00000500000000000000" pitchFamily="2" charset="0"/>
              </a:rPr>
              <a:t>Monitors have a fixed number of physical pixels that make up their native resolution. The hardware scaler adjusts the incoming pixel data to fit the native resolution without distortion. If the input resolution differs from the native resolution, the hardware scaler may upscale or downscale the image.</a:t>
            </a:r>
            <a:endParaRPr lang="en-US" sz="2000" b="0" dirty="0">
              <a:effectLst/>
              <a:latin typeface="Montserrat" panose="00000500000000000000" pitchFamily="2" charset="0"/>
            </a:endParaRPr>
          </a:p>
          <a:p>
            <a:pPr lvl="1">
              <a:lnSpc>
                <a:spcPct val="150000"/>
              </a:lnSpc>
            </a:pPr>
            <a:br>
              <a:rPr lang="en-US" sz="2000" b="0" dirty="0">
                <a:effectLst/>
                <a:latin typeface="Montserrat" panose="00000500000000000000" pitchFamily="2" charset="0"/>
              </a:rPr>
            </a:br>
            <a:r>
              <a:rPr lang="en-US" b="0" i="0" u="none" strike="noStrike" dirty="0">
                <a:solidFill>
                  <a:srgbClr val="000000"/>
                </a:solidFill>
                <a:effectLst/>
                <a:latin typeface="Montserrat" panose="00000500000000000000" pitchFamily="2" charset="0"/>
              </a:rPr>
              <a:t> </a:t>
            </a:r>
            <a:r>
              <a:rPr lang="en-US" b="1" i="0" u="none" strike="noStrike" dirty="0">
                <a:solidFill>
                  <a:srgbClr val="000000"/>
                </a:solidFill>
                <a:effectLst/>
                <a:latin typeface="Montserrat" panose="00000500000000000000" pitchFamily="2" charset="0"/>
              </a:rPr>
              <a:t>  b. Refresh Rate: </a:t>
            </a:r>
            <a:r>
              <a:rPr lang="en-US" b="0" i="0" u="none" strike="noStrike" dirty="0">
                <a:solidFill>
                  <a:srgbClr val="000000"/>
                </a:solidFill>
                <a:effectLst/>
                <a:latin typeface="Montserrat" panose="00000500000000000000" pitchFamily="2" charset="0"/>
              </a:rPr>
              <a:t>The monitor's refresh rate determines how many times per second the screen is updated with new pixel data. The hardware ensures that the incoming pixel data is refreshed at the monitor's specified refresh rate to avoid artifacts like screen tearing.</a:t>
            </a:r>
            <a:endParaRPr lang="en-US" sz="3200" dirty="0">
              <a:latin typeface="Montserrat" panose="00000500000000000000" pitchFamily="2" charset="0"/>
            </a:endParaRPr>
          </a:p>
        </p:txBody>
      </p:sp>
    </p:spTree>
    <p:extLst>
      <p:ext uri="{BB962C8B-B14F-4D97-AF65-F5344CB8AC3E}">
        <p14:creationId xmlns:p14="http://schemas.microsoft.com/office/powerpoint/2010/main" val="100214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A5D5-7F77-4D16-B3CA-FEA8F6C542CD}"/>
              </a:ext>
            </a:extLst>
          </p:cNvPr>
          <p:cNvSpPr>
            <a:spLocks noGrp="1"/>
          </p:cNvSpPr>
          <p:nvPr>
            <p:ph type="title"/>
          </p:nvPr>
        </p:nvSpPr>
        <p:spPr/>
        <p:txBody>
          <a:bodyPr/>
          <a:lstStyle/>
          <a:p>
            <a:r>
              <a:rPr lang="en-US" dirty="0"/>
              <a:t>Hardware pixel adjustment (</a:t>
            </a:r>
            <a:r>
              <a:rPr lang="en-US" dirty="0" err="1"/>
              <a:t>cont</a:t>
            </a:r>
            <a:r>
              <a:rPr lang="en-US" dirty="0"/>
              <a:t>…)</a:t>
            </a:r>
          </a:p>
        </p:txBody>
      </p:sp>
      <p:sp>
        <p:nvSpPr>
          <p:cNvPr id="3" name="Content Placeholder 2">
            <a:extLst>
              <a:ext uri="{FF2B5EF4-FFF2-40B4-BE49-F238E27FC236}">
                <a16:creationId xmlns:a16="http://schemas.microsoft.com/office/drawing/2014/main" id="{7ED79B98-FF0C-4AEF-A73B-51A0772708DB}"/>
              </a:ext>
            </a:extLst>
          </p:cNvPr>
          <p:cNvSpPr>
            <a:spLocks noGrp="1"/>
          </p:cNvSpPr>
          <p:nvPr>
            <p:ph idx="1"/>
          </p:nvPr>
        </p:nvSpPr>
        <p:spPr/>
        <p:txBody>
          <a:bodyPr>
            <a:normAutofit fontScale="92500"/>
          </a:bodyPr>
          <a:lstStyle/>
          <a:p>
            <a:pPr rtl="0">
              <a:lnSpc>
                <a:spcPct val="150000"/>
              </a:lnSpc>
              <a:spcBef>
                <a:spcPts val="0"/>
              </a:spcBef>
              <a:spcAft>
                <a:spcPts val="0"/>
              </a:spcAft>
            </a:pPr>
            <a:r>
              <a:rPr lang="en-US" sz="1800" b="1" i="0" u="none" strike="noStrike" dirty="0">
                <a:solidFill>
                  <a:srgbClr val="000000"/>
                </a:solidFill>
                <a:effectLst/>
                <a:latin typeface="Montserrat" panose="00000500000000000000" pitchFamily="2" charset="0"/>
              </a:rPr>
              <a:t> c. Color Calibration:</a:t>
            </a:r>
            <a:r>
              <a:rPr lang="en-US" sz="1800" b="0" i="0" u="none" strike="noStrike" dirty="0">
                <a:solidFill>
                  <a:srgbClr val="000000"/>
                </a:solidFill>
                <a:effectLst/>
                <a:latin typeface="Montserrat" panose="00000500000000000000" pitchFamily="2" charset="0"/>
              </a:rPr>
              <a:t> High-quality monitors often have hardware-based color calibration capabilities. The hardware is calibrated to match industry color standards (e.g., sRGB, Adobe RGB) to ensure accurate color representation and consistency.</a:t>
            </a:r>
            <a:endParaRPr lang="en-US" b="0" dirty="0">
              <a:effectLst/>
              <a:latin typeface="Montserrat" panose="00000500000000000000" pitchFamily="2" charset="0"/>
            </a:endParaRPr>
          </a:p>
          <a:p>
            <a:pPr>
              <a:lnSpc>
                <a:spcPct val="150000"/>
              </a:lnSpc>
            </a:pPr>
            <a:br>
              <a:rPr lang="en-US" b="0" dirty="0">
                <a:effectLst/>
                <a:latin typeface="Montserrat" panose="00000500000000000000" pitchFamily="2" charset="0"/>
              </a:rPr>
            </a:br>
            <a:r>
              <a:rPr lang="en-US" sz="1800" b="1" i="0" u="none" strike="noStrike" dirty="0">
                <a:solidFill>
                  <a:srgbClr val="000000"/>
                </a:solidFill>
                <a:effectLst/>
                <a:latin typeface="Montserrat" panose="00000500000000000000" pitchFamily="2" charset="0"/>
              </a:rPr>
              <a:t>   d. Color Gamut and Depth:</a:t>
            </a:r>
            <a:r>
              <a:rPr lang="en-US" sz="1800" b="0" i="0" u="none" strike="noStrike" dirty="0">
                <a:solidFill>
                  <a:srgbClr val="000000"/>
                </a:solidFill>
                <a:effectLst/>
                <a:latin typeface="Montserrat" panose="00000500000000000000" pitchFamily="2" charset="0"/>
              </a:rPr>
              <a:t> Color gamut refers to the range of colors that a device or system can reproduce or display. It is a three-dimensional representation of all the colors that can be created by combining different amounts of three primary colors: red, green, and blue (RGB). Monitors may have different color </a:t>
            </a:r>
            <a:r>
              <a:rPr lang="en-US" sz="1800" b="0" i="0" u="none" strike="noStrike" dirty="0" err="1">
                <a:solidFill>
                  <a:srgbClr val="000000"/>
                </a:solidFill>
                <a:effectLst/>
                <a:latin typeface="Montserrat" panose="00000500000000000000" pitchFamily="2" charset="0"/>
              </a:rPr>
              <a:t>gamuts</a:t>
            </a:r>
            <a:r>
              <a:rPr lang="en-US" sz="1800" b="0" i="0" u="none" strike="noStrike" dirty="0">
                <a:solidFill>
                  <a:srgbClr val="000000"/>
                </a:solidFill>
                <a:effectLst/>
                <a:latin typeface="Montserrat" panose="00000500000000000000" pitchFamily="2" charset="0"/>
              </a:rPr>
              <a:t> and bit depths. The hardware adjusts the pixel values to match the monitor's specific color capabilities.</a:t>
            </a:r>
            <a:endParaRPr lang="en-US" dirty="0">
              <a:latin typeface="Montserrat" panose="00000500000000000000" pitchFamily="2" charset="0"/>
            </a:endParaRPr>
          </a:p>
        </p:txBody>
      </p:sp>
    </p:spTree>
    <p:extLst>
      <p:ext uri="{BB962C8B-B14F-4D97-AF65-F5344CB8AC3E}">
        <p14:creationId xmlns:p14="http://schemas.microsoft.com/office/powerpoint/2010/main" val="298638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CC04-8E9E-4DC6-B1CC-9D9193B5FFE8}"/>
              </a:ext>
            </a:extLst>
          </p:cNvPr>
          <p:cNvSpPr>
            <a:spLocks noGrp="1"/>
          </p:cNvSpPr>
          <p:nvPr>
            <p:ph type="title"/>
          </p:nvPr>
        </p:nvSpPr>
        <p:spPr/>
        <p:txBody>
          <a:bodyPr/>
          <a:lstStyle/>
          <a:p>
            <a:r>
              <a:rPr lang="en-US" dirty="0"/>
              <a:t>software pixel adjustment</a:t>
            </a:r>
          </a:p>
        </p:txBody>
      </p:sp>
      <p:sp>
        <p:nvSpPr>
          <p:cNvPr id="3" name="Content Placeholder 2">
            <a:extLst>
              <a:ext uri="{FF2B5EF4-FFF2-40B4-BE49-F238E27FC236}">
                <a16:creationId xmlns:a16="http://schemas.microsoft.com/office/drawing/2014/main" id="{2566619C-2F9D-4198-88A9-CD099838A768}"/>
              </a:ext>
            </a:extLst>
          </p:cNvPr>
          <p:cNvSpPr>
            <a:spLocks noGrp="1"/>
          </p:cNvSpPr>
          <p:nvPr>
            <p:ph idx="1"/>
          </p:nvPr>
        </p:nvSpPr>
        <p:spPr/>
        <p:txBody>
          <a:bodyPr>
            <a:normAutofit fontScale="92500"/>
          </a:bodyPr>
          <a:lstStyle/>
          <a:p>
            <a:pPr rtl="0">
              <a:lnSpc>
                <a:spcPct val="150000"/>
              </a:lnSpc>
              <a:spcBef>
                <a:spcPts val="0"/>
              </a:spcBef>
              <a:spcAft>
                <a:spcPts val="0"/>
              </a:spcAft>
            </a:pPr>
            <a:r>
              <a:rPr lang="en-US" sz="1800" b="1" i="0" u="none" strike="noStrike" dirty="0">
                <a:solidFill>
                  <a:srgbClr val="000000"/>
                </a:solidFill>
                <a:effectLst/>
                <a:latin typeface="Montserrat" panose="00000500000000000000" pitchFamily="2" charset="0"/>
              </a:rPr>
              <a:t> a. Graphics Driver Settings: </a:t>
            </a:r>
            <a:r>
              <a:rPr lang="en-US" sz="1800" b="0" i="0" u="none" strike="noStrike" dirty="0">
                <a:solidFill>
                  <a:srgbClr val="000000"/>
                </a:solidFill>
                <a:effectLst/>
                <a:latin typeface="Montserrat" panose="00000500000000000000" pitchFamily="2" charset="0"/>
              </a:rPr>
              <a:t>The graphics driver communicates with the monitor to configure display settings such as resolution, refresh rate, color profile, and gamma correction. The software ensures that the GPU outputs the correct pixel format compatible with the monitor.</a:t>
            </a:r>
            <a:endParaRPr lang="en-US" sz="1400" b="0" dirty="0">
              <a:effectLst/>
              <a:latin typeface="Montserrat" panose="00000500000000000000" pitchFamily="2" charset="0"/>
            </a:endParaRPr>
          </a:p>
          <a:p>
            <a:pPr rtl="0">
              <a:lnSpc>
                <a:spcPct val="150000"/>
              </a:lnSpc>
              <a:spcBef>
                <a:spcPts val="0"/>
              </a:spcBef>
              <a:spcAft>
                <a:spcPts val="0"/>
              </a:spcAft>
            </a:pPr>
            <a:br>
              <a:rPr lang="en-US" sz="1400" b="0" dirty="0">
                <a:effectLst/>
                <a:latin typeface="Montserrat" panose="00000500000000000000" pitchFamily="2" charset="0"/>
              </a:rPr>
            </a:br>
            <a:r>
              <a:rPr lang="en-US" sz="1800" b="1" i="0" u="none" strike="noStrike" dirty="0">
                <a:solidFill>
                  <a:srgbClr val="000000"/>
                </a:solidFill>
                <a:effectLst/>
                <a:latin typeface="Montserrat" panose="00000500000000000000" pitchFamily="2" charset="0"/>
              </a:rPr>
              <a:t> b. Scaling:</a:t>
            </a:r>
            <a:r>
              <a:rPr lang="en-US" sz="1800" b="0" i="0" u="none" strike="noStrike" dirty="0">
                <a:solidFill>
                  <a:srgbClr val="000000"/>
                </a:solidFill>
                <a:effectLst/>
                <a:latin typeface="Montserrat" panose="00000500000000000000" pitchFamily="2" charset="0"/>
              </a:rPr>
              <a:t> If the GPU output resolution differs from the monitor's native resolution, software scaling may be applied to adjust the pixel data to fit the monitor's resolution. This allows the display of content at various resolutions without distortion.</a:t>
            </a:r>
            <a:endParaRPr lang="en-US" sz="1400" b="0" dirty="0">
              <a:effectLst/>
              <a:latin typeface="Montserrat" panose="00000500000000000000" pitchFamily="2" charset="0"/>
            </a:endParaRPr>
          </a:p>
          <a:p>
            <a:pPr>
              <a:lnSpc>
                <a:spcPct val="150000"/>
              </a:lnSpc>
            </a:pPr>
            <a:br>
              <a:rPr lang="en-US" sz="1400" dirty="0">
                <a:latin typeface="Montserrat" panose="00000500000000000000" pitchFamily="2" charset="0"/>
              </a:rPr>
            </a:br>
            <a:endParaRPr lang="en-US" dirty="0">
              <a:latin typeface="Montserrat" panose="00000500000000000000" pitchFamily="2" charset="0"/>
            </a:endParaRPr>
          </a:p>
        </p:txBody>
      </p:sp>
    </p:spTree>
    <p:extLst>
      <p:ext uri="{BB962C8B-B14F-4D97-AF65-F5344CB8AC3E}">
        <p14:creationId xmlns:p14="http://schemas.microsoft.com/office/powerpoint/2010/main" val="269261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B004-68CE-4FEB-A5DD-6CBA4380F143}"/>
              </a:ext>
            </a:extLst>
          </p:cNvPr>
          <p:cNvSpPr>
            <a:spLocks noGrp="1"/>
          </p:cNvSpPr>
          <p:nvPr>
            <p:ph type="title"/>
          </p:nvPr>
        </p:nvSpPr>
        <p:spPr/>
        <p:txBody>
          <a:bodyPr/>
          <a:lstStyle/>
          <a:p>
            <a:r>
              <a:rPr lang="en-US" dirty="0"/>
              <a:t>software pixel adjustment(</a:t>
            </a:r>
            <a:r>
              <a:rPr lang="en-US" dirty="0" err="1"/>
              <a:t>Cont</a:t>
            </a:r>
            <a:r>
              <a:rPr lang="en-US" dirty="0"/>
              <a:t>…)</a:t>
            </a:r>
          </a:p>
        </p:txBody>
      </p:sp>
      <p:sp>
        <p:nvSpPr>
          <p:cNvPr id="3" name="Content Placeholder 2">
            <a:extLst>
              <a:ext uri="{FF2B5EF4-FFF2-40B4-BE49-F238E27FC236}">
                <a16:creationId xmlns:a16="http://schemas.microsoft.com/office/drawing/2014/main" id="{38939060-C76E-4C3D-9074-2BD27CEA50CA}"/>
              </a:ext>
            </a:extLst>
          </p:cNvPr>
          <p:cNvSpPr>
            <a:spLocks noGrp="1"/>
          </p:cNvSpPr>
          <p:nvPr>
            <p:ph idx="1"/>
          </p:nvPr>
        </p:nvSpPr>
        <p:spPr/>
        <p:txBody>
          <a:bodyPr>
            <a:normAutofit fontScale="92500"/>
          </a:bodyPr>
          <a:lstStyle/>
          <a:p>
            <a:pPr rtl="0">
              <a:lnSpc>
                <a:spcPct val="150000"/>
              </a:lnSpc>
              <a:spcBef>
                <a:spcPts val="0"/>
              </a:spcBef>
              <a:spcAft>
                <a:spcPts val="0"/>
              </a:spcAft>
            </a:pPr>
            <a:br>
              <a:rPr lang="en-US" sz="1600" b="0" dirty="0">
                <a:effectLst/>
                <a:latin typeface="Montserrat" panose="00000500000000000000" pitchFamily="2" charset="0"/>
              </a:rPr>
            </a:br>
            <a:r>
              <a:rPr lang="en-US" sz="1800" b="0" i="0" u="none" strike="noStrike" dirty="0">
                <a:solidFill>
                  <a:srgbClr val="000000"/>
                </a:solidFill>
                <a:effectLst/>
                <a:latin typeface="Montserrat" panose="00000500000000000000" pitchFamily="2" charset="0"/>
              </a:rPr>
              <a:t> </a:t>
            </a:r>
            <a:r>
              <a:rPr lang="en-US" sz="1800" b="1" i="0" u="none" strike="noStrike" dirty="0">
                <a:solidFill>
                  <a:srgbClr val="000000"/>
                </a:solidFill>
                <a:effectLst/>
                <a:latin typeface="Montserrat" panose="00000500000000000000" pitchFamily="2" charset="0"/>
              </a:rPr>
              <a:t>c. Color Profiles:</a:t>
            </a:r>
            <a:r>
              <a:rPr lang="en-US" sz="1800" b="0" i="0" u="none" strike="noStrike" dirty="0">
                <a:solidFill>
                  <a:srgbClr val="000000"/>
                </a:solidFill>
                <a:effectLst/>
                <a:latin typeface="Montserrat" panose="00000500000000000000" pitchFamily="2" charset="0"/>
              </a:rPr>
              <a:t> The GPU may apply color profiles to adjust the color representation of the pixels to match the monitor's color gamut and calibrated settings. Color profiles ensure that colors appear consistent across different devices.</a:t>
            </a:r>
            <a:endParaRPr lang="en-US" sz="1600" b="0" dirty="0">
              <a:effectLst/>
              <a:latin typeface="Montserrat" panose="00000500000000000000" pitchFamily="2" charset="0"/>
            </a:endParaRPr>
          </a:p>
          <a:p>
            <a:pPr rtl="0">
              <a:lnSpc>
                <a:spcPct val="150000"/>
              </a:lnSpc>
              <a:spcBef>
                <a:spcPts val="0"/>
              </a:spcBef>
              <a:spcAft>
                <a:spcPts val="0"/>
              </a:spcAft>
            </a:pPr>
            <a:br>
              <a:rPr lang="en-US" sz="1600" b="0" dirty="0">
                <a:effectLst/>
                <a:latin typeface="Montserrat" panose="00000500000000000000" pitchFamily="2" charset="0"/>
              </a:rPr>
            </a:br>
            <a:r>
              <a:rPr lang="en-US" sz="1800" b="0" i="0" u="none" strike="noStrike" dirty="0">
                <a:solidFill>
                  <a:srgbClr val="000000"/>
                </a:solidFill>
                <a:effectLst/>
                <a:latin typeface="Montserrat" panose="00000500000000000000" pitchFamily="2" charset="0"/>
              </a:rPr>
              <a:t> </a:t>
            </a:r>
            <a:r>
              <a:rPr lang="en-US" sz="1800" b="1" i="0" u="none" strike="noStrike" dirty="0">
                <a:solidFill>
                  <a:srgbClr val="000000"/>
                </a:solidFill>
                <a:effectLst/>
                <a:latin typeface="Montserrat" panose="00000500000000000000" pitchFamily="2" charset="0"/>
              </a:rPr>
              <a:t>d. Image Enhancement:</a:t>
            </a:r>
            <a:r>
              <a:rPr lang="en-US" sz="1800" b="0" i="0" u="none" strike="noStrike" dirty="0">
                <a:solidFill>
                  <a:srgbClr val="000000"/>
                </a:solidFill>
                <a:effectLst/>
                <a:latin typeface="Montserrat" panose="00000500000000000000" pitchFamily="2" charset="0"/>
              </a:rPr>
              <a:t> Some graphics drivers offer image enhancement features like sharpening, contrast enhancement, or color adjustments. These adjustments can be applied in software to improve image quality and visual appearance.</a:t>
            </a:r>
            <a:endParaRPr lang="en-US" sz="1600" b="0" dirty="0">
              <a:effectLst/>
              <a:latin typeface="Montserrat" panose="00000500000000000000" pitchFamily="2" charset="0"/>
            </a:endParaRPr>
          </a:p>
          <a:p>
            <a:pPr>
              <a:lnSpc>
                <a:spcPct val="150000"/>
              </a:lnSpc>
            </a:pPr>
            <a:br>
              <a:rPr lang="en-US" sz="1600" dirty="0">
                <a:latin typeface="Montserrat" panose="00000500000000000000" pitchFamily="2" charset="0"/>
              </a:rPr>
            </a:br>
            <a:endParaRPr lang="en-US" dirty="0">
              <a:latin typeface="Montserrat" panose="00000500000000000000" pitchFamily="2" charset="0"/>
            </a:endParaRPr>
          </a:p>
        </p:txBody>
      </p:sp>
    </p:spTree>
    <p:extLst>
      <p:ext uri="{BB962C8B-B14F-4D97-AF65-F5344CB8AC3E}">
        <p14:creationId xmlns:p14="http://schemas.microsoft.com/office/powerpoint/2010/main" val="329667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9F46-EC94-498B-83AD-DE6A29BD66D7}"/>
              </a:ext>
            </a:extLst>
          </p:cNvPr>
          <p:cNvSpPr>
            <a:spLocks noGrp="1"/>
          </p:cNvSpPr>
          <p:nvPr>
            <p:ph type="title"/>
          </p:nvPr>
        </p:nvSpPr>
        <p:spPr/>
        <p:txBody>
          <a:bodyPr/>
          <a:lstStyle/>
          <a:p>
            <a:r>
              <a:rPr lang="en-US" dirty="0"/>
              <a:t>software pixel adjustment(</a:t>
            </a:r>
            <a:r>
              <a:rPr lang="en-US" dirty="0" err="1"/>
              <a:t>Cont</a:t>
            </a:r>
            <a:r>
              <a:rPr lang="en-US" dirty="0"/>
              <a:t>…)</a:t>
            </a:r>
          </a:p>
        </p:txBody>
      </p:sp>
      <p:sp>
        <p:nvSpPr>
          <p:cNvPr id="3" name="Content Placeholder 2">
            <a:extLst>
              <a:ext uri="{FF2B5EF4-FFF2-40B4-BE49-F238E27FC236}">
                <a16:creationId xmlns:a16="http://schemas.microsoft.com/office/drawing/2014/main" id="{3EA3B3F4-1880-466B-9F97-FDB4A003E808}"/>
              </a:ext>
            </a:extLst>
          </p:cNvPr>
          <p:cNvSpPr>
            <a:spLocks noGrp="1"/>
          </p:cNvSpPr>
          <p:nvPr>
            <p:ph idx="1"/>
          </p:nvPr>
        </p:nvSpPr>
        <p:spPr/>
        <p:txBody>
          <a:bodyPr/>
          <a:lstStyle/>
          <a:p>
            <a:pPr rtl="0">
              <a:lnSpc>
                <a:spcPct val="150000"/>
              </a:lnSpc>
              <a:spcBef>
                <a:spcPts val="0"/>
              </a:spcBef>
              <a:spcAft>
                <a:spcPts val="0"/>
              </a:spcAft>
            </a:pPr>
            <a:r>
              <a:rPr lang="en-US" sz="1800" b="1" i="0" u="none" strike="noStrike" dirty="0">
                <a:solidFill>
                  <a:srgbClr val="000000"/>
                </a:solidFill>
                <a:effectLst/>
                <a:latin typeface="Montserrat" panose="00000500000000000000" pitchFamily="2" charset="0"/>
              </a:rPr>
              <a:t>e. Frame Buffer: </a:t>
            </a:r>
            <a:r>
              <a:rPr lang="en-US" sz="1800" b="0" i="0" u="none" strike="noStrike" dirty="0">
                <a:solidFill>
                  <a:srgbClr val="000000"/>
                </a:solidFill>
                <a:effectLst/>
                <a:latin typeface="Montserrat" panose="00000500000000000000" pitchFamily="2" charset="0"/>
              </a:rPr>
              <a:t>The GPU's frame buffer temporarily holds the pixel data before it is transmitted to the monitor. The frame buffer allows the GPU to perform processing and adjustment on the pixel data before displaying it on the screen.</a:t>
            </a:r>
            <a:endParaRPr lang="en-US" sz="1400" b="0" dirty="0">
              <a:effectLst/>
              <a:latin typeface="Montserrat" panose="00000500000000000000" pitchFamily="2" charset="0"/>
            </a:endParaRPr>
          </a:p>
          <a:p>
            <a:pPr>
              <a:lnSpc>
                <a:spcPct val="150000"/>
              </a:lnSpc>
            </a:pPr>
            <a:br>
              <a:rPr lang="en-US" sz="1400" b="0" dirty="0">
                <a:effectLst/>
                <a:latin typeface="Montserrat" panose="00000500000000000000" pitchFamily="2" charset="0"/>
              </a:rPr>
            </a:br>
            <a:endParaRPr lang="en-US" dirty="0">
              <a:latin typeface="Montserrat" panose="00000500000000000000" pitchFamily="2" charset="0"/>
            </a:endParaRPr>
          </a:p>
        </p:txBody>
      </p:sp>
    </p:spTree>
    <p:extLst>
      <p:ext uri="{BB962C8B-B14F-4D97-AF65-F5344CB8AC3E}">
        <p14:creationId xmlns:p14="http://schemas.microsoft.com/office/powerpoint/2010/main" val="122032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1F7C-7109-4AA4-AAC0-849E7A835D3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705065B-AA06-45AE-8E40-94457FF90C69}"/>
              </a:ext>
            </a:extLst>
          </p:cNvPr>
          <p:cNvSpPr>
            <a:spLocks noGrp="1"/>
          </p:cNvSpPr>
          <p:nvPr>
            <p:ph idx="1"/>
          </p:nvPr>
        </p:nvSpPr>
        <p:spPr/>
        <p:txBody>
          <a:bodyPr>
            <a:normAutofit fontScale="92500"/>
          </a:bodyPr>
          <a:lstStyle/>
          <a:p>
            <a:pPr rtl="0">
              <a:lnSpc>
                <a:spcPct val="150000"/>
              </a:lnSpc>
              <a:spcBef>
                <a:spcPts val="0"/>
              </a:spcBef>
              <a:spcAft>
                <a:spcPts val="0"/>
              </a:spcAft>
            </a:pPr>
            <a:r>
              <a:rPr lang="en-US" sz="1800" b="0" i="0" u="none" strike="noStrike" dirty="0">
                <a:solidFill>
                  <a:srgbClr val="000000"/>
                </a:solidFill>
                <a:effectLst/>
                <a:latin typeface="Montserrat" panose="00000500000000000000" pitchFamily="2" charset="0"/>
              </a:rPr>
              <a:t>It's important to note that some adjustments, like exposure settings (shutter speed, aperture), ISO sensitivity, and lens quality, mainly occur in hardware. However, many other adjustments, especially those related to color, noise, and image enhancement, are handled through software algorithms in the camera's processing pipeline.</a:t>
            </a:r>
            <a:endParaRPr lang="en-US" b="0" dirty="0">
              <a:effectLst/>
            </a:endParaRPr>
          </a:p>
          <a:p>
            <a:pPr rtl="0">
              <a:lnSpc>
                <a:spcPct val="150000"/>
              </a:lnSpc>
              <a:spcBef>
                <a:spcPts val="0"/>
              </a:spcBef>
              <a:spcAft>
                <a:spcPts val="0"/>
              </a:spcAft>
            </a:pPr>
            <a:br>
              <a:rPr lang="en-US" b="0" dirty="0">
                <a:effectLst/>
              </a:rPr>
            </a:br>
            <a:r>
              <a:rPr lang="en-US" sz="1800" b="0" i="0" u="none" strike="noStrike" dirty="0">
                <a:solidFill>
                  <a:srgbClr val="000000"/>
                </a:solidFill>
                <a:effectLst/>
                <a:latin typeface="Montserrat" panose="00000500000000000000" pitchFamily="2" charset="0"/>
              </a:rPr>
              <a:t>The combination of hardware and software adjustments ensures that the final image produced by a digital camera is of high quality, accurately represents the scene, and meets the user's preferences.</a:t>
            </a:r>
            <a:endParaRPr lang="en-US" b="0" dirty="0">
              <a:effectLst/>
            </a:endParaRPr>
          </a:p>
          <a:p>
            <a:br>
              <a:rPr lang="en-US" dirty="0"/>
            </a:br>
            <a:endParaRPr lang="en-US" dirty="0"/>
          </a:p>
        </p:txBody>
      </p:sp>
    </p:spTree>
    <p:extLst>
      <p:ext uri="{BB962C8B-B14F-4D97-AF65-F5344CB8AC3E}">
        <p14:creationId xmlns:p14="http://schemas.microsoft.com/office/powerpoint/2010/main" val="1244611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46</TotalTime>
  <Words>673</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Montserrat</vt:lpstr>
      <vt:lpstr>Times New Roman</vt:lpstr>
      <vt:lpstr>Tw Cen MT</vt:lpstr>
      <vt:lpstr>Tw Cen MT Condensed</vt:lpstr>
      <vt:lpstr>Wingdings 3</vt:lpstr>
      <vt:lpstr>Integral</vt:lpstr>
      <vt:lpstr>CIT-422  Computer Graphics and Image Processing Sessional</vt:lpstr>
      <vt:lpstr>Pixel adjustment</vt:lpstr>
      <vt:lpstr>Hardware pixel adjustment</vt:lpstr>
      <vt:lpstr>Hardware pixel adjustment (cont…)</vt:lpstr>
      <vt:lpstr>software pixel adjustment</vt:lpstr>
      <vt:lpstr>software pixel adjustment(Cont…)</vt:lpstr>
      <vt:lpstr>software pixel adjustment(Cont…)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CIT-422  Computer Graphics and Image Processing Sessional</dc:title>
  <dc:creator>Rafid Al Nahiyan</dc:creator>
  <cp:lastModifiedBy>Rafid Al Nahiyan</cp:lastModifiedBy>
  <cp:revision>2</cp:revision>
  <dcterms:created xsi:type="dcterms:W3CDTF">2023-07-29T02:01:16Z</dcterms:created>
  <dcterms:modified xsi:type="dcterms:W3CDTF">2023-07-29T03:02:19Z</dcterms:modified>
</cp:coreProperties>
</file>