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58" r:id="rId5"/>
    <p:sldId id="259" r:id="rId6"/>
    <p:sldId id="271" r:id="rId7"/>
    <p:sldId id="260" r:id="rId8"/>
    <p:sldId id="261" r:id="rId9"/>
    <p:sldId id="262" r:id="rId10"/>
    <p:sldId id="263" r:id="rId11"/>
    <p:sldId id="269" r:id="rId12"/>
    <p:sldId id="277" r:id="rId13"/>
    <p:sldId id="264" r:id="rId14"/>
    <p:sldId id="265" r:id="rId15"/>
    <p:sldId id="266" r:id="rId16"/>
    <p:sldId id="267" r:id="rId17"/>
    <p:sldId id="275" r:id="rId18"/>
    <p:sldId id="273" r:id="rId19"/>
    <p:sldId id="274" r:id="rId20"/>
    <p:sldId id="276"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962F27E-220A-4A3C-81E6-9836DE7FC8D0}"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7BC69-36EB-4A37-BACE-DE0FAB11F2D1}" type="slidenum">
              <a:rPr lang="en-US" smtClean="0"/>
              <a:t>‹#›</a:t>
            </a:fld>
            <a:endParaRPr lang="en-US"/>
          </a:p>
        </p:txBody>
      </p:sp>
    </p:spTree>
    <p:extLst>
      <p:ext uri="{BB962C8B-B14F-4D97-AF65-F5344CB8AC3E}">
        <p14:creationId xmlns:p14="http://schemas.microsoft.com/office/powerpoint/2010/main" val="417265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62F27E-220A-4A3C-81E6-9836DE7FC8D0}"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7BC69-36EB-4A37-BACE-DE0FAB11F2D1}" type="slidenum">
              <a:rPr lang="en-US" smtClean="0"/>
              <a:t>‹#›</a:t>
            </a:fld>
            <a:endParaRPr lang="en-US"/>
          </a:p>
        </p:txBody>
      </p:sp>
    </p:spTree>
    <p:extLst>
      <p:ext uri="{BB962C8B-B14F-4D97-AF65-F5344CB8AC3E}">
        <p14:creationId xmlns:p14="http://schemas.microsoft.com/office/powerpoint/2010/main" val="2194054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62F27E-220A-4A3C-81E6-9836DE7FC8D0}"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7BC69-36EB-4A37-BACE-DE0FAB11F2D1}" type="slidenum">
              <a:rPr lang="en-US" smtClean="0"/>
              <a:t>‹#›</a:t>
            </a:fld>
            <a:endParaRPr lang="en-US"/>
          </a:p>
        </p:txBody>
      </p:sp>
    </p:spTree>
    <p:extLst>
      <p:ext uri="{BB962C8B-B14F-4D97-AF65-F5344CB8AC3E}">
        <p14:creationId xmlns:p14="http://schemas.microsoft.com/office/powerpoint/2010/main" val="1355178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62F27E-220A-4A3C-81E6-9836DE7FC8D0}"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7BC69-36EB-4A37-BACE-DE0FAB11F2D1}" type="slidenum">
              <a:rPr lang="en-US" smtClean="0"/>
              <a:t>‹#›</a:t>
            </a:fld>
            <a:endParaRPr lang="en-US"/>
          </a:p>
        </p:txBody>
      </p:sp>
    </p:spTree>
    <p:extLst>
      <p:ext uri="{BB962C8B-B14F-4D97-AF65-F5344CB8AC3E}">
        <p14:creationId xmlns:p14="http://schemas.microsoft.com/office/powerpoint/2010/main" val="62210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62F27E-220A-4A3C-81E6-9836DE7FC8D0}"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7BC69-36EB-4A37-BACE-DE0FAB11F2D1}" type="slidenum">
              <a:rPr lang="en-US" smtClean="0"/>
              <a:t>‹#›</a:t>
            </a:fld>
            <a:endParaRPr lang="en-US"/>
          </a:p>
        </p:txBody>
      </p:sp>
    </p:spTree>
    <p:extLst>
      <p:ext uri="{BB962C8B-B14F-4D97-AF65-F5344CB8AC3E}">
        <p14:creationId xmlns:p14="http://schemas.microsoft.com/office/powerpoint/2010/main" val="2811229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62F27E-220A-4A3C-81E6-9836DE7FC8D0}" type="datetimeFigureOut">
              <a:rPr lang="en-US" smtClean="0"/>
              <a:t>5/8/2022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D7BC69-36EB-4A37-BACE-DE0FAB11F2D1}" type="slidenum">
              <a:rPr lang="en-US" smtClean="0"/>
              <a:t>‹#›</a:t>
            </a:fld>
            <a:endParaRPr lang="en-US"/>
          </a:p>
        </p:txBody>
      </p:sp>
    </p:spTree>
    <p:extLst>
      <p:ext uri="{BB962C8B-B14F-4D97-AF65-F5344CB8AC3E}">
        <p14:creationId xmlns:p14="http://schemas.microsoft.com/office/powerpoint/2010/main" val="29378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62F27E-220A-4A3C-81E6-9836DE7FC8D0}" type="datetimeFigureOut">
              <a:rPr lang="en-US" smtClean="0"/>
              <a:t>5/8/2022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D7BC69-36EB-4A37-BACE-DE0FAB11F2D1}" type="slidenum">
              <a:rPr lang="en-US" smtClean="0"/>
              <a:t>‹#›</a:t>
            </a:fld>
            <a:endParaRPr lang="en-US"/>
          </a:p>
        </p:txBody>
      </p:sp>
    </p:spTree>
    <p:extLst>
      <p:ext uri="{BB962C8B-B14F-4D97-AF65-F5344CB8AC3E}">
        <p14:creationId xmlns:p14="http://schemas.microsoft.com/office/powerpoint/2010/main" val="4111908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62F27E-220A-4A3C-81E6-9836DE7FC8D0}" type="datetimeFigureOut">
              <a:rPr lang="en-US" smtClean="0"/>
              <a:t>5/8/2022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D7BC69-36EB-4A37-BACE-DE0FAB11F2D1}" type="slidenum">
              <a:rPr lang="en-US" smtClean="0"/>
              <a:t>‹#›</a:t>
            </a:fld>
            <a:endParaRPr lang="en-US"/>
          </a:p>
        </p:txBody>
      </p:sp>
    </p:spTree>
    <p:extLst>
      <p:ext uri="{BB962C8B-B14F-4D97-AF65-F5344CB8AC3E}">
        <p14:creationId xmlns:p14="http://schemas.microsoft.com/office/powerpoint/2010/main" val="111155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62F27E-220A-4A3C-81E6-9836DE7FC8D0}" type="datetimeFigureOut">
              <a:rPr lang="en-US" smtClean="0"/>
              <a:t>5/8/2022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D7BC69-36EB-4A37-BACE-DE0FAB11F2D1}" type="slidenum">
              <a:rPr lang="en-US" smtClean="0"/>
              <a:t>‹#›</a:t>
            </a:fld>
            <a:endParaRPr lang="en-US"/>
          </a:p>
        </p:txBody>
      </p:sp>
    </p:spTree>
    <p:extLst>
      <p:ext uri="{BB962C8B-B14F-4D97-AF65-F5344CB8AC3E}">
        <p14:creationId xmlns:p14="http://schemas.microsoft.com/office/powerpoint/2010/main" val="3945515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62F27E-220A-4A3C-81E6-9836DE7FC8D0}" type="datetimeFigureOut">
              <a:rPr lang="en-US" smtClean="0"/>
              <a:t>5/8/2022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D7BC69-36EB-4A37-BACE-DE0FAB11F2D1}" type="slidenum">
              <a:rPr lang="en-US" smtClean="0"/>
              <a:t>‹#›</a:t>
            </a:fld>
            <a:endParaRPr lang="en-US"/>
          </a:p>
        </p:txBody>
      </p:sp>
    </p:spTree>
    <p:extLst>
      <p:ext uri="{BB962C8B-B14F-4D97-AF65-F5344CB8AC3E}">
        <p14:creationId xmlns:p14="http://schemas.microsoft.com/office/powerpoint/2010/main" val="2810385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62F27E-220A-4A3C-81E6-9836DE7FC8D0}" type="datetimeFigureOut">
              <a:rPr lang="en-US" smtClean="0"/>
              <a:t>5/8/2022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D7BC69-36EB-4A37-BACE-DE0FAB11F2D1}" type="slidenum">
              <a:rPr lang="en-US" smtClean="0"/>
              <a:t>‹#›</a:t>
            </a:fld>
            <a:endParaRPr lang="en-US"/>
          </a:p>
        </p:txBody>
      </p:sp>
    </p:spTree>
    <p:extLst>
      <p:ext uri="{BB962C8B-B14F-4D97-AF65-F5344CB8AC3E}">
        <p14:creationId xmlns:p14="http://schemas.microsoft.com/office/powerpoint/2010/main" val="1987274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62F27E-220A-4A3C-81E6-9836DE7FC8D0}" type="datetimeFigureOut">
              <a:rPr lang="en-US" smtClean="0"/>
              <a:t>5/8/2022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7BC69-36EB-4A37-BACE-DE0FAB11F2D1}" type="slidenum">
              <a:rPr lang="en-US" smtClean="0"/>
              <a:t>‹#›</a:t>
            </a:fld>
            <a:endParaRPr lang="en-US"/>
          </a:p>
        </p:txBody>
      </p:sp>
    </p:spTree>
    <p:extLst>
      <p:ext uri="{BB962C8B-B14F-4D97-AF65-F5344CB8AC3E}">
        <p14:creationId xmlns:p14="http://schemas.microsoft.com/office/powerpoint/2010/main" val="431216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Oral Cancer Detection using Deep Learning </a:t>
            </a:r>
          </a:p>
        </p:txBody>
      </p:sp>
      <p:sp>
        <p:nvSpPr>
          <p:cNvPr id="3" name="Subtitle 2"/>
          <p:cNvSpPr>
            <a:spLocks noGrp="1"/>
          </p:cNvSpPr>
          <p:nvPr>
            <p:ph type="subTitle" idx="1"/>
          </p:nvPr>
        </p:nvSpPr>
        <p:spPr>
          <a:xfrm>
            <a:off x="6191794" y="3602038"/>
            <a:ext cx="2746144" cy="1655762"/>
          </a:xfrm>
        </p:spPr>
        <p:txBody>
          <a:bodyPr>
            <a:normAutofit/>
          </a:bodyPr>
          <a:lstStyle/>
          <a:p>
            <a:pPr algn="just">
              <a:lnSpc>
                <a:spcPct val="100000"/>
              </a:lnSpc>
            </a:pPr>
            <a:r>
              <a:rPr lang="en-US" sz="2000" dirty="0">
                <a:latin typeface="Times New Roman" panose="02020603050405020304" pitchFamily="18" charset="0"/>
                <a:cs typeface="Times New Roman" panose="02020603050405020304" pitchFamily="18" charset="0"/>
              </a:rPr>
              <a:t>Md. Imtiaz Hoque   </a:t>
            </a:r>
          </a:p>
          <a:p>
            <a:pPr algn="just">
              <a:lnSpc>
                <a:spcPct val="100000"/>
              </a:lnSpc>
            </a:pPr>
            <a:r>
              <a:rPr lang="en-US" sz="2000" dirty="0">
                <a:latin typeface="Times New Roman" panose="02020603050405020304" pitchFamily="18" charset="0"/>
                <a:cs typeface="Times New Roman" panose="02020603050405020304" pitchFamily="18" charset="0"/>
              </a:rPr>
              <a:t>Md. Azmi Siddique  </a:t>
            </a:r>
          </a:p>
          <a:p>
            <a:pPr algn="just">
              <a:lnSpc>
                <a:spcPct val="100000"/>
              </a:lnSpc>
            </a:pPr>
            <a:r>
              <a:rPr lang="en-US" sz="2000" dirty="0">
                <a:latin typeface="Times New Roman" panose="02020603050405020304" pitchFamily="18" charset="0"/>
                <a:cs typeface="Times New Roman" panose="02020603050405020304" pitchFamily="18" charset="0"/>
              </a:rPr>
              <a:t>Md. </a:t>
            </a:r>
            <a:r>
              <a:rPr lang="en-US" sz="2000" dirty="0" err="1">
                <a:latin typeface="Times New Roman" panose="02020603050405020304" pitchFamily="18" charset="0"/>
                <a:cs typeface="Times New Roman" panose="02020603050405020304" pitchFamily="18" charset="0"/>
              </a:rPr>
              <a:t>Jahirul</a:t>
            </a:r>
            <a:r>
              <a:rPr lang="en-US" sz="2000" dirty="0">
                <a:latin typeface="Times New Roman" panose="02020603050405020304" pitchFamily="18" charset="0"/>
                <a:cs typeface="Times New Roman" panose="02020603050405020304" pitchFamily="18" charset="0"/>
              </a:rPr>
              <a:t> Islam</a:t>
            </a:r>
          </a:p>
        </p:txBody>
      </p:sp>
      <p:sp>
        <p:nvSpPr>
          <p:cNvPr id="6" name="Subtitle 2">
            <a:extLst>
              <a:ext uri="{FF2B5EF4-FFF2-40B4-BE49-F238E27FC236}">
                <a16:creationId xmlns:a16="http://schemas.microsoft.com/office/drawing/2014/main" xmlns="" id="{02F2D495-F03A-4746-AE05-39DF4D571A22}"/>
              </a:ext>
            </a:extLst>
          </p:cNvPr>
          <p:cNvSpPr txBox="1">
            <a:spLocks/>
          </p:cNvSpPr>
          <p:nvPr/>
        </p:nvSpPr>
        <p:spPr>
          <a:xfrm>
            <a:off x="8649513" y="3602038"/>
            <a:ext cx="2746144"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00000"/>
              </a:lnSpc>
              <a:buFontTx/>
              <a:buChar char="-"/>
            </a:pPr>
            <a:r>
              <a:rPr lang="en-US" sz="2000" dirty="0">
                <a:latin typeface="Times New Roman" panose="02020603050405020304" pitchFamily="18" charset="0"/>
                <a:cs typeface="Times New Roman" panose="02020603050405020304" pitchFamily="18" charset="0"/>
              </a:rPr>
              <a:t>1811330042  </a:t>
            </a:r>
          </a:p>
          <a:p>
            <a:pPr marL="342900" indent="-342900" algn="just">
              <a:lnSpc>
                <a:spcPct val="100000"/>
              </a:lnSpc>
              <a:buFontTx/>
              <a:buChar char="-"/>
            </a:pPr>
            <a:r>
              <a:rPr lang="en-US" sz="2000" dirty="0">
                <a:latin typeface="Times New Roman" panose="02020603050405020304" pitchFamily="18" charset="0"/>
                <a:cs typeface="Times New Roman" panose="02020603050405020304" pitchFamily="18" charset="0"/>
              </a:rPr>
              <a:t>1812307042</a:t>
            </a:r>
          </a:p>
          <a:p>
            <a:pPr marL="342900" indent="-342900" algn="just">
              <a:lnSpc>
                <a:spcPct val="100000"/>
              </a:lnSpc>
              <a:buFontTx/>
              <a:buChar char="-"/>
            </a:pPr>
            <a:r>
              <a:rPr lang="en-US" sz="2000" dirty="0">
                <a:latin typeface="Times New Roman" panose="02020603050405020304" pitchFamily="18" charset="0"/>
                <a:cs typeface="Times New Roman" panose="02020603050405020304" pitchFamily="18" charset="0"/>
              </a:rPr>
              <a:t>1821368642  </a:t>
            </a:r>
          </a:p>
          <a:p>
            <a:pPr marL="342900" indent="-342900" algn="just">
              <a:lnSpc>
                <a:spcPct val="100000"/>
              </a:lnSpc>
              <a:buFontTx/>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8503954"/>
      </p:ext>
    </p:extLst>
  </p:cSld>
  <p:clrMapOvr>
    <a:masterClrMapping/>
  </p:clrMapOvr>
  <mc:AlternateContent xmlns:mc="http://schemas.openxmlformats.org/markup-compatibility/2006" xmlns:p14="http://schemas.microsoft.com/office/powerpoint/2010/main">
    <mc:Choice Requires="p14">
      <p:transition spd="slow" p14:dur="2000" advTm="2459"/>
    </mc:Choice>
    <mc:Fallback xmlns="">
      <p:transition spd="slow" advTm="245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D698FE-1DDE-4AEF-842D-A48875B185AA}"/>
              </a:ext>
            </a:extLst>
          </p:cNvPr>
          <p:cNvSpPr>
            <a:spLocks noGrp="1"/>
          </p:cNvSpPr>
          <p:nvPr>
            <p:ph type="title"/>
          </p:nvPr>
        </p:nvSpPr>
        <p:spPr/>
        <p:txBody>
          <a:bodyPr>
            <a:noAutofit/>
          </a:bodyPr>
          <a:lstStyle/>
          <a:p>
            <a:r>
              <a:rPr lang="en-US" sz="2800" b="0" i="0" u="none" strike="noStrike" baseline="0" dirty="0">
                <a:solidFill>
                  <a:srgbClr val="000000"/>
                </a:solidFill>
                <a:latin typeface="Times New Roman" panose="02020603050405020304" pitchFamily="18" charset="0"/>
              </a:rPr>
              <a:t/>
            </a:r>
            <a:br>
              <a:rPr lang="en-US" sz="2800" b="0" i="0" u="none" strike="noStrike" baseline="0" dirty="0">
                <a:solidFill>
                  <a:srgbClr val="000000"/>
                </a:solidFill>
                <a:latin typeface="Times New Roman" panose="02020603050405020304" pitchFamily="18" charset="0"/>
              </a:rPr>
            </a:br>
            <a:r>
              <a:rPr lang="en-US" sz="2800" b="1" i="0" u="none" strike="noStrike" baseline="0" dirty="0">
                <a:solidFill>
                  <a:srgbClr val="000000"/>
                </a:solidFill>
                <a:latin typeface="Times New Roman" panose="02020603050405020304" pitchFamily="18" charset="0"/>
              </a:rPr>
              <a:t>Detailed Diagrams for The Complete System and All Subsystems </a:t>
            </a:r>
            <a:r>
              <a:rPr lang="en-US" sz="2800" b="0" i="0" u="none" strike="noStrike" baseline="0" dirty="0">
                <a:solidFill>
                  <a:srgbClr val="000000"/>
                </a:solidFill>
                <a:latin typeface="Times New Roman" panose="02020603050405020304" pitchFamily="18" charset="0"/>
              </a:rPr>
              <a:t/>
            </a:r>
            <a:br>
              <a:rPr lang="en-US" sz="2800" b="0" i="0" u="none" strike="noStrike" baseline="0" dirty="0">
                <a:solidFill>
                  <a:srgbClr val="000000"/>
                </a:solidFill>
                <a:latin typeface="Times New Roman" panose="02020603050405020304" pitchFamily="18" charset="0"/>
              </a:rPr>
            </a:br>
            <a:endParaRPr lang="en-US" sz="2800" dirty="0"/>
          </a:p>
        </p:txBody>
      </p:sp>
      <p:pic>
        <p:nvPicPr>
          <p:cNvPr id="5" name="Content Placeholder 4">
            <a:extLst>
              <a:ext uri="{FF2B5EF4-FFF2-40B4-BE49-F238E27FC236}">
                <a16:creationId xmlns:a16="http://schemas.microsoft.com/office/drawing/2014/main" xmlns="" id="{506F22C5-E619-4BC8-BF10-9A5D39D24A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6828" y="1796546"/>
            <a:ext cx="8397026" cy="3336100"/>
          </a:xfrm>
        </p:spPr>
      </p:pic>
    </p:spTree>
    <p:extLst>
      <p:ext uri="{BB962C8B-B14F-4D97-AF65-F5344CB8AC3E}">
        <p14:creationId xmlns:p14="http://schemas.microsoft.com/office/powerpoint/2010/main" val="132498607"/>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3397A4-A384-4899-AACE-B540805ED245}"/>
              </a:ext>
            </a:extLst>
          </p:cNvPr>
          <p:cNvSpPr>
            <a:spLocks noGrp="1"/>
          </p:cNvSpPr>
          <p:nvPr>
            <p:ph type="title"/>
          </p:nvPr>
        </p:nvSpPr>
        <p:spPr/>
        <p:txBody>
          <a:bodyPr>
            <a:normAutofit/>
          </a:bodyPr>
          <a:lstStyle/>
          <a:p>
            <a:r>
              <a:rPr lang="en-US" sz="3200" b="1" dirty="0" smtClean="0">
                <a:effectLst/>
                <a:latin typeface="Times New Roman" panose="02020603050405020304" pitchFamily="18" charset="0"/>
                <a:ea typeface="Calibri" panose="020F0502020204030204" pitchFamily="34" charset="0"/>
              </a:rPr>
              <a:t>CNN </a:t>
            </a:r>
            <a:r>
              <a:rPr lang="en-US" sz="3200" b="1" dirty="0">
                <a:effectLst/>
                <a:latin typeface="Times New Roman" panose="02020603050405020304" pitchFamily="18" charset="0"/>
                <a:ea typeface="Calibri" panose="020F0502020204030204" pitchFamily="34" charset="0"/>
              </a:rPr>
              <a:t>Model</a:t>
            </a:r>
            <a:endParaRPr lang="en-US" sz="3200" dirty="0"/>
          </a:p>
        </p:txBody>
      </p:sp>
      <p:pic>
        <p:nvPicPr>
          <p:cNvPr id="5" name="Content Placeholder 4">
            <a:extLst>
              <a:ext uri="{FF2B5EF4-FFF2-40B4-BE49-F238E27FC236}">
                <a16:creationId xmlns:a16="http://schemas.microsoft.com/office/drawing/2014/main" xmlns="" id="{D3EC6E66-45AD-47D5-B18B-8D76CB3C31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3992" y="1690688"/>
            <a:ext cx="5730378" cy="1593522"/>
          </a:xfrm>
        </p:spPr>
      </p:pic>
      <p:sp>
        <p:nvSpPr>
          <p:cNvPr id="6" name="TextBox 5">
            <a:extLst>
              <a:ext uri="{FF2B5EF4-FFF2-40B4-BE49-F238E27FC236}">
                <a16:creationId xmlns:a16="http://schemas.microsoft.com/office/drawing/2014/main" xmlns="" id="{9C65EC71-297A-4EE4-8D01-F4EE401CF412}"/>
              </a:ext>
            </a:extLst>
          </p:cNvPr>
          <p:cNvSpPr txBox="1"/>
          <p:nvPr/>
        </p:nvSpPr>
        <p:spPr>
          <a:xfrm>
            <a:off x="1057142" y="1586321"/>
            <a:ext cx="3129566" cy="6463308"/>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sz="1600" dirty="0" smtClean="0">
                <a:solidFill>
                  <a:srgbClr val="000000"/>
                </a:solidFill>
                <a:latin typeface="Times New Roman" panose="02020603050405020304" pitchFamily="18" charset="0"/>
                <a:cs typeface="Times New Roman" panose="02020603050405020304" pitchFamily="18" charset="0"/>
              </a:rPr>
              <a:t>Custom </a:t>
            </a:r>
            <a:r>
              <a:rPr lang="en-US" sz="1600" dirty="0">
                <a:solidFill>
                  <a:srgbClr val="000000"/>
                </a:solidFill>
                <a:latin typeface="Times New Roman" panose="02020603050405020304" pitchFamily="18" charset="0"/>
                <a:cs typeface="Times New Roman" panose="02020603050405020304" pitchFamily="18" charset="0"/>
              </a:rPr>
              <a:t>CNN </a:t>
            </a:r>
            <a:r>
              <a:rPr lang="en-US" sz="1600" dirty="0" smtClean="0">
                <a:solidFill>
                  <a:srgbClr val="000000"/>
                </a:solidFill>
                <a:latin typeface="Times New Roman" panose="02020603050405020304" pitchFamily="18" charset="0"/>
                <a:cs typeface="Times New Roman" panose="02020603050405020304" pitchFamily="18" charset="0"/>
              </a:rPr>
              <a:t>Model</a:t>
            </a:r>
          </a:p>
          <a:p>
            <a:pPr marL="171450" indent="-171450" algn="just">
              <a:lnSpc>
                <a:spcPct val="200000"/>
              </a:lnSpc>
              <a:buFont typeface="Arial" panose="020B0604020202020204" pitchFamily="34" charset="0"/>
              <a:buChar char="•"/>
            </a:pPr>
            <a:r>
              <a:rPr lang="en-US" sz="1600" dirty="0" smtClean="0">
                <a:solidFill>
                  <a:srgbClr val="000000"/>
                </a:solidFill>
                <a:latin typeface="Times New Roman" panose="02020603050405020304" pitchFamily="18" charset="0"/>
                <a:cs typeface="Times New Roman" panose="02020603050405020304" pitchFamily="18" charset="0"/>
              </a:rPr>
              <a:t>Flatten layer</a:t>
            </a:r>
          </a:p>
          <a:p>
            <a:pPr marL="171450" indent="-171450" algn="just">
              <a:lnSpc>
                <a:spcPct val="200000"/>
              </a:lnSpc>
              <a:buFont typeface="Arial" panose="020B0604020202020204" pitchFamily="34" charset="0"/>
              <a:buChar char="•"/>
            </a:pPr>
            <a:r>
              <a:rPr lang="en-US" sz="1600" dirty="0" smtClean="0">
                <a:solidFill>
                  <a:srgbClr val="000000"/>
                </a:solidFill>
                <a:latin typeface="Times New Roman" panose="02020603050405020304" pitchFamily="18" charset="0"/>
                <a:cs typeface="Times New Roman" panose="02020603050405020304" pitchFamily="18" charset="0"/>
              </a:rPr>
              <a:t>Dense layer</a:t>
            </a:r>
          </a:p>
          <a:p>
            <a:pPr marL="171450" indent="-171450" algn="just">
              <a:lnSpc>
                <a:spcPct val="200000"/>
              </a:lnSpc>
              <a:buFont typeface="Arial" panose="020B0604020202020204" pitchFamily="34" charset="0"/>
              <a:buChar char="•"/>
            </a:pPr>
            <a:r>
              <a:rPr lang="en-US" sz="1600" dirty="0" smtClean="0">
                <a:solidFill>
                  <a:srgbClr val="000000"/>
                </a:solidFill>
                <a:latin typeface="Times New Roman" panose="02020603050405020304" pitchFamily="18" charset="0"/>
                <a:cs typeface="Times New Roman" panose="02020603050405020304" pitchFamily="18" charset="0"/>
              </a:rPr>
              <a:t>Pooling layer</a:t>
            </a:r>
          </a:p>
          <a:p>
            <a:pPr marL="171450" indent="-171450" algn="just">
              <a:lnSpc>
                <a:spcPct val="200000"/>
              </a:lnSpc>
              <a:buFont typeface="Arial" panose="020B0604020202020204" pitchFamily="34" charset="0"/>
              <a:buChar char="•"/>
            </a:pPr>
            <a:r>
              <a:rPr lang="en-US" sz="1600" dirty="0" smtClean="0">
                <a:solidFill>
                  <a:srgbClr val="000000"/>
                </a:solidFill>
                <a:latin typeface="Times New Roman" panose="02020603050405020304" pitchFamily="18" charset="0"/>
                <a:cs typeface="Times New Roman" panose="02020603050405020304" pitchFamily="18" charset="0"/>
              </a:rPr>
              <a:t>Max Pool</a:t>
            </a:r>
          </a:p>
          <a:p>
            <a:pPr marL="171450" indent="-171450" algn="just">
              <a:lnSpc>
                <a:spcPct val="200000"/>
              </a:lnSpc>
              <a:buFont typeface="Arial" panose="020B0604020202020204" pitchFamily="34" charset="0"/>
              <a:buChar char="•"/>
            </a:pPr>
            <a:r>
              <a:rPr lang="en-US" sz="1600" dirty="0" smtClean="0">
                <a:solidFill>
                  <a:srgbClr val="000000"/>
                </a:solidFill>
                <a:latin typeface="Times New Roman" panose="02020603050405020304" pitchFamily="18" charset="0"/>
                <a:cs typeface="Times New Roman" panose="02020603050405020304" pitchFamily="18" charset="0"/>
              </a:rPr>
              <a:t>Conv2d</a:t>
            </a:r>
          </a:p>
          <a:p>
            <a:pPr marL="171450" indent="-171450" algn="just">
              <a:lnSpc>
                <a:spcPct val="200000"/>
              </a:lnSpc>
              <a:buFont typeface="Arial" panose="020B0604020202020204" pitchFamily="34" charset="0"/>
              <a:buChar char="•"/>
            </a:pPr>
            <a:r>
              <a:rPr lang="en-US" sz="1600" dirty="0" smtClean="0">
                <a:solidFill>
                  <a:srgbClr val="000000"/>
                </a:solidFill>
                <a:latin typeface="Times New Roman" panose="02020603050405020304" pitchFamily="18" charset="0"/>
                <a:cs typeface="Times New Roman" panose="02020603050405020304" pitchFamily="18" charset="0"/>
              </a:rPr>
              <a:t>Dropout</a:t>
            </a:r>
            <a:endParaRPr lang="en-US" sz="1600" dirty="0" smtClean="0">
              <a:latin typeface="Times New Roman" panose="02020603050405020304" pitchFamily="18" charset="0"/>
              <a:cs typeface="Times New Roman" panose="02020603050405020304" pitchFamily="18" charset="0"/>
            </a:endParaRPr>
          </a:p>
          <a:p>
            <a:pPr marL="171450" indent="-171450" algn="just">
              <a:lnSpc>
                <a:spcPct val="200000"/>
              </a:lnSpc>
              <a:buFont typeface="Arial" panose="020B0604020202020204" pitchFamily="34" charset="0"/>
              <a:buChar char="•"/>
            </a:pPr>
            <a:r>
              <a:rPr lang="en-US" sz="1600" dirty="0" smtClean="0">
                <a:solidFill>
                  <a:srgbClr val="000000"/>
                </a:solidFill>
                <a:latin typeface="Times New Roman" panose="02020603050405020304" pitchFamily="18" charset="0"/>
                <a:cs typeface="Times New Roman" panose="02020603050405020304" pitchFamily="18" charset="0"/>
              </a:rPr>
              <a:t>Confusion matrix</a:t>
            </a:r>
          </a:p>
          <a:p>
            <a:pPr marL="171450" indent="-171450" algn="just">
              <a:lnSpc>
                <a:spcPct val="200000"/>
              </a:lnSpc>
              <a:buFont typeface="Arial" panose="020B0604020202020204" pitchFamily="34" charset="0"/>
              <a:buChar char="•"/>
            </a:pPr>
            <a:r>
              <a:rPr lang="en-US" sz="1600" dirty="0" smtClean="0">
                <a:solidFill>
                  <a:srgbClr val="000000"/>
                </a:solidFill>
                <a:latin typeface="Times New Roman" panose="02020603050405020304" pitchFamily="18" charset="0"/>
                <a:cs typeface="Times New Roman" panose="02020603050405020304" pitchFamily="18" charset="0"/>
              </a:rPr>
              <a:t>Datasets</a:t>
            </a:r>
            <a:endParaRPr lang="en-US" sz="1600" dirty="0">
              <a:solidFill>
                <a:srgbClr val="000000"/>
              </a:solidFill>
              <a:latin typeface="Times New Roman" panose="02020603050405020304" pitchFamily="18" charset="0"/>
              <a:cs typeface="Times New Roman" panose="02020603050405020304" pitchFamily="18" charset="0"/>
            </a:endParaRPr>
          </a:p>
          <a:p>
            <a:endParaRPr lang="en-US" b="1" dirty="0">
              <a:solidFill>
                <a:srgbClr val="000000"/>
              </a:solidFill>
              <a:latin typeface="Times New Roman" panose="02020603050405020304" pitchFamily="18" charset="0"/>
            </a:endParaRPr>
          </a:p>
          <a:p>
            <a:endParaRPr lang="en-US" b="1" dirty="0">
              <a:solidFill>
                <a:srgbClr val="000000"/>
              </a:solidFill>
              <a:latin typeface="Times New Roman" panose="02020603050405020304" pitchFamily="18" charset="0"/>
            </a:endParaRPr>
          </a:p>
          <a:p>
            <a:endParaRPr lang="en-US" b="1" dirty="0">
              <a:solidFill>
                <a:srgbClr val="000000"/>
              </a:solidFill>
              <a:latin typeface="Times New Roman" panose="02020603050405020304" pitchFamily="18" charset="0"/>
            </a:endParaRPr>
          </a:p>
          <a:p>
            <a:endParaRPr lang="en-US" b="1" dirty="0">
              <a:solidFill>
                <a:srgbClr val="000000"/>
              </a:solidFill>
              <a:latin typeface="Times New Roman" panose="02020603050405020304" pitchFamily="18" charset="0"/>
            </a:endParaRPr>
          </a:p>
          <a:p>
            <a:endParaRPr lang="en-US" b="1" dirty="0">
              <a:solidFill>
                <a:srgbClr val="000000"/>
              </a:solidFill>
              <a:latin typeface="Times New Roman" panose="02020603050405020304" pitchFamily="18" charset="0"/>
            </a:endParaRPr>
          </a:p>
          <a:p>
            <a:endParaRPr lang="en-US" b="1" dirty="0">
              <a:solidFill>
                <a:srgbClr val="000000"/>
              </a:solidFill>
              <a:latin typeface="Times New Roman" panose="02020603050405020304" pitchFamily="18" charset="0"/>
            </a:endParaRPr>
          </a:p>
          <a:p>
            <a:endParaRPr lang="en-US" dirty="0"/>
          </a:p>
        </p:txBody>
      </p:sp>
      <p:pic>
        <p:nvPicPr>
          <p:cNvPr id="8" name="Picture 7">
            <a:extLst>
              <a:ext uri="{FF2B5EF4-FFF2-40B4-BE49-F238E27FC236}">
                <a16:creationId xmlns:a16="http://schemas.microsoft.com/office/drawing/2014/main" xmlns="" id="{96984651-8AB5-4CFD-ACE0-1BDB17E6E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255" y="3487096"/>
            <a:ext cx="5956545" cy="2389369"/>
          </a:xfrm>
          <a:prstGeom prst="rect">
            <a:avLst/>
          </a:prstGeom>
        </p:spPr>
      </p:pic>
    </p:spTree>
    <p:extLst>
      <p:ext uri="{BB962C8B-B14F-4D97-AF65-F5344CB8AC3E}">
        <p14:creationId xmlns:p14="http://schemas.microsoft.com/office/powerpoint/2010/main" val="4046629780"/>
      </p:ext>
    </p:extLst>
  </p:cSld>
  <p:clrMapOvr>
    <a:masterClrMapping/>
  </p:clrMapOvr>
  <mc:AlternateContent xmlns:mc="http://schemas.openxmlformats.org/markup-compatibility/2006" xmlns:p14="http://schemas.microsoft.com/office/powerpoint/2010/main">
    <mc:Choice Requires="p14">
      <p:transition spd="slow" p14:dur="2000" advTm="2136"/>
    </mc:Choice>
    <mc:Fallback xmlns="">
      <p:transition spd="slow" advTm="213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ea typeface="Calibri" panose="020F0502020204030204" pitchFamily="34" charset="0"/>
              </a:rPr>
              <a:t>CNN Model</a:t>
            </a:r>
            <a:endParaRPr lang="en-US" dirty="0"/>
          </a:p>
        </p:txBody>
      </p:sp>
      <p:sp>
        <p:nvSpPr>
          <p:cNvPr id="3" name="Content Placeholder 2"/>
          <p:cNvSpPr>
            <a:spLocks noGrp="1"/>
          </p:cNvSpPr>
          <p:nvPr>
            <p:ph idx="1"/>
          </p:nvPr>
        </p:nvSpPr>
        <p:spPr/>
        <p:txBody>
          <a:bodyPr>
            <a:normAutofit/>
          </a:bodyPr>
          <a:lstStyle/>
          <a:p>
            <a:pPr marL="0" indent="0">
              <a:buNone/>
            </a:pPr>
            <a:r>
              <a:rPr lang="en-US" sz="1400" dirty="0" smtClean="0">
                <a:latin typeface="Times New Roman" panose="02020603050405020304" pitchFamily="18" charset="0"/>
                <a:cs typeface="Times New Roman" panose="02020603050405020304" pitchFamily="18" charset="0"/>
              </a:rPr>
              <a:t>CNN model layers have equations which are given below:</a:t>
            </a:r>
          </a:p>
          <a:p>
            <a:pPr marL="0" indent="0">
              <a:buNone/>
            </a:pPr>
            <a:endParaRPr lang="en-US" sz="1400" dirty="0" smtClean="0">
              <a:latin typeface="Times New Roman" panose="02020603050405020304" pitchFamily="18" charset="0"/>
              <a:cs typeface="Times New Roman" panose="02020603050405020304" pitchFamily="18" charset="0"/>
            </a:endParaRPr>
          </a:p>
          <a:p>
            <a:pPr marL="0" indent="0">
              <a:buNone/>
            </a:pPr>
            <a:endParaRPr lang="en-US" sz="1400" dirty="0" smtClean="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51818"/>
            <a:ext cx="3229426" cy="92405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76232"/>
            <a:ext cx="1686160" cy="46679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6000" y="2451818"/>
            <a:ext cx="5277587" cy="80973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6000" y="3887749"/>
            <a:ext cx="5334744" cy="86689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49536" y="5431417"/>
            <a:ext cx="6773220" cy="838317"/>
          </a:xfrm>
          <a:prstGeom prst="rect">
            <a:avLst/>
          </a:prstGeom>
        </p:spPr>
      </p:pic>
    </p:spTree>
    <p:extLst>
      <p:ext uri="{BB962C8B-B14F-4D97-AF65-F5344CB8AC3E}">
        <p14:creationId xmlns:p14="http://schemas.microsoft.com/office/powerpoint/2010/main" val="2095307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243E24-DAD1-49A5-BD62-EE6F49A63ABC}"/>
              </a:ext>
            </a:extLst>
          </p:cNvPr>
          <p:cNvSpPr>
            <a:spLocks noGrp="1"/>
          </p:cNvSpPr>
          <p:nvPr>
            <p:ph type="title"/>
          </p:nvPr>
        </p:nvSpPr>
        <p:spPr/>
        <p:txBody>
          <a:bodyPr>
            <a:noAutofit/>
          </a:bodyPr>
          <a:lstStyle/>
          <a:p>
            <a:r>
              <a:rPr lang="en-US" sz="3200" b="1" i="0" u="none" strike="noStrike" baseline="0" dirty="0">
                <a:solidFill>
                  <a:srgbClr val="000000"/>
                </a:solidFill>
                <a:latin typeface="Times New Roman" panose="02020603050405020304" pitchFamily="18" charset="0"/>
                <a:cs typeface="Times New Roman" panose="02020603050405020304" pitchFamily="18" charset="0"/>
              </a:rPr>
              <a:t/>
            </a:r>
            <a:br>
              <a:rPr lang="en-US" sz="3200" b="1" i="0" u="none" strike="noStrike" baseline="0" dirty="0">
                <a:solidFill>
                  <a:srgbClr val="000000"/>
                </a:solidFill>
                <a:latin typeface="Times New Roman" panose="02020603050405020304" pitchFamily="18" charset="0"/>
                <a:cs typeface="Times New Roman" panose="02020603050405020304" pitchFamily="18" charset="0"/>
              </a:rPr>
            </a:br>
            <a:r>
              <a:rPr lang="en-US" sz="3200" b="1" i="0" u="none" strike="noStrike" baseline="0" dirty="0">
                <a:solidFill>
                  <a:srgbClr val="000000"/>
                </a:solidFill>
                <a:latin typeface="Times New Roman" panose="02020603050405020304" pitchFamily="18" charset="0"/>
                <a:cs typeface="Times New Roman" panose="02020603050405020304" pitchFamily="18" charset="0"/>
              </a:rPr>
              <a:t>Input and Output Data Diagram</a:t>
            </a:r>
            <a:br>
              <a:rPr lang="en-US" sz="3200" b="1" i="0" u="none" strike="noStrike" baseline="0" dirty="0">
                <a:solidFill>
                  <a:srgbClr val="000000"/>
                </a:solidFill>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4987" y="2472531"/>
            <a:ext cx="8582025" cy="3057525"/>
          </a:xfrm>
        </p:spPr>
      </p:pic>
    </p:spTree>
    <p:extLst>
      <p:ext uri="{BB962C8B-B14F-4D97-AF65-F5344CB8AC3E}">
        <p14:creationId xmlns:p14="http://schemas.microsoft.com/office/powerpoint/2010/main" val="3365339228"/>
      </p:ext>
    </p:extLst>
  </p:cSld>
  <p:clrMapOvr>
    <a:masterClrMapping/>
  </p:clrMapOvr>
  <mc:AlternateContent xmlns:mc="http://schemas.openxmlformats.org/markup-compatibility/2006" xmlns:p14="http://schemas.microsoft.com/office/powerpoint/2010/main">
    <mc:Choice Requires="p14">
      <p:transition spd="slow" p14:dur="2000" advTm="1060"/>
    </mc:Choice>
    <mc:Fallback xmlns="">
      <p:transition spd="slow" advTm="106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88A345-104E-45EE-9A06-E61B7B83E6EA}"/>
              </a:ext>
            </a:extLst>
          </p:cNvPr>
          <p:cNvSpPr>
            <a:spLocks noGrp="1"/>
          </p:cNvSpPr>
          <p:nvPr>
            <p:ph type="title"/>
          </p:nvPr>
        </p:nvSpPr>
        <p:spPr/>
        <p:txBody>
          <a:bodyPr>
            <a:noAutofit/>
          </a:bodyPr>
          <a:lstStyle/>
          <a:p>
            <a:r>
              <a:rPr lang="en-US" sz="3200" b="0" i="0" u="none" strike="noStrike" baseline="0" dirty="0">
                <a:solidFill>
                  <a:srgbClr val="000000"/>
                </a:solidFill>
                <a:latin typeface="Times New Roman" panose="02020603050405020304" pitchFamily="18" charset="0"/>
              </a:rPr>
              <a:t/>
            </a:r>
            <a:br>
              <a:rPr lang="en-US" sz="3200" b="0" i="0" u="none" strike="noStrike" baseline="0" dirty="0">
                <a:solidFill>
                  <a:srgbClr val="000000"/>
                </a:solidFill>
                <a:latin typeface="Times New Roman" panose="02020603050405020304" pitchFamily="18" charset="0"/>
              </a:rPr>
            </a:br>
            <a:r>
              <a:rPr lang="en-US" sz="3200" b="1" i="0" u="none" strike="noStrike" baseline="0" dirty="0">
                <a:solidFill>
                  <a:srgbClr val="000000"/>
                </a:solidFill>
                <a:latin typeface="Times New Roman" panose="02020603050405020304" pitchFamily="18" charset="0"/>
              </a:rPr>
              <a:t>Working Steps </a:t>
            </a:r>
            <a:r>
              <a:rPr lang="en-US" sz="3200" b="0" i="0" u="none" strike="noStrike" baseline="0" dirty="0">
                <a:solidFill>
                  <a:srgbClr val="000000"/>
                </a:solidFill>
                <a:latin typeface="Times New Roman" panose="02020603050405020304" pitchFamily="18" charset="0"/>
              </a:rPr>
              <a:t/>
            </a:r>
            <a:br>
              <a:rPr lang="en-US" sz="3200" b="0" i="0" u="none" strike="noStrike" baseline="0" dirty="0">
                <a:solidFill>
                  <a:srgbClr val="000000"/>
                </a:solidFill>
                <a:latin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xmlns="" id="{8A067CF2-4054-4343-886F-CF457F5C13DB}"/>
              </a:ext>
            </a:extLst>
          </p:cNvPr>
          <p:cNvSpPr>
            <a:spLocks noGrp="1"/>
          </p:cNvSpPr>
          <p:nvPr>
            <p:ph idx="1"/>
          </p:nvPr>
        </p:nvSpPr>
        <p:spPr/>
        <p:txBody>
          <a:bodyPr/>
          <a:lstStyle/>
          <a:p>
            <a:r>
              <a:rPr lang="en-US" sz="1800" i="0" u="none" strike="noStrike" baseline="0" dirty="0">
                <a:solidFill>
                  <a:srgbClr val="000000"/>
                </a:solidFill>
                <a:latin typeface="Times New Roman" panose="02020603050405020304" pitchFamily="18" charset="0"/>
              </a:rPr>
              <a:t>Background Study </a:t>
            </a:r>
          </a:p>
          <a:p>
            <a:r>
              <a:rPr lang="en-US" sz="1800" i="0" u="none" strike="noStrike" baseline="0" dirty="0">
                <a:solidFill>
                  <a:srgbClr val="000000"/>
                </a:solidFill>
                <a:latin typeface="Times New Roman" panose="02020603050405020304" pitchFamily="18" charset="0"/>
              </a:rPr>
              <a:t>Proposal Writing</a:t>
            </a:r>
            <a:endParaRPr lang="en-US" sz="1800" dirty="0">
              <a:solidFill>
                <a:srgbClr val="000000"/>
              </a:solidFill>
              <a:latin typeface="Times New Roman" panose="02020603050405020304" pitchFamily="18" charset="0"/>
            </a:endParaRPr>
          </a:p>
          <a:p>
            <a:r>
              <a:rPr lang="en-US" sz="1800" i="0" u="none" strike="noStrike" baseline="0" dirty="0">
                <a:solidFill>
                  <a:srgbClr val="000000"/>
                </a:solidFill>
                <a:latin typeface="Times New Roman" panose="02020603050405020304" pitchFamily="18" charset="0"/>
              </a:rPr>
              <a:t>Present Proposal </a:t>
            </a:r>
          </a:p>
          <a:p>
            <a:r>
              <a:rPr lang="en-US" sz="1800" i="0" u="none" strike="noStrike" baseline="0" dirty="0">
                <a:solidFill>
                  <a:srgbClr val="000000"/>
                </a:solidFill>
                <a:latin typeface="Times New Roman" panose="02020603050405020304" pitchFamily="18" charset="0"/>
              </a:rPr>
              <a:t>Data Collection </a:t>
            </a:r>
            <a:endParaRPr lang="en-US" sz="1800" dirty="0">
              <a:solidFill>
                <a:srgbClr val="000000"/>
              </a:solidFill>
              <a:latin typeface="Times New Roman" panose="02020603050405020304" pitchFamily="18" charset="0"/>
            </a:endParaRPr>
          </a:p>
          <a:p>
            <a:r>
              <a:rPr lang="en-US" sz="1800" i="0" u="none" strike="noStrike" baseline="0" dirty="0">
                <a:solidFill>
                  <a:srgbClr val="000000"/>
                </a:solidFill>
                <a:latin typeface="Times New Roman" panose="02020603050405020304" pitchFamily="18" charset="0"/>
              </a:rPr>
              <a:t>Train Data</a:t>
            </a:r>
          </a:p>
          <a:p>
            <a:r>
              <a:rPr lang="en-US" sz="1800" i="0" u="none" strike="noStrike" baseline="0" dirty="0">
                <a:solidFill>
                  <a:srgbClr val="000000"/>
                </a:solidFill>
                <a:latin typeface="Times New Roman" panose="02020603050405020304" pitchFamily="18" charset="0"/>
              </a:rPr>
              <a:t>Develop the System </a:t>
            </a:r>
            <a:endParaRPr lang="en-US" sz="1800" dirty="0">
              <a:solidFill>
                <a:srgbClr val="000000"/>
              </a:solidFill>
              <a:latin typeface="Times New Roman" panose="02020603050405020304" pitchFamily="18" charset="0"/>
            </a:endParaRPr>
          </a:p>
          <a:p>
            <a:r>
              <a:rPr lang="en-US" sz="1800" i="0" u="none" strike="noStrike" baseline="0" dirty="0">
                <a:solidFill>
                  <a:srgbClr val="000000"/>
                </a:solidFill>
                <a:latin typeface="Times New Roman" panose="02020603050405020304" pitchFamily="18" charset="0"/>
              </a:rPr>
              <a:t>Testing</a:t>
            </a:r>
          </a:p>
          <a:p>
            <a:r>
              <a:rPr lang="en-US" sz="1800" i="0" u="none" strike="noStrike" baseline="0" dirty="0">
                <a:solidFill>
                  <a:srgbClr val="000000"/>
                </a:solidFill>
                <a:latin typeface="Times New Roman" panose="02020603050405020304" pitchFamily="18" charset="0"/>
              </a:rPr>
              <a:t>Report Writing </a:t>
            </a:r>
            <a:endParaRPr lang="en-US" dirty="0"/>
          </a:p>
        </p:txBody>
      </p:sp>
    </p:spTree>
    <p:extLst>
      <p:ext uri="{BB962C8B-B14F-4D97-AF65-F5344CB8AC3E}">
        <p14:creationId xmlns:p14="http://schemas.microsoft.com/office/powerpoint/2010/main" val="2929211242"/>
      </p:ext>
    </p:extLst>
  </p:cSld>
  <p:clrMapOvr>
    <a:masterClrMapping/>
  </p:clrMapOvr>
  <mc:AlternateContent xmlns:mc="http://schemas.openxmlformats.org/markup-compatibility/2006" xmlns:p14="http://schemas.microsoft.com/office/powerpoint/2010/main">
    <mc:Choice Requires="p14">
      <p:transition spd="slow" p14:dur="2000" advTm="829"/>
    </mc:Choice>
    <mc:Fallback xmlns="">
      <p:transition spd="slow" advTm="82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675562-781B-4B96-BFF7-E01CBF3F66B4}"/>
              </a:ext>
            </a:extLst>
          </p:cNvPr>
          <p:cNvSpPr>
            <a:spLocks noGrp="1"/>
          </p:cNvSpPr>
          <p:nvPr>
            <p:ph type="title"/>
          </p:nvPr>
        </p:nvSpPr>
        <p:spPr/>
        <p:txBody>
          <a:bodyPr>
            <a:noAutofit/>
          </a:bodyPr>
          <a:lstStyle/>
          <a:p>
            <a:r>
              <a:rPr lang="en-US" sz="2400" b="0" i="0" u="none" strike="noStrike" baseline="0" dirty="0">
                <a:solidFill>
                  <a:srgbClr val="000000"/>
                </a:solidFill>
                <a:latin typeface="Times New Roman" panose="02020603050405020304" pitchFamily="18" charset="0"/>
              </a:rPr>
              <a:t/>
            </a:r>
            <a:br>
              <a:rPr lang="en-US" sz="2400" b="0" i="0" u="none" strike="noStrike" baseline="0" dirty="0">
                <a:solidFill>
                  <a:srgbClr val="000000"/>
                </a:solidFill>
                <a:latin typeface="Times New Roman" panose="02020603050405020304" pitchFamily="18" charset="0"/>
              </a:rPr>
            </a:br>
            <a:r>
              <a:rPr lang="en-US" sz="2400" b="1" i="0" u="none" strike="noStrike" baseline="0" dirty="0">
                <a:solidFill>
                  <a:srgbClr val="000000"/>
                </a:solidFill>
                <a:latin typeface="Times New Roman" panose="02020603050405020304" pitchFamily="18" charset="0"/>
              </a:rPr>
              <a:t>Gantt Charts Showing the Expected Timeline of Progress or Milestones </a:t>
            </a:r>
            <a:r>
              <a:rPr lang="en-US" sz="2400" b="0" i="0" u="none" strike="noStrike" baseline="0" dirty="0">
                <a:solidFill>
                  <a:srgbClr val="000000"/>
                </a:solidFill>
                <a:latin typeface="Times New Roman" panose="02020603050405020304" pitchFamily="18" charset="0"/>
              </a:rPr>
              <a:t/>
            </a:r>
            <a:br>
              <a:rPr lang="en-US" sz="2400" b="0" i="0" u="none" strike="noStrike" baseline="0" dirty="0">
                <a:solidFill>
                  <a:srgbClr val="000000"/>
                </a:solidFill>
                <a:latin typeface="Times New Roman" panose="02020603050405020304" pitchFamily="18" charset="0"/>
              </a:rPr>
            </a:br>
            <a:endParaRPr lang="en-US" sz="2400" dirty="0"/>
          </a:p>
        </p:txBody>
      </p:sp>
      <p:pic>
        <p:nvPicPr>
          <p:cNvPr id="5" name="Content Placeholder 4">
            <a:extLst>
              <a:ext uri="{FF2B5EF4-FFF2-40B4-BE49-F238E27FC236}">
                <a16:creationId xmlns:a16="http://schemas.microsoft.com/office/drawing/2014/main" xmlns="" id="{43ED3BC1-6E56-4AAF-9826-82FF762375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1383" y="1690688"/>
            <a:ext cx="9889901" cy="3679802"/>
          </a:xfrm>
        </p:spPr>
      </p:pic>
    </p:spTree>
    <p:extLst>
      <p:ext uri="{BB962C8B-B14F-4D97-AF65-F5344CB8AC3E}">
        <p14:creationId xmlns:p14="http://schemas.microsoft.com/office/powerpoint/2010/main" val="3806105443"/>
      </p:ext>
    </p:extLst>
  </p:cSld>
  <p:clrMapOvr>
    <a:masterClrMapping/>
  </p:clrMapOvr>
  <mc:AlternateContent xmlns:mc="http://schemas.openxmlformats.org/markup-compatibility/2006" xmlns:p14="http://schemas.microsoft.com/office/powerpoint/2010/main">
    <mc:Choice Requires="p14">
      <p:transition spd="slow" p14:dur="2000" advTm="1219"/>
    </mc:Choice>
    <mc:Fallback xmlns="">
      <p:transition spd="slow" advTm="121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1BC042-B1C9-494C-8477-FB0B16F0CABD}"/>
              </a:ext>
            </a:extLst>
          </p:cNvPr>
          <p:cNvSpPr>
            <a:spLocks noGrp="1"/>
          </p:cNvSpPr>
          <p:nvPr>
            <p:ph type="title"/>
          </p:nvPr>
        </p:nvSpPr>
        <p:spPr/>
        <p:txBody>
          <a:bodyPr>
            <a:noAutofit/>
          </a:bodyPr>
          <a:lstStyle/>
          <a:p>
            <a:r>
              <a:rPr lang="en-US" sz="3200" b="1" i="0" u="none" strike="noStrike" baseline="0" dirty="0">
                <a:solidFill>
                  <a:srgbClr val="000000"/>
                </a:solidFill>
                <a:latin typeface="Times New Roman" panose="02020603050405020304" pitchFamily="18" charset="0"/>
                <a:cs typeface="Times New Roman" panose="02020603050405020304" pitchFamily="18" charset="0"/>
              </a:rPr>
              <a:t/>
            </a:r>
            <a:br>
              <a:rPr lang="en-US" sz="3200" b="1" i="0" u="none" strike="noStrike" baseline="0" dirty="0">
                <a:solidFill>
                  <a:srgbClr val="000000"/>
                </a:solidFill>
                <a:latin typeface="Times New Roman" panose="02020603050405020304" pitchFamily="18" charset="0"/>
                <a:cs typeface="Times New Roman" panose="02020603050405020304" pitchFamily="18" charset="0"/>
              </a:rPr>
            </a:br>
            <a:r>
              <a:rPr lang="en-US" sz="3200" b="1" i="0" u="none" strike="noStrike" baseline="0" dirty="0">
                <a:solidFill>
                  <a:srgbClr val="000000"/>
                </a:solidFill>
                <a:latin typeface="Times New Roman" panose="02020603050405020304" pitchFamily="18" charset="0"/>
                <a:cs typeface="Times New Roman" panose="02020603050405020304" pitchFamily="18" charset="0"/>
              </a:rPr>
              <a:t>Required software </a:t>
            </a:r>
            <a:r>
              <a:rPr lang="en-US" sz="3200" b="1" i="0" u="none" strike="noStrike" baseline="0" dirty="0" smtClean="0">
                <a:solidFill>
                  <a:srgbClr val="000000"/>
                </a:solidFill>
                <a:latin typeface="Times New Roman" panose="02020603050405020304" pitchFamily="18" charset="0"/>
                <a:cs typeface="Times New Roman" panose="02020603050405020304" pitchFamily="18" charset="0"/>
              </a:rPr>
              <a:t>tools</a:t>
            </a:r>
            <a:r>
              <a:rPr lang="en-US" sz="3200" b="1" i="0" u="none" strike="noStrike" baseline="0" dirty="0">
                <a:solidFill>
                  <a:srgbClr val="000000"/>
                </a:solidFill>
                <a:latin typeface="Times New Roman" panose="02020603050405020304" pitchFamily="18" charset="0"/>
                <a:cs typeface="Times New Roman" panose="02020603050405020304" pitchFamily="18" charset="0"/>
              </a:rPr>
              <a:t/>
            </a:r>
            <a:br>
              <a:rPr lang="en-US" sz="3200" b="1" i="0" u="none" strike="noStrike" baseline="0" dirty="0">
                <a:solidFill>
                  <a:srgbClr val="000000"/>
                </a:solidFill>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5B0FDF6-70F1-43CD-8ECD-E928D81B7DDF}"/>
              </a:ext>
            </a:extLst>
          </p:cNvPr>
          <p:cNvSpPr>
            <a:spLocks noGrp="1"/>
          </p:cNvSpPr>
          <p:nvPr>
            <p:ph idx="1"/>
          </p:nvPr>
        </p:nvSpPr>
        <p:spPr/>
        <p:txBody>
          <a:bodyPr>
            <a:normAutofit/>
          </a:bodyPr>
          <a:lstStyle/>
          <a:p>
            <a:pPr>
              <a:lnSpc>
                <a:spcPct val="200000"/>
              </a:lnSpc>
            </a:pPr>
            <a:r>
              <a:rPr lang="en-US" sz="1800" b="1" i="0" u="none" strike="noStrike" baseline="0" dirty="0">
                <a:solidFill>
                  <a:srgbClr val="000000"/>
                </a:solidFill>
                <a:latin typeface="Times New Roman" panose="02020603050405020304" pitchFamily="18" charset="0"/>
              </a:rPr>
              <a:t>Google collaboration:</a:t>
            </a:r>
          </a:p>
          <a:p>
            <a:pPr>
              <a:lnSpc>
                <a:spcPct val="200000"/>
              </a:lnSpc>
            </a:pPr>
            <a:endParaRPr lang="en-US" sz="1800" b="1" i="0" u="none" strike="noStrike" baseline="0" dirty="0">
              <a:solidFill>
                <a:srgbClr val="000000"/>
              </a:solidFill>
              <a:latin typeface="Times New Roman" panose="02020603050405020304" pitchFamily="18" charset="0"/>
            </a:endParaRPr>
          </a:p>
          <a:p>
            <a:pPr>
              <a:lnSpc>
                <a:spcPct val="200000"/>
              </a:lnSpc>
            </a:pPr>
            <a:endParaRPr lang="en-US" sz="1800" b="1" dirty="0">
              <a:solidFill>
                <a:srgbClr val="000000"/>
              </a:solidFill>
              <a:latin typeface="Times New Roman" panose="02020603050405020304" pitchFamily="18" charset="0"/>
            </a:endParaRPr>
          </a:p>
          <a:p>
            <a:pPr>
              <a:lnSpc>
                <a:spcPct val="200000"/>
              </a:lnSpc>
            </a:pPr>
            <a:r>
              <a:rPr lang="en-US" sz="1800" b="1" i="0" u="none" strike="noStrike" baseline="0" dirty="0">
                <a:solidFill>
                  <a:srgbClr val="000000"/>
                </a:solidFill>
                <a:latin typeface="Times New Roman" panose="02020603050405020304" pitchFamily="18" charset="0"/>
              </a:rPr>
              <a:t>Jupiter notebook:</a:t>
            </a:r>
          </a:p>
        </p:txBody>
      </p:sp>
      <p:sp>
        <p:nvSpPr>
          <p:cNvPr id="5" name="TextBox 4">
            <a:extLst>
              <a:ext uri="{FF2B5EF4-FFF2-40B4-BE49-F238E27FC236}">
                <a16:creationId xmlns:a16="http://schemas.microsoft.com/office/drawing/2014/main" xmlns="" id="{B3428BD4-E38A-42E9-8B3F-69DFC5134BAB}"/>
              </a:ext>
            </a:extLst>
          </p:cNvPr>
          <p:cNvSpPr txBox="1"/>
          <p:nvPr/>
        </p:nvSpPr>
        <p:spPr>
          <a:xfrm>
            <a:off x="3335625" y="1941437"/>
            <a:ext cx="8384147" cy="1615827"/>
          </a:xfrm>
          <a:prstGeom prst="rect">
            <a:avLst/>
          </a:prstGeom>
          <a:noFill/>
        </p:spPr>
        <p:txBody>
          <a:bodyPr wrap="square" rtlCol="0">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Collab is a Python editor for the web that allows anyone to develop and run Python                    programs. Machine learning, data analysis, and education are all areas where it comes in handy.</a:t>
            </a:r>
            <a:endParaRPr lang="en-US" sz="1800" b="1" i="0" u="none" strike="noStrike" baseline="0" dirty="0">
              <a:solidFill>
                <a:srgbClr val="000000"/>
              </a:solidFill>
              <a:latin typeface="Times New Roman" panose="02020603050405020304" pitchFamily="18"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xmlns="" id="{6FEAEB27-70C1-4583-8943-923A89319787}"/>
              </a:ext>
            </a:extLst>
          </p:cNvPr>
          <p:cNvSpPr txBox="1"/>
          <p:nvPr/>
        </p:nvSpPr>
        <p:spPr>
          <a:xfrm>
            <a:off x="3335624" y="3926376"/>
            <a:ext cx="8384147" cy="1615827"/>
          </a:xfrm>
          <a:prstGeom prst="rect">
            <a:avLst/>
          </a:prstGeom>
          <a:noFill/>
        </p:spPr>
        <p:txBody>
          <a:bodyPr wrap="square" rtlCol="0">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Jupiter Notebook is an open-source web tool that allows a user, scientist, scholar, or analyst to create and share a Notebook document that contains live codes, documentation, graphs, plots, and visualizations</a:t>
            </a:r>
          </a:p>
          <a:p>
            <a:endParaRPr lang="en-US" dirty="0"/>
          </a:p>
        </p:txBody>
      </p:sp>
    </p:spTree>
    <p:extLst>
      <p:ext uri="{BB962C8B-B14F-4D97-AF65-F5344CB8AC3E}">
        <p14:creationId xmlns:p14="http://schemas.microsoft.com/office/powerpoint/2010/main" val="2979977916"/>
      </p:ext>
    </p:extLst>
  </p:cSld>
  <p:clrMapOvr>
    <a:masterClrMapping/>
  </p:clrMapOvr>
  <mc:AlternateContent xmlns:mc="http://schemas.openxmlformats.org/markup-compatibility/2006" xmlns:p14="http://schemas.microsoft.com/office/powerpoint/2010/main">
    <mc:Choice Requires="p14">
      <p:transition spd="slow" p14:dur="2000" advTm="636"/>
    </mc:Choice>
    <mc:Fallback xmlns="">
      <p:transition spd="slow" advTm="63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latin typeface="Times New Roman" panose="02020603050405020304" pitchFamily="18" charset="0"/>
                <a:cs typeface="Times New Roman" panose="02020603050405020304" pitchFamily="18" charset="0"/>
              </a:rPr>
              <a:t>Dataset</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sz="1800" dirty="0" smtClean="0">
                <a:latin typeface="Times New Roman" panose="02020603050405020304" pitchFamily="18" charset="0"/>
                <a:cs typeface="Times New Roman" panose="02020603050405020304" pitchFamily="18" charset="0"/>
              </a:rPr>
              <a:t>We collected our datasets from </a:t>
            </a:r>
            <a:r>
              <a:rPr lang="en-US" sz="1800" dirty="0" err="1" smtClean="0">
                <a:latin typeface="Times New Roman" panose="02020603050405020304" pitchFamily="18" charset="0"/>
                <a:cs typeface="Times New Roman" panose="02020603050405020304" pitchFamily="18" charset="0"/>
              </a:rPr>
              <a:t>kaggle</a:t>
            </a:r>
            <a:r>
              <a:rPr lang="en-US" sz="1800" dirty="0" smtClean="0">
                <a:latin typeface="Times New Roman" panose="02020603050405020304" pitchFamily="18" charset="0"/>
                <a:cs typeface="Times New Roman" panose="02020603050405020304" pitchFamily="18" charset="0"/>
              </a:rPr>
              <a:t> and it was a dataset which contained </a:t>
            </a:r>
            <a:r>
              <a:rPr lang="en-US" sz="1800" dirty="0" err="1" smtClean="0">
                <a:latin typeface="Times New Roman" panose="02020603050405020304" pitchFamily="18" charset="0"/>
                <a:cs typeface="Times New Roman" panose="02020603050405020304" pitchFamily="18" charset="0"/>
              </a:rPr>
              <a:t>histopathological</a:t>
            </a:r>
            <a:r>
              <a:rPr lang="en-US" sz="1800" dirty="0" smtClean="0">
                <a:latin typeface="Times New Roman" panose="02020603050405020304" pitchFamily="18" charset="0"/>
                <a:cs typeface="Times New Roman" panose="02020603050405020304" pitchFamily="18" charset="0"/>
              </a:rPr>
              <a:t> images data and had total of 5192 files. This dataset is a image dataset. It contains 2435 images for normal and 2511 images of OSCC(Oral squamous cell carcinoma).</a:t>
            </a:r>
          </a:p>
          <a:p>
            <a:pPr marL="0" indent="0">
              <a:lnSpc>
                <a:spcPct val="200000"/>
              </a:lnSpc>
              <a:buNone/>
            </a:pPr>
            <a:endParaRPr lang="en-US" sz="18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8742" y="3458380"/>
            <a:ext cx="2703490" cy="27185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2327" y="3458379"/>
            <a:ext cx="2917199" cy="2718584"/>
          </a:xfrm>
          <a:prstGeom prst="rect">
            <a:avLst/>
          </a:prstGeom>
        </p:spPr>
      </p:pic>
      <p:sp>
        <p:nvSpPr>
          <p:cNvPr id="6" name="TextBox 5"/>
          <p:cNvSpPr txBox="1"/>
          <p:nvPr/>
        </p:nvSpPr>
        <p:spPr>
          <a:xfrm flipH="1">
            <a:off x="7614952" y="6176963"/>
            <a:ext cx="1074750"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Fig:</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Dataset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9887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latin typeface="Times New Roman" panose="02020603050405020304" pitchFamily="18" charset="0"/>
                <a:cs typeface="Times New Roman" panose="02020603050405020304" pitchFamily="18" charset="0"/>
              </a:rPr>
              <a:t>Result analysis</a:t>
            </a:r>
            <a:endParaRPr lang="en-US" dirty="0"/>
          </a:p>
        </p:txBody>
      </p:sp>
      <p:sp>
        <p:nvSpPr>
          <p:cNvPr id="3" name="Content Placeholder 2"/>
          <p:cNvSpPr>
            <a:spLocks noGrp="1"/>
          </p:cNvSpPr>
          <p:nvPr>
            <p:ph idx="1"/>
          </p:nvPr>
        </p:nvSpPr>
        <p:spPr>
          <a:xfrm>
            <a:off x="669701" y="1690688"/>
            <a:ext cx="10684099" cy="4890415"/>
          </a:xfrm>
        </p:spPr>
        <p:txBody>
          <a:bodyPr>
            <a:normAutofit/>
          </a:bodyPr>
          <a:lstStyle/>
          <a:p>
            <a:pPr marL="0" indent="0">
              <a:lnSpc>
                <a:spcPct val="200000"/>
              </a:lnSpc>
              <a:buNone/>
            </a:pPr>
            <a:r>
              <a:rPr lang="en-US" sz="1800" dirty="0" smtClean="0">
                <a:latin typeface="Times New Roman" panose="02020603050405020304" pitchFamily="18" charset="0"/>
                <a:cs typeface="Times New Roman" panose="02020603050405020304" pitchFamily="18" charset="0"/>
              </a:rPr>
              <a:t>We’ve implemented custom CNN model in which we have dense, flatten, conv2d, </a:t>
            </a:r>
            <a:r>
              <a:rPr lang="en-US" sz="1800" dirty="0" err="1" smtClean="0">
                <a:latin typeface="Times New Roman" panose="02020603050405020304" pitchFamily="18" charset="0"/>
                <a:cs typeface="Times New Roman" panose="02020603050405020304" pitchFamily="18" charset="0"/>
              </a:rPr>
              <a:t>maxpool</a:t>
            </a:r>
            <a:r>
              <a:rPr lang="en-US" sz="1800" dirty="0" smtClean="0">
                <a:latin typeface="Times New Roman" panose="02020603050405020304" pitchFamily="18" charset="0"/>
                <a:cs typeface="Times New Roman" panose="02020603050405020304" pitchFamily="18" charset="0"/>
              </a:rPr>
              <a:t>, dropout. We’ve used confusion matrix to show our result. We imported the model from </a:t>
            </a:r>
            <a:r>
              <a:rPr lang="en-US" sz="1800" dirty="0" err="1" smtClean="0">
                <a:latin typeface="Times New Roman" panose="02020603050405020304" pitchFamily="18" charset="0"/>
                <a:cs typeface="Times New Roman" panose="02020603050405020304" pitchFamily="18" charset="0"/>
              </a:rPr>
              <a:t>keras</a:t>
            </a:r>
            <a:r>
              <a:rPr lang="en-US" sz="1800" dirty="0" smtClean="0">
                <a:latin typeface="Times New Roman" panose="02020603050405020304" pitchFamily="18" charset="0"/>
                <a:cs typeface="Times New Roman" panose="02020603050405020304" pitchFamily="18" charset="0"/>
              </a:rPr>
              <a:t>. At first we used mobiloenetv2 but it had only 76% accuracy where our custom CNN model has 86% validation accuracy. Also at 100 epoch our training accuracy is 94% and our validation accuracy is 86%. We used confusion matrix for our result. Also our system is not </a:t>
            </a:r>
            <a:r>
              <a:rPr lang="en-US" sz="1800" dirty="0" err="1" smtClean="0">
                <a:latin typeface="Times New Roman" panose="02020603050405020304" pitchFamily="18" charset="0"/>
                <a:cs typeface="Times New Roman" panose="02020603050405020304" pitchFamily="18" charset="0"/>
              </a:rPr>
              <a:t>overfitting</a:t>
            </a:r>
            <a:r>
              <a:rPr lang="en-US" sz="1800" dirty="0" smtClean="0">
                <a:latin typeface="Times New Roman" panose="02020603050405020304" pitchFamily="18" charset="0"/>
                <a:cs typeface="Times New Roman" panose="02020603050405020304" pitchFamily="18" charset="0"/>
              </a:rPr>
              <a:t> because  our training accuracy is higher than our validation accuracy and our training loss is less than our validation loss.</a:t>
            </a: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265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latin typeface="Times New Roman" panose="02020603050405020304" pitchFamily="18" charset="0"/>
                <a:cs typeface="Times New Roman" panose="02020603050405020304" pitchFamily="18" charset="0"/>
              </a:rPr>
              <a:t>Result analysis</a:t>
            </a:r>
            <a:endParaRPr lang="en-US" dirty="0"/>
          </a:p>
        </p:txBody>
      </p:sp>
      <p:sp>
        <p:nvSpPr>
          <p:cNvPr id="6" name="Content Placeholder 5"/>
          <p:cNvSpPr>
            <a:spLocks noGrp="1"/>
          </p:cNvSpPr>
          <p:nvPr>
            <p:ph idx="1"/>
          </p:nvPr>
        </p:nvSpPr>
        <p:spPr>
          <a:xfrm>
            <a:off x="838200" y="1849499"/>
            <a:ext cx="10515600" cy="4351338"/>
          </a:xfrm>
        </p:spPr>
        <p:txBody>
          <a:bodyPr/>
          <a:lstStyle/>
          <a:p>
            <a:pPr marL="0" indent="0">
              <a:buNone/>
            </a:pPr>
            <a:endParaRPr lang="en-US" sz="1000" dirty="0" smtClean="0"/>
          </a:p>
          <a:p>
            <a:pPr marL="0" indent="0">
              <a:buNone/>
            </a:pPr>
            <a:endParaRPr lang="en-US" sz="1000" dirty="0"/>
          </a:p>
          <a:p>
            <a:pPr marL="0" indent="0">
              <a:buNone/>
            </a:pPr>
            <a:endParaRPr lang="en-US" sz="1000" dirty="0" smtClean="0"/>
          </a:p>
          <a:p>
            <a:pPr marL="0" indent="0">
              <a:buNone/>
            </a:pPr>
            <a:endParaRPr lang="en-US" sz="1000" dirty="0" smtClean="0"/>
          </a:p>
          <a:p>
            <a:pPr marL="0" indent="0">
              <a:buNone/>
            </a:pPr>
            <a:endParaRPr lang="en-US" sz="1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63044"/>
            <a:ext cx="5198615" cy="251643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763044"/>
            <a:ext cx="4562631" cy="2371725"/>
          </a:xfrm>
          <a:prstGeom prst="rect">
            <a:avLst/>
          </a:prstGeom>
        </p:spPr>
      </p:pic>
      <p:sp>
        <p:nvSpPr>
          <p:cNvPr id="10" name="TextBox 9"/>
          <p:cNvSpPr txBox="1"/>
          <p:nvPr/>
        </p:nvSpPr>
        <p:spPr>
          <a:xfrm>
            <a:off x="6323527" y="4778495"/>
            <a:ext cx="3461717" cy="923330"/>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 Training accuracy and loss vs. </a:t>
            </a:r>
          </a:p>
          <a:p>
            <a:r>
              <a:rPr lang="en-US" dirty="0">
                <a:latin typeface="Times New Roman" panose="02020603050405020304" pitchFamily="18" charset="0"/>
                <a:cs typeface="Times New Roman" panose="02020603050405020304" pitchFamily="18" charset="0"/>
              </a:rPr>
              <a:t>validation accuracy and loss</a:t>
            </a:r>
          </a:p>
          <a:p>
            <a:endParaRPr lang="en-US" dirty="0"/>
          </a:p>
        </p:txBody>
      </p:sp>
      <p:sp>
        <p:nvSpPr>
          <p:cNvPr id="12" name="TextBox 11"/>
          <p:cNvSpPr txBox="1"/>
          <p:nvPr/>
        </p:nvSpPr>
        <p:spPr>
          <a:xfrm>
            <a:off x="792481" y="4778495"/>
            <a:ext cx="1648496"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 Model Accuracy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5639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List of Contents</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Background</a:t>
            </a:r>
          </a:p>
          <a:p>
            <a:r>
              <a:rPr lang="en-US" sz="2000" dirty="0">
                <a:latin typeface="Times New Roman" panose="02020603050405020304" pitchFamily="18" charset="0"/>
                <a:cs typeface="Times New Roman" panose="02020603050405020304" pitchFamily="18" charset="0"/>
              </a:rPr>
              <a:t>Problem statement</a:t>
            </a:r>
          </a:p>
          <a:p>
            <a:r>
              <a:rPr lang="en-US" sz="2000" dirty="0">
                <a:latin typeface="Times New Roman" panose="02020603050405020304" pitchFamily="18" charset="0"/>
                <a:cs typeface="Times New Roman" panose="02020603050405020304" pitchFamily="18" charset="0"/>
              </a:rPr>
              <a:t>Review of similar existing systems</a:t>
            </a:r>
          </a:p>
          <a:p>
            <a:r>
              <a:rPr lang="en-US" sz="2000" dirty="0">
                <a:latin typeface="Times New Roman" panose="02020603050405020304" pitchFamily="18" charset="0"/>
                <a:cs typeface="Times New Roman" panose="02020603050405020304" pitchFamily="18" charset="0"/>
              </a:rPr>
              <a:t>Objective of the project</a:t>
            </a:r>
          </a:p>
          <a:p>
            <a:r>
              <a:rPr lang="en-US" sz="2000" dirty="0">
                <a:latin typeface="Times New Roman" panose="02020603050405020304" pitchFamily="18" charset="0"/>
                <a:cs typeface="Times New Roman" panose="02020603050405020304" pitchFamily="18" charset="0"/>
              </a:rPr>
              <a:t>Feasibility study indicating solutions</a:t>
            </a:r>
          </a:p>
          <a:p>
            <a:r>
              <a:rPr lang="en-US" sz="2000" dirty="0">
                <a:latin typeface="Times New Roman" panose="02020603050405020304" pitchFamily="18" charset="0"/>
                <a:cs typeface="Times New Roman" panose="02020603050405020304" pitchFamily="18" charset="0"/>
              </a:rPr>
              <a:t>Expected result after developing</a:t>
            </a:r>
          </a:p>
          <a:p>
            <a:r>
              <a:rPr lang="en-US" sz="2000" dirty="0">
                <a:latin typeface="Times New Roman" panose="02020603050405020304" pitchFamily="18" charset="0"/>
                <a:cs typeface="Times New Roman" panose="02020603050405020304" pitchFamily="18" charset="0"/>
              </a:rPr>
              <a:t>Diagrams, Working steps, Gantt </a:t>
            </a:r>
            <a:r>
              <a:rPr lang="en-US" sz="2000" dirty="0" smtClean="0">
                <a:latin typeface="Times New Roman" panose="02020603050405020304" pitchFamily="18" charset="0"/>
                <a:cs typeface="Times New Roman" panose="02020603050405020304" pitchFamily="18" charset="0"/>
              </a:rPr>
              <a:t>chart</a:t>
            </a:r>
          </a:p>
          <a:p>
            <a:r>
              <a:rPr lang="en-US" sz="2000" dirty="0" smtClean="0">
                <a:latin typeface="Times New Roman" panose="02020603050405020304" pitchFamily="18" charset="0"/>
                <a:cs typeface="Times New Roman" panose="02020603050405020304" pitchFamily="18" charset="0"/>
              </a:rPr>
              <a:t>Result analysis</a:t>
            </a:r>
          </a:p>
          <a:p>
            <a:r>
              <a:rPr lang="en-US" sz="2000" dirty="0" smtClean="0">
                <a:latin typeface="Times New Roman" panose="02020603050405020304" pitchFamily="18" charset="0"/>
                <a:cs typeface="Times New Roman" panose="02020603050405020304" pitchFamily="18" charset="0"/>
              </a:rPr>
              <a:t>Future work</a:t>
            </a:r>
          </a:p>
          <a:p>
            <a:r>
              <a:rPr lang="en-US" sz="2000" dirty="0" smtClean="0">
                <a:latin typeface="Times New Roman" panose="02020603050405020304" pitchFamily="18" charset="0"/>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8423689"/>
      </p:ext>
    </p:extLst>
  </p:cSld>
  <p:clrMapOvr>
    <a:masterClrMapping/>
  </p:clrMapOvr>
  <mc:AlternateContent xmlns:mc="http://schemas.openxmlformats.org/markup-compatibility/2006" xmlns:p14="http://schemas.microsoft.com/office/powerpoint/2010/main">
    <mc:Choice Requires="p14">
      <p:transition spd="slow" p14:dur="2000" advTm="1031"/>
    </mc:Choice>
    <mc:Fallback xmlns="">
      <p:transition spd="slow" advTm="103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latin typeface="Times New Roman" panose="02020603050405020304" pitchFamily="18" charset="0"/>
                <a:cs typeface="Times New Roman" panose="02020603050405020304" pitchFamily="18" charset="0"/>
              </a:rPr>
              <a:t>F</a:t>
            </a:r>
            <a:r>
              <a:rPr lang="en-US" b="1" dirty="0" smtClean="0">
                <a:solidFill>
                  <a:srgbClr val="000000"/>
                </a:solidFill>
                <a:latin typeface="Times New Roman" panose="02020603050405020304" pitchFamily="18" charset="0"/>
                <a:cs typeface="Times New Roman" panose="02020603050405020304" pitchFamily="18" charset="0"/>
              </a:rPr>
              <a:t>uture Work</a:t>
            </a:r>
            <a:endParaRPr lang="en-US" dirty="0"/>
          </a:p>
        </p:txBody>
      </p:sp>
      <p:sp>
        <p:nvSpPr>
          <p:cNvPr id="3" name="Content Placeholder 2"/>
          <p:cNvSpPr>
            <a:spLocks noGrp="1"/>
          </p:cNvSpPr>
          <p:nvPr>
            <p:ph idx="1"/>
          </p:nvPr>
        </p:nvSpPr>
        <p:spPr/>
        <p:txBody>
          <a:bodyPr>
            <a:normAutofit/>
          </a:bodyPr>
          <a:lstStyle/>
          <a:p>
            <a:pPr marL="0" indent="0">
              <a:lnSpc>
                <a:spcPct val="200000"/>
              </a:lnSpc>
              <a:buNone/>
            </a:pPr>
            <a:r>
              <a:rPr lang="en-US" sz="1800" dirty="0" smtClean="0">
                <a:latin typeface="Times New Roman" panose="02020603050405020304" pitchFamily="18" charset="0"/>
                <a:cs typeface="Times New Roman" panose="02020603050405020304" pitchFamily="18" charset="0"/>
              </a:rPr>
              <a:t>In near future we will be applying 10-k-fold custom CNN model and more algorithms so that we can get significant improvement in our accuracy which is around from 96-98%.</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6861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5645DC-2A73-4287-8FDA-AA5A65B17FFF}"/>
              </a:ext>
            </a:extLst>
          </p:cNvPr>
          <p:cNvSpPr>
            <a:spLocks noGrp="1"/>
          </p:cNvSpPr>
          <p:nvPr>
            <p:ph type="title"/>
          </p:nvPr>
        </p:nvSpPr>
        <p:spPr/>
        <p:txBody>
          <a:bodyPr>
            <a:noAutofit/>
          </a:bodyPr>
          <a:lstStyle/>
          <a:p>
            <a:r>
              <a:rPr lang="en-US" sz="3200" b="1" i="0" u="none" strike="noStrike" baseline="0" dirty="0">
                <a:solidFill>
                  <a:srgbClr val="000000"/>
                </a:solidFill>
                <a:latin typeface="Times New Roman" panose="02020603050405020304" pitchFamily="18" charset="0"/>
                <a:cs typeface="Times New Roman" panose="02020603050405020304" pitchFamily="18" charset="0"/>
              </a:rPr>
              <a:t/>
            </a:r>
            <a:br>
              <a:rPr lang="en-US" sz="3200" b="1" i="0" u="none" strike="noStrike" baseline="0" dirty="0">
                <a:solidFill>
                  <a:srgbClr val="000000"/>
                </a:solidFill>
                <a:latin typeface="Times New Roman" panose="02020603050405020304" pitchFamily="18" charset="0"/>
                <a:cs typeface="Times New Roman" panose="02020603050405020304" pitchFamily="18" charset="0"/>
              </a:rPr>
            </a:br>
            <a:r>
              <a:rPr lang="en-US" sz="3200" b="1" i="0" u="none" strike="noStrike" baseline="0" dirty="0">
                <a:solidFill>
                  <a:srgbClr val="000000"/>
                </a:solidFill>
                <a:latin typeface="Times New Roman" panose="02020603050405020304" pitchFamily="18" charset="0"/>
                <a:cs typeface="Times New Roman" panose="02020603050405020304" pitchFamily="18" charset="0"/>
              </a:rPr>
              <a:t>Conclusion</a:t>
            </a:r>
            <a:br>
              <a:rPr lang="en-US" sz="3200" b="1" i="0" u="none" strike="noStrike" baseline="0" dirty="0">
                <a:solidFill>
                  <a:srgbClr val="000000"/>
                </a:solidFill>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D0A21DF-5B91-40DC-AFF4-31FFD2FC4CF2}"/>
              </a:ext>
            </a:extLst>
          </p:cNvPr>
          <p:cNvSpPr>
            <a:spLocks noGrp="1"/>
          </p:cNvSpPr>
          <p:nvPr>
            <p:ph idx="1"/>
          </p:nvPr>
        </p:nvSpPr>
        <p:spPr/>
        <p:txBody>
          <a:bodyPr>
            <a:normAutofit/>
          </a:bodyPr>
          <a:lstStyle/>
          <a:p>
            <a:pPr>
              <a:lnSpc>
                <a:spcPct val="200000"/>
              </a:lnSpc>
            </a:pPr>
            <a:r>
              <a:rPr lang="en-US" sz="2000" dirty="0">
                <a:solidFill>
                  <a:srgbClr val="000000"/>
                </a:solidFill>
                <a:latin typeface="Times New Roman" panose="02020603050405020304" pitchFamily="18" charset="0"/>
              </a:rPr>
              <a:t>E</a:t>
            </a:r>
            <a:r>
              <a:rPr lang="en-US" sz="2000" b="0" i="0" u="none" strike="noStrike" baseline="0" dirty="0">
                <a:solidFill>
                  <a:srgbClr val="000000"/>
                </a:solidFill>
                <a:latin typeface="Times New Roman" panose="02020603050405020304" pitchFamily="18" charset="0"/>
              </a:rPr>
              <a:t>arly detection of oral </a:t>
            </a:r>
            <a:r>
              <a:rPr lang="en-US" sz="2000" b="0" i="0" u="none" strike="noStrike" baseline="0" dirty="0" smtClean="0">
                <a:solidFill>
                  <a:srgbClr val="000000"/>
                </a:solidFill>
                <a:latin typeface="Times New Roman" panose="02020603050405020304" pitchFamily="18" charset="0"/>
              </a:rPr>
              <a:t>cancer.</a:t>
            </a:r>
            <a:endParaRPr lang="en-US" sz="2000" b="0" i="0" u="none" strike="noStrike" baseline="0" dirty="0">
              <a:solidFill>
                <a:srgbClr val="000000"/>
              </a:solidFill>
              <a:latin typeface="Times New Roman" panose="02020603050405020304" pitchFamily="18" charset="0"/>
            </a:endParaRPr>
          </a:p>
          <a:p>
            <a:pPr>
              <a:lnSpc>
                <a:spcPct val="200000"/>
              </a:lnSpc>
            </a:pPr>
            <a:r>
              <a:rPr lang="en-US" sz="2000" b="0" i="0" u="none" strike="noStrike" baseline="0" dirty="0" smtClean="0">
                <a:solidFill>
                  <a:srgbClr val="000000"/>
                </a:solidFill>
                <a:latin typeface="Times New Roman" panose="02020603050405020304" pitchFamily="18" charset="0"/>
              </a:rPr>
              <a:t>10-k-fold CNN </a:t>
            </a:r>
            <a:r>
              <a:rPr lang="en-US" sz="2000" b="0" i="0" u="none" strike="noStrike" baseline="0" dirty="0">
                <a:solidFill>
                  <a:srgbClr val="000000"/>
                </a:solidFill>
                <a:latin typeface="Times New Roman" panose="02020603050405020304" pitchFamily="18" charset="0"/>
              </a:rPr>
              <a:t>model will be </a:t>
            </a:r>
            <a:r>
              <a:rPr lang="en-US" sz="2000" b="0" i="0" u="none" strike="noStrike" baseline="0" dirty="0" smtClean="0">
                <a:solidFill>
                  <a:srgbClr val="000000"/>
                </a:solidFill>
                <a:latin typeface="Times New Roman" panose="02020603050405020304" pitchFamily="18" charset="0"/>
              </a:rPr>
              <a:t>employed.</a:t>
            </a:r>
            <a:endParaRPr lang="en-US" sz="2000" b="0" i="0" u="none" strike="noStrike" baseline="0" dirty="0">
              <a:solidFill>
                <a:srgbClr val="000000"/>
              </a:solidFill>
              <a:latin typeface="Times New Roman" panose="02020603050405020304" pitchFamily="18" charset="0"/>
            </a:endParaRPr>
          </a:p>
          <a:p>
            <a:pPr>
              <a:lnSpc>
                <a:spcPct val="200000"/>
              </a:lnSpc>
            </a:pPr>
            <a:r>
              <a:rPr lang="en-US" sz="2000" dirty="0" smtClean="0">
                <a:solidFill>
                  <a:srgbClr val="000000"/>
                </a:solidFill>
                <a:latin typeface="Times New Roman" panose="02020603050405020304" pitchFamily="18" charset="0"/>
              </a:rPr>
              <a:t>W</a:t>
            </a:r>
            <a:r>
              <a:rPr lang="en-US" sz="2000" b="0" i="0" u="none" strike="noStrike" baseline="0" dirty="0" smtClean="0">
                <a:solidFill>
                  <a:srgbClr val="000000"/>
                </a:solidFill>
                <a:latin typeface="Times New Roman" panose="02020603050405020304" pitchFamily="18" charset="0"/>
              </a:rPr>
              <a:t>e</a:t>
            </a:r>
            <a:r>
              <a:rPr lang="en-US" sz="2000" b="0" i="0" u="none" strike="noStrike" dirty="0" smtClean="0">
                <a:solidFill>
                  <a:srgbClr val="000000"/>
                </a:solidFill>
                <a:latin typeface="Times New Roman" panose="02020603050405020304" pitchFamily="18" charset="0"/>
              </a:rPr>
              <a:t> have </a:t>
            </a:r>
            <a:r>
              <a:rPr lang="en-US" sz="2000" b="0" i="0" u="none" strike="noStrike" baseline="0" dirty="0" smtClean="0">
                <a:solidFill>
                  <a:srgbClr val="000000"/>
                </a:solidFill>
                <a:latin typeface="Times New Roman" panose="02020603050405020304" pitchFamily="18" charset="0"/>
              </a:rPr>
              <a:t>massive dataset </a:t>
            </a:r>
            <a:r>
              <a:rPr lang="en-US" sz="2000" b="0" i="0" u="none" strike="noStrike" baseline="0" dirty="0">
                <a:solidFill>
                  <a:srgbClr val="000000"/>
                </a:solidFill>
                <a:latin typeface="Times New Roman" panose="02020603050405020304" pitchFamily="18" charset="0"/>
              </a:rPr>
              <a:t>that we can segment and train effectively. </a:t>
            </a:r>
          </a:p>
          <a:p>
            <a:pPr>
              <a:lnSpc>
                <a:spcPct val="200000"/>
              </a:lnSpc>
            </a:pPr>
            <a:r>
              <a:rPr lang="en-US" sz="2000" b="0" i="0" u="none" strike="noStrike" baseline="0" dirty="0">
                <a:solidFill>
                  <a:srgbClr val="000000"/>
                </a:solidFill>
                <a:latin typeface="Times New Roman" panose="02020603050405020304" pitchFamily="18" charset="0"/>
              </a:rPr>
              <a:t>After successful development, it will produce findings with an accuracy of up to 98 percent. </a:t>
            </a:r>
            <a:endParaRPr lang="en-US" sz="3200" dirty="0"/>
          </a:p>
        </p:txBody>
      </p:sp>
    </p:spTree>
    <p:extLst>
      <p:ext uri="{BB962C8B-B14F-4D97-AF65-F5344CB8AC3E}">
        <p14:creationId xmlns:p14="http://schemas.microsoft.com/office/powerpoint/2010/main" val="1885979494"/>
      </p:ext>
    </p:extLst>
  </p:cSld>
  <p:clrMapOvr>
    <a:masterClrMapping/>
  </p:clrMapOvr>
  <mc:AlternateContent xmlns:mc="http://schemas.openxmlformats.org/markup-compatibility/2006" xmlns:p14="http://schemas.microsoft.com/office/powerpoint/2010/main">
    <mc:Choice Requires="p14">
      <p:transition spd="slow" p14:dur="2000" advTm="1731"/>
    </mc:Choice>
    <mc:Fallback xmlns="">
      <p:transition spd="slow" advTm="173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Background </a:t>
            </a:r>
          </a:p>
        </p:txBody>
      </p:sp>
      <p:sp>
        <p:nvSpPr>
          <p:cNvPr id="4" name="Content Placeholder 3">
            <a:extLst>
              <a:ext uri="{FF2B5EF4-FFF2-40B4-BE49-F238E27FC236}">
                <a16:creationId xmlns:a16="http://schemas.microsoft.com/office/drawing/2014/main" xmlns="" id="{0297D6A0-0079-4F8D-9A29-3DEC153C5735}"/>
              </a:ext>
            </a:extLst>
          </p:cNvPr>
          <p:cNvSpPr>
            <a:spLocks noGrp="1"/>
          </p:cNvSpPr>
          <p:nvPr>
            <p:ph idx="1"/>
          </p:nvPr>
        </p:nvSpPr>
        <p:spPr>
          <a:xfrm>
            <a:off x="838200" y="1825625"/>
            <a:ext cx="7623220" cy="4351338"/>
          </a:xfrm>
        </p:spPr>
        <p:txBody>
          <a:bodyPr>
            <a:normAutofit/>
          </a:bodyPr>
          <a:lstStyle/>
          <a:p>
            <a:pPr algn="just"/>
            <a:r>
              <a:rPr lang="en-US" sz="2000" dirty="0">
                <a:latin typeface="Times New Roman" panose="02020603050405020304" pitchFamily="18" charset="0"/>
                <a:cs typeface="Times New Roman" panose="02020603050405020304" pitchFamily="18" charset="0"/>
              </a:rPr>
              <a:t>Oral cancer is a</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tumor that develops in a part of the mouth. It may be on the surface of the tongue, the inside of the cheeks, the roof of the mouth (palate), the lips or gums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is difficult, widespread cancer with a high fatality rate.</a:t>
            </a:r>
          </a:p>
          <a:p>
            <a:pPr algn="just"/>
            <a:r>
              <a:rPr lang="en-US" sz="2000" dirty="0">
                <a:latin typeface="Times New Roman" panose="02020603050405020304" pitchFamily="18" charset="0"/>
                <a:cs typeface="Times New Roman" panose="02020603050405020304" pitchFamily="18" charset="0"/>
              </a:rPr>
              <a:t>Deep learning is a machine learning and artificial intelligence (AI) technique inspired by human learning. Data science, which covers statistics and predictive modeling, contains deep learning as a major component.</a:t>
            </a:r>
          </a:p>
          <a:p>
            <a:pPr algn="just"/>
            <a:r>
              <a:rPr lang="en-US" sz="2000" dirty="0">
                <a:latin typeface="Times New Roman" panose="02020603050405020304" pitchFamily="18" charset="0"/>
                <a:cs typeface="Times New Roman" panose="02020603050405020304" pitchFamily="18" charset="0"/>
              </a:rPr>
              <a:t>We </a:t>
            </a:r>
            <a:r>
              <a:rPr lang="en-US" sz="2000" dirty="0" smtClean="0">
                <a:latin typeface="Times New Roman" panose="02020603050405020304" pitchFamily="18" charset="0"/>
                <a:cs typeface="Times New Roman" panose="02020603050405020304" pitchFamily="18" charset="0"/>
              </a:rPr>
              <a:t>have applied custom CNN model. </a:t>
            </a:r>
            <a:r>
              <a:rPr lang="en-US" sz="2000" dirty="0">
                <a:latin typeface="Times New Roman" panose="02020603050405020304" pitchFamily="18" charset="0"/>
                <a:cs typeface="Times New Roman" panose="02020603050405020304" pitchFamily="18" charset="0"/>
              </a:rPr>
              <a:t>Also </a:t>
            </a:r>
            <a:r>
              <a:rPr lang="en-US" sz="2000" dirty="0" smtClean="0">
                <a:latin typeface="Times New Roman" panose="02020603050405020304" pitchFamily="18" charset="0"/>
                <a:cs typeface="Times New Roman" panose="02020603050405020304" pitchFamily="18" charset="0"/>
              </a:rPr>
              <a:t>we used </a:t>
            </a:r>
            <a:r>
              <a:rPr lang="en-US" sz="2000" dirty="0">
                <a:latin typeface="Times New Roman" panose="02020603050405020304" pitchFamily="18" charset="0"/>
                <a:cs typeface="Times New Roman" panose="02020603050405020304" pitchFamily="18" charset="0"/>
              </a:rPr>
              <a:t>deep pooling, Flatten, Dense</a:t>
            </a:r>
            <a:r>
              <a:rPr lang="en-US" sz="2000" dirty="0" smtClean="0">
                <a:latin typeface="Times New Roman" panose="02020603050405020304" pitchFamily="18" charset="0"/>
                <a:cs typeface="Times New Roman" panose="02020603050405020304" pitchFamily="18" charset="0"/>
              </a:rPr>
              <a:t>, conv2d, </a:t>
            </a:r>
            <a:r>
              <a:rPr lang="en-US" sz="2000" dirty="0" err="1" smtClean="0">
                <a:latin typeface="Times New Roman" panose="02020603050405020304" pitchFamily="18" charset="0"/>
                <a:cs typeface="Times New Roman" panose="02020603050405020304" pitchFamily="18" charset="0"/>
              </a:rPr>
              <a:t>maxpool</a:t>
            </a:r>
            <a:r>
              <a:rPr lang="en-US" sz="2000" dirty="0" smtClean="0">
                <a:latin typeface="Times New Roman" panose="02020603050405020304" pitchFamily="18" charset="0"/>
                <a:cs typeface="Times New Roman" panose="02020603050405020304" pitchFamily="18" charset="0"/>
              </a:rPr>
              <a:t>, dropout. </a:t>
            </a:r>
            <a:r>
              <a:rPr lang="en-US" sz="2000" dirty="0">
                <a:latin typeface="Times New Roman" panose="02020603050405020304" pitchFamily="18" charset="0"/>
                <a:cs typeface="Times New Roman" panose="02020603050405020304" pitchFamily="18" charset="0"/>
              </a:rPr>
              <a:t>For performance analysis we will use confusion matrix such as true positive, true negative etc. For datasets we </a:t>
            </a:r>
            <a:r>
              <a:rPr lang="en-US" sz="2000" dirty="0" smtClean="0">
                <a:latin typeface="Times New Roman" panose="02020603050405020304" pitchFamily="18" charset="0"/>
                <a:cs typeface="Times New Roman" panose="02020603050405020304" pitchFamily="18" charset="0"/>
              </a:rPr>
              <a:t>used </a:t>
            </a:r>
            <a:r>
              <a:rPr lang="en-US" sz="2000" dirty="0" err="1" smtClean="0">
                <a:latin typeface="Times New Roman" panose="02020603050405020304" pitchFamily="18" charset="0"/>
                <a:cs typeface="Times New Roman" panose="02020603050405020304" pitchFamily="18" charset="0"/>
              </a:rPr>
              <a:t>kaggle</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6421" y="1690688"/>
            <a:ext cx="2898283" cy="4067175"/>
          </a:xfrm>
          <a:prstGeom prst="rect">
            <a:avLst/>
          </a:prstGeom>
        </p:spPr>
      </p:pic>
    </p:spTree>
    <p:extLst>
      <p:ext uri="{BB962C8B-B14F-4D97-AF65-F5344CB8AC3E}">
        <p14:creationId xmlns:p14="http://schemas.microsoft.com/office/powerpoint/2010/main" val="3497592690"/>
      </p:ext>
    </p:extLst>
  </p:cSld>
  <p:clrMapOvr>
    <a:masterClrMapping/>
  </p:clrMapOvr>
  <mc:AlternateContent xmlns:mc="http://schemas.openxmlformats.org/markup-compatibility/2006" xmlns:p14="http://schemas.microsoft.com/office/powerpoint/2010/main">
    <mc:Choice Requires="p14">
      <p:transition spd="slow" p14:dur="2000" advTm="983"/>
    </mc:Choice>
    <mc:Fallback xmlns="">
      <p:transition spd="slow" advTm="98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7A1C50-C295-4E03-BD4D-E53061FADC58}"/>
              </a:ext>
            </a:extLst>
          </p:cNvPr>
          <p:cNvSpPr>
            <a:spLocks noGrp="1"/>
          </p:cNvSpPr>
          <p:nvPr>
            <p:ph type="title"/>
          </p:nvPr>
        </p:nvSpPr>
        <p:spPr/>
        <p:txBody>
          <a:bodyPr>
            <a:noAutofit/>
          </a:bodyPr>
          <a:lstStyle/>
          <a:p>
            <a:r>
              <a:rPr lang="en-US" sz="3200" b="0" i="0" u="none" strike="noStrike" baseline="0" dirty="0">
                <a:solidFill>
                  <a:srgbClr val="000000"/>
                </a:solidFill>
                <a:latin typeface="Times New Roman" panose="02020603050405020304" pitchFamily="18" charset="0"/>
              </a:rPr>
              <a:t/>
            </a:r>
            <a:br>
              <a:rPr lang="en-US" sz="3200" b="0" i="0" u="none" strike="noStrike" baseline="0" dirty="0">
                <a:solidFill>
                  <a:srgbClr val="000000"/>
                </a:solidFill>
                <a:latin typeface="Times New Roman" panose="02020603050405020304" pitchFamily="18" charset="0"/>
              </a:rPr>
            </a:br>
            <a:r>
              <a:rPr lang="en-US" sz="3200" b="1" i="0" u="none" strike="noStrike" baseline="0" dirty="0">
                <a:solidFill>
                  <a:srgbClr val="000000"/>
                </a:solidFill>
                <a:latin typeface="Times New Roman" panose="02020603050405020304" pitchFamily="18" charset="0"/>
              </a:rPr>
              <a:t>Problem Statement </a:t>
            </a:r>
            <a:r>
              <a:rPr lang="en-US" sz="3200" b="0" i="0" u="none" strike="noStrike" baseline="0" dirty="0">
                <a:solidFill>
                  <a:srgbClr val="000000"/>
                </a:solidFill>
                <a:latin typeface="Times New Roman" panose="02020603050405020304" pitchFamily="18" charset="0"/>
              </a:rPr>
              <a:t/>
            </a:r>
            <a:br>
              <a:rPr lang="en-US" sz="3200" b="0" i="0" u="none" strike="noStrike" baseline="0" dirty="0">
                <a:solidFill>
                  <a:srgbClr val="000000"/>
                </a:solidFill>
                <a:latin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xmlns="" id="{D91857D4-9E02-4A07-81C6-78C821B2373C}"/>
              </a:ext>
            </a:extLst>
          </p:cNvPr>
          <p:cNvSpPr>
            <a:spLocks noGrp="1"/>
          </p:cNvSpPr>
          <p:nvPr>
            <p:ph idx="1"/>
          </p:nvPr>
        </p:nvSpPr>
        <p:spPr>
          <a:xfrm>
            <a:off x="838200" y="1825625"/>
            <a:ext cx="10515600" cy="4351338"/>
          </a:xfrm>
        </p:spPr>
        <p:txBody>
          <a:bodyPr>
            <a:norm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Oral cancer at early stage if can be detected than the survival chance gets high. Oral cancer being one of the deadliest cancer is costly to detect and if diagnosed then the expense for treatment is high too. In poor countries where betel leaf, tobacco is common has high risk of oral cancer and due to high cost detection test and treatment becomes unaffordable for a large number of people. </a:t>
            </a:r>
            <a:r>
              <a:rPr lang="en-US" sz="2400" dirty="0" smtClean="0">
                <a:latin typeface="Times New Roman" panose="02020603050405020304" pitchFamily="18" charset="0"/>
                <a:cs typeface="Times New Roman" panose="02020603050405020304" pitchFamily="18" charset="0"/>
              </a:rPr>
              <a:t>We’ll build </a:t>
            </a:r>
            <a:r>
              <a:rPr lang="en-US" sz="2400" dirty="0">
                <a:latin typeface="Times New Roman" panose="02020603050405020304" pitchFamily="18" charset="0"/>
                <a:cs typeface="Times New Roman" panose="02020603050405020304" pitchFamily="18" charset="0"/>
              </a:rPr>
              <a:t>a system which will use deep learning and will be able detect oral cancer at early </a:t>
            </a:r>
            <a:r>
              <a:rPr lang="en-US" sz="2400" dirty="0" smtClean="0">
                <a:latin typeface="Times New Roman" panose="02020603050405020304" pitchFamily="18" charset="0"/>
                <a:cs typeface="Times New Roman" panose="02020603050405020304" pitchFamily="18" charset="0"/>
              </a:rPr>
              <a:t>stage.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7355427"/>
      </p:ext>
    </p:extLst>
  </p:cSld>
  <p:clrMapOvr>
    <a:masterClrMapping/>
  </p:clrMapOvr>
  <mc:AlternateContent xmlns:mc="http://schemas.openxmlformats.org/markup-compatibility/2006" xmlns:p14="http://schemas.microsoft.com/office/powerpoint/2010/main">
    <mc:Choice Requires="p14">
      <p:transition spd="slow" p14:dur="2000" advTm="636"/>
    </mc:Choice>
    <mc:Fallback xmlns="">
      <p:transition spd="slow" advTm="63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35EB18-0197-4595-8803-4633C1DB00F4}"/>
              </a:ext>
            </a:extLst>
          </p:cNvPr>
          <p:cNvSpPr>
            <a:spLocks noGrp="1"/>
          </p:cNvSpPr>
          <p:nvPr>
            <p:ph type="title"/>
          </p:nvPr>
        </p:nvSpPr>
        <p:spPr/>
        <p:txBody>
          <a:bodyPr>
            <a:noAutofit/>
          </a:bodyPr>
          <a:lstStyle/>
          <a:p>
            <a:r>
              <a:rPr lang="en-US" sz="3200" b="0" i="0" u="none" strike="noStrike" baseline="0" dirty="0">
                <a:solidFill>
                  <a:srgbClr val="000000"/>
                </a:solidFill>
                <a:latin typeface="Times New Roman" panose="02020603050405020304" pitchFamily="18" charset="0"/>
              </a:rPr>
              <a:t/>
            </a:r>
            <a:br>
              <a:rPr lang="en-US" sz="3200" b="0" i="0" u="none" strike="noStrike" baseline="0" dirty="0">
                <a:solidFill>
                  <a:srgbClr val="000000"/>
                </a:solidFill>
                <a:latin typeface="Times New Roman" panose="02020603050405020304" pitchFamily="18" charset="0"/>
              </a:rPr>
            </a:br>
            <a:r>
              <a:rPr lang="en-US" sz="3200" b="1" i="0" u="none" strike="noStrike" baseline="0" dirty="0">
                <a:solidFill>
                  <a:srgbClr val="000000"/>
                </a:solidFill>
                <a:latin typeface="Times New Roman" panose="02020603050405020304" pitchFamily="18" charset="0"/>
              </a:rPr>
              <a:t>Review of Existing Similar Systems</a:t>
            </a:r>
            <a:r>
              <a:rPr lang="en-US" sz="3200" b="0" i="0" u="none" strike="noStrike" baseline="0" dirty="0">
                <a:solidFill>
                  <a:srgbClr val="000000"/>
                </a:solidFill>
                <a:latin typeface="Times New Roman" panose="02020603050405020304" pitchFamily="18" charset="0"/>
              </a:rPr>
              <a:t/>
            </a:r>
            <a:br>
              <a:rPr lang="en-US" sz="3200" b="0" i="0" u="none" strike="noStrike" baseline="0" dirty="0">
                <a:solidFill>
                  <a:srgbClr val="000000"/>
                </a:solidFill>
                <a:latin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xmlns="" id="{ED9F3E8F-3F64-4C55-B5BA-071CE696930B}"/>
              </a:ext>
            </a:extLst>
          </p:cNvPr>
          <p:cNvSpPr>
            <a:spLocks noGrp="1"/>
          </p:cNvSpPr>
          <p:nvPr>
            <p:ph idx="1"/>
          </p:nvPr>
        </p:nvSpPr>
        <p:spPr/>
        <p:txBody>
          <a:bodyPr/>
          <a:lstStyle/>
          <a:p>
            <a:pPr algn="just">
              <a:lnSpc>
                <a:spcPct val="100000"/>
              </a:lnSpc>
            </a:pPr>
            <a:r>
              <a:rPr lang="en-US" sz="1800" b="0" i="0" u="none" strike="noStrike" baseline="0" dirty="0">
                <a:solidFill>
                  <a:srgbClr val="000000"/>
                </a:solidFill>
                <a:latin typeface="Times New Roman" panose="02020603050405020304" pitchFamily="18" charset="0"/>
              </a:rPr>
              <a:t>In the paper, "Computer-assisted Medical Image Classification for Early Diagnosis of Oral Cancer Employing Deep Learning Algorithms," by Jeyaraj, P. R., and Samuel Nadar, E. R, they conceived and built a deep learning method for an autonomous cancer diagnostic system based on a partitioned convolution neural network. </a:t>
            </a:r>
          </a:p>
          <a:p>
            <a:pPr algn="just">
              <a:lnSpc>
                <a:spcPct val="100000"/>
              </a:lnSpc>
            </a:pPr>
            <a:endParaRPr lang="en-US" sz="1800" dirty="0">
              <a:solidFill>
                <a:srgbClr val="000000"/>
              </a:solidFill>
              <a:latin typeface="Times New Roman" panose="02020603050405020304" pitchFamily="18" charset="0"/>
            </a:endParaRPr>
          </a:p>
          <a:p>
            <a:pPr algn="just">
              <a:lnSpc>
                <a:spcPct val="100000"/>
              </a:lnSpc>
            </a:pPr>
            <a:r>
              <a:rPr lang="en-US" sz="1800" b="0" i="0" u="none" strike="noStrike" baseline="0" dirty="0">
                <a:solidFill>
                  <a:srgbClr val="000000"/>
                </a:solidFill>
                <a:latin typeface="Times New Roman" panose="02020603050405020304" pitchFamily="18" charset="0"/>
              </a:rPr>
              <a:t>In the paper, "Automated Detection and Classification of Oral Lesions Using Deep Learning for Early Detection of Oral Cancer" by Roshan K, Alex </a:t>
            </a:r>
            <a:r>
              <a:rPr lang="en-US" sz="1800" b="0" i="0" u="none" strike="noStrike" baseline="0" dirty="0" err="1">
                <a:solidFill>
                  <a:srgbClr val="000000"/>
                </a:solidFill>
                <a:latin typeface="Times New Roman" panose="02020603050405020304" pitchFamily="18" charset="0"/>
              </a:rPr>
              <a:t>Welikala</a:t>
            </a:r>
            <a:r>
              <a:rPr lang="en-US" sz="1800" b="0" i="0" u="none" strike="noStrike" baseline="0" dirty="0">
                <a:solidFill>
                  <a:srgbClr val="000000"/>
                </a:solidFill>
                <a:latin typeface="Times New Roman" panose="02020603050405020304" pitchFamily="18" charset="0"/>
              </a:rPr>
              <a:t>, Paolo </a:t>
            </a:r>
            <a:r>
              <a:rPr lang="en-US" sz="1800" b="0" i="0" u="none" strike="noStrike" baseline="0" dirty="0" err="1">
                <a:solidFill>
                  <a:srgbClr val="000000"/>
                </a:solidFill>
                <a:latin typeface="Times New Roman" panose="02020603050405020304" pitchFamily="18" charset="0"/>
              </a:rPr>
              <a:t>Remagnino</a:t>
            </a:r>
            <a:r>
              <a:rPr lang="en-US" sz="1800" b="0" i="0" u="none" strike="noStrike" baseline="0" dirty="0">
                <a:solidFill>
                  <a:srgbClr val="000000"/>
                </a:solidFill>
                <a:latin typeface="Times New Roman" panose="02020603050405020304" pitchFamily="18" charset="0"/>
              </a:rPr>
              <a:t>, Jian Han Lim, Chee Seng Chan, </a:t>
            </a:r>
            <a:r>
              <a:rPr lang="en-US" sz="1800" b="0" i="0" u="none" strike="noStrike" baseline="0" dirty="0" err="1">
                <a:solidFill>
                  <a:srgbClr val="000000"/>
                </a:solidFill>
                <a:latin typeface="Times New Roman" panose="02020603050405020304" pitchFamily="18" charset="0"/>
              </a:rPr>
              <a:t>Senthilmani</a:t>
            </a:r>
            <a:r>
              <a:rPr lang="en-US" sz="1800" b="0" i="0" u="none" strike="noStrike" baseline="0" dirty="0">
                <a:solidFill>
                  <a:srgbClr val="000000"/>
                </a:solidFill>
                <a:latin typeface="Times New Roman" panose="02020603050405020304" pitchFamily="18" charset="0"/>
              </a:rPr>
              <a:t> Rajendran, Thomas George </a:t>
            </a:r>
            <a:r>
              <a:rPr lang="en-US" sz="1800" b="0" i="0" u="none" strike="noStrike" baseline="0" dirty="0" err="1">
                <a:solidFill>
                  <a:srgbClr val="000000"/>
                </a:solidFill>
                <a:latin typeface="Times New Roman" panose="02020603050405020304" pitchFamily="18" charset="0"/>
              </a:rPr>
              <a:t>Kallarakkal</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Rosnah</a:t>
            </a:r>
            <a:r>
              <a:rPr lang="en-US" sz="1800" b="0" i="0" u="none" strike="noStrike" baseline="0" dirty="0">
                <a:solidFill>
                  <a:srgbClr val="000000"/>
                </a:solidFill>
                <a:latin typeface="Times New Roman" panose="02020603050405020304" pitchFamily="18" charset="0"/>
              </a:rPr>
              <a:t> Binti Zain, </a:t>
            </a:r>
            <a:r>
              <a:rPr lang="en-US" sz="1800" b="0" i="0" u="none" strike="noStrike" baseline="0" dirty="0" err="1">
                <a:solidFill>
                  <a:srgbClr val="000000"/>
                </a:solidFill>
                <a:latin typeface="Times New Roman" panose="02020603050405020304" pitchFamily="18" charset="0"/>
              </a:rPr>
              <a:t>Ruwan</a:t>
            </a:r>
            <a:r>
              <a:rPr lang="en-US" sz="1800" b="0" i="0" u="none" strike="noStrike" baseline="0" dirty="0">
                <a:solidFill>
                  <a:srgbClr val="000000"/>
                </a:solidFill>
                <a:latin typeface="Times New Roman" panose="02020603050405020304" pitchFamily="18" charset="0"/>
              </a:rPr>
              <a:t> Duminda Jayasinghe, Jyotsna </a:t>
            </a:r>
            <a:r>
              <a:rPr lang="en-US" sz="1800" b="0" i="0" u="none" strike="noStrike" baseline="0" dirty="0" err="1">
                <a:solidFill>
                  <a:srgbClr val="000000"/>
                </a:solidFill>
                <a:latin typeface="Times New Roman" panose="02020603050405020304" pitchFamily="18" charset="0"/>
              </a:rPr>
              <a:t>Rimal</a:t>
            </a:r>
            <a:r>
              <a:rPr lang="en-US" sz="1800" b="0" i="0" u="none" strike="noStrike" baseline="0" dirty="0">
                <a:solidFill>
                  <a:srgbClr val="000000"/>
                </a:solidFill>
                <a:latin typeface="Times New Roman" panose="02020603050405020304" pitchFamily="18" charset="0"/>
              </a:rPr>
              <a:t>, Alexander Ross Kerr, </a:t>
            </a:r>
            <a:r>
              <a:rPr lang="en-US" sz="1800" b="0" i="0" u="none" strike="noStrike" baseline="0" dirty="0" err="1">
                <a:solidFill>
                  <a:srgbClr val="000000"/>
                </a:solidFill>
                <a:latin typeface="Times New Roman" panose="02020603050405020304" pitchFamily="18" charset="0"/>
              </a:rPr>
              <a:t>Rahmi</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Amtha</a:t>
            </a:r>
            <a:r>
              <a:rPr lang="en-US" sz="1800" b="0" i="0" u="none" strike="noStrike" baseline="0" dirty="0">
                <a:solidFill>
                  <a:srgbClr val="000000"/>
                </a:solidFill>
                <a:latin typeface="Times New Roman" panose="02020603050405020304" pitchFamily="18" charset="0"/>
              </a:rPr>
              <a:t>, Karthikeya Patil, and </a:t>
            </a:r>
            <a:r>
              <a:rPr lang="en-US" sz="1800" b="0" i="0" u="none" strike="noStrike" baseline="0" dirty="0" err="1">
                <a:solidFill>
                  <a:srgbClr val="000000"/>
                </a:solidFill>
                <a:latin typeface="Times New Roman" panose="02020603050405020304" pitchFamily="18" charset="0"/>
              </a:rPr>
              <a:t>Wanninayake</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Mudiyanselage</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Tilakaratne</a:t>
            </a:r>
            <a:r>
              <a:rPr lang="en-US" sz="1800" b="0" i="0" u="none" strike="noStrike" baseline="0" dirty="0">
                <a:solidFill>
                  <a:srgbClr val="000000"/>
                </a:solidFill>
                <a:latin typeface="Times New Roman" panose="02020603050405020304" pitchFamily="18" charset="0"/>
              </a:rPr>
              <a:t>, John Gibson discussed how to take and analyze images of the oral cavity, as well as how to automate oral cancer diagnosis. The contribution of this work is a novel method for merging bounding box annotations from many doctors, followed by a comparison of two deep learning-based automation methods. </a:t>
            </a:r>
            <a:endParaRPr lang="en-US" dirty="0"/>
          </a:p>
        </p:txBody>
      </p:sp>
    </p:spTree>
    <p:extLst>
      <p:ext uri="{BB962C8B-B14F-4D97-AF65-F5344CB8AC3E}">
        <p14:creationId xmlns:p14="http://schemas.microsoft.com/office/powerpoint/2010/main" val="4260703165"/>
      </p:ext>
    </p:extLst>
  </p:cSld>
  <p:clrMapOvr>
    <a:masterClrMapping/>
  </p:clrMapOvr>
  <mc:AlternateContent xmlns:mc="http://schemas.openxmlformats.org/markup-compatibility/2006" xmlns:p14="http://schemas.microsoft.com/office/powerpoint/2010/main">
    <mc:Choice Requires="p14">
      <p:transition spd="slow" p14:dur="2000" advTm="961"/>
    </mc:Choice>
    <mc:Fallback xmlns="">
      <p:transition spd="slow" advTm="96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B9DF60-47A7-4C8B-8062-9A5475C5A7D4}"/>
              </a:ext>
            </a:extLst>
          </p:cNvPr>
          <p:cNvSpPr>
            <a:spLocks noGrp="1"/>
          </p:cNvSpPr>
          <p:nvPr>
            <p:ph type="title"/>
          </p:nvPr>
        </p:nvSpPr>
        <p:spPr/>
        <p:txBody>
          <a:bodyPr>
            <a:noAutofit/>
          </a:bodyPr>
          <a:lstStyle/>
          <a:p>
            <a:r>
              <a:rPr lang="en-US" sz="3200" b="0" i="0" u="none" strike="noStrike" baseline="0" dirty="0">
                <a:solidFill>
                  <a:srgbClr val="000000"/>
                </a:solidFill>
                <a:latin typeface="Times New Roman" panose="02020603050405020304" pitchFamily="18" charset="0"/>
              </a:rPr>
              <a:t/>
            </a:r>
            <a:br>
              <a:rPr lang="en-US" sz="3200" b="0" i="0" u="none" strike="noStrike" baseline="0" dirty="0">
                <a:solidFill>
                  <a:srgbClr val="000000"/>
                </a:solidFill>
                <a:latin typeface="Times New Roman" panose="02020603050405020304" pitchFamily="18" charset="0"/>
              </a:rPr>
            </a:br>
            <a:r>
              <a:rPr lang="en-US" sz="3200" b="1" i="0" u="none" strike="noStrike" baseline="0" dirty="0">
                <a:solidFill>
                  <a:srgbClr val="000000"/>
                </a:solidFill>
                <a:latin typeface="Times New Roman" panose="02020603050405020304" pitchFamily="18" charset="0"/>
              </a:rPr>
              <a:t>Review of Existing Similar Systems</a:t>
            </a:r>
            <a:r>
              <a:rPr lang="en-US" sz="3200" b="0" i="0" u="none" strike="noStrike" baseline="0" dirty="0">
                <a:solidFill>
                  <a:srgbClr val="000000"/>
                </a:solidFill>
                <a:latin typeface="Times New Roman" panose="02020603050405020304" pitchFamily="18" charset="0"/>
              </a:rPr>
              <a:t/>
            </a:r>
            <a:br>
              <a:rPr lang="en-US" sz="3200" b="0" i="0" u="none" strike="noStrike" baseline="0" dirty="0">
                <a:solidFill>
                  <a:srgbClr val="000000"/>
                </a:solidFill>
                <a:latin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xmlns="" id="{693B731F-8934-44DD-B945-916D662258FE}"/>
              </a:ext>
            </a:extLst>
          </p:cNvPr>
          <p:cNvSpPr>
            <a:spLocks noGrp="1"/>
          </p:cNvSpPr>
          <p:nvPr>
            <p:ph idx="1"/>
          </p:nvPr>
        </p:nvSpPr>
        <p:spPr/>
        <p:txBody>
          <a:bodyPr>
            <a:normAutofit/>
          </a:bodyPr>
          <a:lstStyle/>
          <a:p>
            <a:pPr algn="just">
              <a:lnSpc>
                <a:spcPct val="100000"/>
              </a:lnSpc>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In the paper, "Deep Machine Learning for Oral Cancer: From Precise Diagnosis to Precision Medicine", by Rasheed </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Omobolaji</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Alabi, </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Alhadi</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Almangush</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Mohammed </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Elmusrati</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and Antti A. </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Mäkitie</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they concentrated on deep learning's technical skills and approaches for OSCC. It looks into how deep learning may help identify cancer, classify photos, segment them, synthesize them, and plan treatments. </a:t>
            </a:r>
          </a:p>
          <a:p>
            <a:pPr marL="0" indent="0" algn="just">
              <a:lnSpc>
                <a:spcPct val="100000"/>
              </a:lnSpc>
              <a:buNone/>
            </a:pPr>
            <a:endParaRPr lang="en-US" sz="1800" dirty="0">
              <a:solidFill>
                <a:srgbClr val="000000"/>
              </a:solidFill>
              <a:latin typeface="Times New Roman" panose="02020603050405020304" pitchFamily="18" charset="0"/>
              <a:cs typeface="Times New Roman" panose="02020603050405020304" pitchFamily="18" charset="0"/>
            </a:endParaRPr>
          </a:p>
          <a:p>
            <a:pPr algn="just">
              <a:lnSpc>
                <a:spcPct val="100000"/>
              </a:lnSpc>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In the paper, "Computer-assisted Medical Image Classification for Early Diagnosis of Oral Cancer Employing Deep Learning Algorithm Paper," by Jeyaraj, P. R., and Samuel Nadar, E. R., </a:t>
            </a:r>
            <a:r>
              <a:rPr lang="en-US" sz="1800" dirty="0">
                <a:solidFill>
                  <a:srgbClr val="000000"/>
                </a:solidFill>
                <a:latin typeface="Times New Roman" panose="02020603050405020304" pitchFamily="18" charset="0"/>
                <a:cs typeface="Times New Roman" panose="02020603050405020304" pitchFamily="18" charset="0"/>
              </a:rPr>
              <a:t>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hey created a new learning system that uses weighted majority voting on given criteria to categorize normal, pre-, and post-cancerous areas in hyperspectral image datasets </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670564"/>
      </p:ext>
    </p:extLst>
  </p:cSld>
  <p:clrMapOvr>
    <a:masterClrMapping/>
  </p:clrMapOvr>
  <mc:AlternateContent xmlns:mc="http://schemas.openxmlformats.org/markup-compatibility/2006" xmlns:p14="http://schemas.microsoft.com/office/powerpoint/2010/main">
    <mc:Choice Requires="p14">
      <p:transition spd="slow" p14:dur="2000" advTm="748"/>
    </mc:Choice>
    <mc:Fallback xmlns="">
      <p:transition spd="slow" advTm="74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65B7CC-5FB3-4A0E-8728-505AB3A67B47}"/>
              </a:ext>
            </a:extLst>
          </p:cNvPr>
          <p:cNvSpPr>
            <a:spLocks noGrp="1"/>
          </p:cNvSpPr>
          <p:nvPr>
            <p:ph type="title"/>
          </p:nvPr>
        </p:nvSpPr>
        <p:spPr/>
        <p:txBody>
          <a:bodyPr>
            <a:normAutofit/>
          </a:bodyPr>
          <a:lstStyle/>
          <a:p>
            <a:r>
              <a:rPr lang="en-US" sz="3200" b="0" i="0" u="none" strike="noStrike" baseline="0" dirty="0">
                <a:solidFill>
                  <a:srgbClr val="000000"/>
                </a:solidFill>
                <a:latin typeface="Times New Roman" panose="02020603050405020304" pitchFamily="18" charset="0"/>
              </a:rPr>
              <a:t/>
            </a:r>
            <a:br>
              <a:rPr lang="en-US" sz="3200" b="0" i="0" u="none" strike="noStrike" baseline="0" dirty="0">
                <a:solidFill>
                  <a:srgbClr val="000000"/>
                </a:solidFill>
                <a:latin typeface="Times New Roman" panose="02020603050405020304" pitchFamily="18" charset="0"/>
              </a:rPr>
            </a:br>
            <a:r>
              <a:rPr lang="en-US" sz="3200" b="1" i="0" u="none" strike="noStrike" baseline="0" dirty="0">
                <a:solidFill>
                  <a:srgbClr val="000000"/>
                </a:solidFill>
                <a:latin typeface="Times New Roman" panose="02020603050405020304" pitchFamily="18" charset="0"/>
              </a:rPr>
              <a:t>Objective of The Project: </a:t>
            </a:r>
            <a:endParaRPr lang="en-US" sz="3200" b="0" i="0" u="none" strike="noStrike" baseline="0" dirty="0">
              <a:solidFill>
                <a:srgbClr val="000000"/>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xmlns="" id="{94E07297-A000-4D92-971C-592AAF0F4F24}"/>
              </a:ext>
            </a:extLst>
          </p:cNvPr>
          <p:cNvSpPr>
            <a:spLocks noGrp="1"/>
          </p:cNvSpPr>
          <p:nvPr>
            <p:ph idx="1"/>
          </p:nvPr>
        </p:nvSpPr>
        <p:spPr/>
        <p:txBody>
          <a:bodyPr/>
          <a:lstStyle/>
          <a:p>
            <a:pPr>
              <a:lnSpc>
                <a:spcPct val="200000"/>
              </a:lnSpc>
            </a:pPr>
            <a:r>
              <a:rPr lang="en-US" sz="1800" dirty="0">
                <a:solidFill>
                  <a:srgbClr val="000000"/>
                </a:solidFill>
                <a:latin typeface="Times New Roman" panose="02020603050405020304" pitchFamily="18" charset="0"/>
                <a:cs typeface="Times New Roman" panose="02020603050405020304" pitchFamily="18" charset="0"/>
              </a:rPr>
              <a:t>D</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etect </a:t>
            </a:r>
            <a:r>
              <a:rPr lang="en-US" sz="1800" dirty="0">
                <a:solidFill>
                  <a:srgbClr val="000000"/>
                </a:solidFill>
                <a:latin typeface="Times New Roman" panose="02020603050405020304" pitchFamily="18" charset="0"/>
                <a:cs typeface="Times New Roman" panose="02020603050405020304" pitchFamily="18" charset="0"/>
              </a:rPr>
              <a:t>O</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ral </a:t>
            </a:r>
            <a:r>
              <a:rPr lang="en-US" sz="1800" dirty="0">
                <a:solidFill>
                  <a:srgbClr val="000000"/>
                </a:solidFill>
                <a:latin typeface="Times New Roman" panose="02020603050405020304" pitchFamily="18" charset="0"/>
                <a:cs typeface="Times New Roman" panose="02020603050405020304" pitchFamily="18" charset="0"/>
              </a:rPr>
              <a:t>C</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ancer</a:t>
            </a:r>
            <a:r>
              <a:rPr lang="en-US" sz="1800" dirty="0" smtClean="0">
                <a:solidFill>
                  <a:srgbClr val="000000"/>
                </a:solidFill>
                <a:latin typeface="Times New Roman" panose="02020603050405020304" pitchFamily="18" charset="0"/>
                <a:cs typeface="Times New Roman" panose="02020603050405020304" pitchFamily="18" charset="0"/>
              </a:rPr>
              <a:t>:</a:t>
            </a:r>
            <a:r>
              <a:rPr lang="en-US" sz="1800" b="0" i="0" u="none" strike="noStrike" dirty="0" smtClean="0">
                <a:solidFill>
                  <a:srgbClr val="000000"/>
                </a:solidFill>
                <a:latin typeface="Times New Roman" panose="02020603050405020304" pitchFamily="18" charset="0"/>
                <a:cs typeface="Times New Roman" panose="02020603050405020304" pitchFamily="18" charset="0"/>
              </a:rPr>
              <a:t> </a:t>
            </a:r>
            <a:r>
              <a:rPr lang="en-US" sz="1800" b="0" i="0" u="none" strike="noStrike" dirty="0">
                <a:solidFill>
                  <a:srgbClr val="000000"/>
                </a:solidFill>
                <a:latin typeface="Times New Roman" panose="02020603050405020304" pitchFamily="18" charset="0"/>
                <a:cs typeface="Times New Roman" panose="02020603050405020304" pitchFamily="18" charset="0"/>
              </a:rPr>
              <a:t>Successful  detection of oral cancer.     </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a:lnSpc>
                <a:spcPct val="200000"/>
              </a:lnSpc>
            </a:pPr>
            <a:r>
              <a:rPr lang="en-US" sz="1800" dirty="0">
                <a:solidFill>
                  <a:srgbClr val="000000"/>
                </a:solidFill>
                <a:latin typeface="Times New Roman" panose="02020603050405020304" pitchFamily="18" charset="0"/>
                <a:cs typeface="Times New Roman" panose="02020603050405020304" pitchFamily="18" charset="0"/>
              </a:rPr>
              <a:t>P</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ercentage of </a:t>
            </a:r>
            <a:r>
              <a:rPr lang="en-US" sz="1800" b="0" i="0" u="none" strike="noStrike" baseline="0" dirty="0" smtClean="0">
                <a:solidFill>
                  <a:srgbClr val="000000"/>
                </a:solidFill>
                <a:latin typeface="Times New Roman" panose="02020603050405020304" pitchFamily="18" charset="0"/>
                <a:cs typeface="Times New Roman" panose="02020603050405020304" pitchFamily="18" charset="0"/>
              </a:rPr>
              <a:t>Accuracy:</a:t>
            </a:r>
            <a:r>
              <a:rPr lang="en-US" sz="1800" dirty="0" smtClean="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Accurate result up to acceptable accuracy.</a:t>
            </a:r>
          </a:p>
          <a:p>
            <a:pPr>
              <a:lnSpc>
                <a:spcPct val="200000"/>
              </a:lnSpc>
            </a:pPr>
            <a:r>
              <a:rPr lang="en-US" sz="1800" dirty="0">
                <a:solidFill>
                  <a:srgbClr val="000000"/>
                </a:solidFill>
                <a:latin typeface="Times New Roman" panose="02020603050405020304" pitchFamily="18" charset="0"/>
                <a:cs typeface="Times New Roman" panose="02020603050405020304" pitchFamily="18" charset="0"/>
              </a:rPr>
              <a:t>C</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ost </a:t>
            </a:r>
            <a:r>
              <a:rPr lang="en-US" sz="1800" dirty="0">
                <a:solidFill>
                  <a:srgbClr val="000000"/>
                </a:solidFill>
                <a:latin typeface="Times New Roman" panose="02020603050405020304" pitchFamily="18" charset="0"/>
                <a:cs typeface="Times New Roman" panose="02020603050405020304" pitchFamily="18" charset="0"/>
              </a:rPr>
              <a:t>F</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riendly </a:t>
            </a:r>
            <a:r>
              <a:rPr lang="en-US" sz="1800" b="0" i="0" u="none" strike="noStrike" baseline="0" dirty="0" smtClean="0">
                <a:solidFill>
                  <a:srgbClr val="000000"/>
                </a:solidFill>
                <a:latin typeface="Times New Roman" panose="02020603050405020304" pitchFamily="18" charset="0"/>
                <a:cs typeface="Times New Roman" panose="02020603050405020304" pitchFamily="18" charset="0"/>
              </a:rPr>
              <a:t>:</a:t>
            </a:r>
            <a:r>
              <a:rPr lang="en-US" sz="1800" dirty="0" smtClean="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Cost effective, affordable.</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a:lnSpc>
                <a:spcPct val="200000"/>
              </a:lnSpc>
            </a:pPr>
            <a:r>
              <a:rPr lang="en-US" sz="1800" dirty="0">
                <a:solidFill>
                  <a:srgbClr val="000000"/>
                </a:solidFill>
                <a:latin typeface="Times New Roman" panose="02020603050405020304" pitchFamily="18" charset="0"/>
                <a:cs typeface="Times New Roman" panose="02020603050405020304" pitchFamily="18" charset="0"/>
              </a:rPr>
              <a:t>W</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idely Useable for Medical Institutions </a:t>
            </a:r>
            <a:r>
              <a:rPr lang="en-US" sz="1800" b="0" i="0" u="none" strike="noStrike" baseline="0" dirty="0" smtClean="0">
                <a:solidFill>
                  <a:srgbClr val="000000"/>
                </a:solidFill>
                <a:latin typeface="Times New Roman" panose="02020603050405020304" pitchFamily="18" charset="0"/>
                <a:cs typeface="Times New Roman" panose="02020603050405020304" pitchFamily="18" charset="0"/>
              </a:rPr>
              <a:t>:</a:t>
            </a:r>
            <a:r>
              <a:rPr lang="en-US" sz="1800" dirty="0" smtClean="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Develop a system which can be widely and easily used</a:t>
            </a:r>
            <a:r>
              <a:rPr lang="en-US" sz="1800" dirty="0" smtClean="0">
                <a:solidFill>
                  <a:srgbClr val="00000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6885949"/>
      </p:ext>
    </p:extLst>
  </p:cSld>
  <p:clrMapOvr>
    <a:masterClrMapping/>
  </p:clrMapOvr>
  <mc:AlternateContent xmlns:mc="http://schemas.openxmlformats.org/markup-compatibility/2006" xmlns:p14="http://schemas.microsoft.com/office/powerpoint/2010/main">
    <mc:Choice Requires="p14">
      <p:transition spd="slow" p14:dur="2000" advTm="828"/>
    </mc:Choice>
    <mc:Fallback xmlns="">
      <p:transition spd="slow" advTm="82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BA64CF-3030-4D84-BF4A-173C702FF720}"/>
              </a:ext>
            </a:extLst>
          </p:cNvPr>
          <p:cNvSpPr>
            <a:spLocks noGrp="1"/>
          </p:cNvSpPr>
          <p:nvPr>
            <p:ph type="title"/>
          </p:nvPr>
        </p:nvSpPr>
        <p:spPr/>
        <p:txBody>
          <a:bodyPr>
            <a:noAutofit/>
          </a:bodyPr>
          <a:lstStyle/>
          <a:p>
            <a:r>
              <a:rPr lang="en-US" sz="3200" b="0" i="0" u="none" strike="noStrike" baseline="0" dirty="0">
                <a:solidFill>
                  <a:srgbClr val="000000"/>
                </a:solidFill>
                <a:latin typeface="Times New Roman" panose="02020603050405020304" pitchFamily="18" charset="0"/>
              </a:rPr>
              <a:t/>
            </a:r>
            <a:br>
              <a:rPr lang="en-US" sz="3200" b="0" i="0" u="none" strike="noStrike" baseline="0" dirty="0">
                <a:solidFill>
                  <a:srgbClr val="000000"/>
                </a:solidFill>
                <a:latin typeface="Times New Roman" panose="02020603050405020304" pitchFamily="18" charset="0"/>
              </a:rPr>
            </a:br>
            <a:r>
              <a:rPr lang="en-US" sz="3200" b="1" i="0" u="none" strike="noStrike" baseline="0" dirty="0">
                <a:solidFill>
                  <a:srgbClr val="000000"/>
                </a:solidFill>
                <a:latin typeface="Times New Roman" panose="02020603050405020304" pitchFamily="18" charset="0"/>
              </a:rPr>
              <a:t>Feasibility Study Indicating Possible Solutions</a:t>
            </a:r>
            <a:r>
              <a:rPr lang="en-US" sz="3200" b="0" i="0" u="none" strike="noStrike" baseline="0" dirty="0">
                <a:solidFill>
                  <a:srgbClr val="000000"/>
                </a:solidFill>
                <a:latin typeface="Times New Roman" panose="02020603050405020304" pitchFamily="18" charset="0"/>
              </a:rPr>
              <a:t/>
            </a:r>
            <a:br>
              <a:rPr lang="en-US" sz="3200" b="0" i="0" u="none" strike="noStrike" baseline="0" dirty="0">
                <a:solidFill>
                  <a:srgbClr val="000000"/>
                </a:solidFill>
                <a:latin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xmlns="" id="{AFFD34F5-E8F5-4467-89EB-9DA6F9468580}"/>
              </a:ext>
            </a:extLst>
          </p:cNvPr>
          <p:cNvSpPr>
            <a:spLocks noGrp="1"/>
          </p:cNvSpPr>
          <p:nvPr>
            <p:ph idx="1"/>
          </p:nvPr>
        </p:nvSpPr>
        <p:spPr/>
        <p:txBody>
          <a:bodyPr>
            <a:normAutofit fontScale="92500" lnSpcReduction="10000"/>
          </a:bodyPr>
          <a:lstStyle/>
          <a:p>
            <a:pPr marL="0" indent="0">
              <a:buNone/>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Deep Learning :</a:t>
            </a:r>
            <a:endParaRPr lang="en-US" sz="1800" dirty="0">
              <a:solidFill>
                <a:srgbClr val="000000"/>
              </a:solidFill>
              <a:latin typeface="Times New Roman" panose="02020603050405020304" pitchFamily="18" charset="0"/>
              <a:cs typeface="Times New Roman" panose="02020603050405020304" pitchFamily="18" charset="0"/>
            </a:endParaRPr>
          </a:p>
          <a:p>
            <a:pPr lvl="1">
              <a:lnSpc>
                <a:spcPct val="200000"/>
              </a:lnSpc>
            </a:pPr>
            <a:r>
              <a:rPr lang="en-US" sz="1400" b="1" i="0" u="none" strike="noStrike" baseline="0" dirty="0" smtClean="0">
                <a:solidFill>
                  <a:srgbClr val="000000"/>
                </a:solidFill>
                <a:latin typeface="Times New Roman" panose="02020603050405020304" pitchFamily="18" charset="0"/>
                <a:cs typeface="Times New Roman" panose="02020603050405020304" pitchFamily="18" charset="0"/>
              </a:rPr>
              <a:t>Custom CNN </a:t>
            </a:r>
            <a:r>
              <a:rPr lang="en-US" sz="1400" b="1" i="0" u="none" strike="noStrike" baseline="0" dirty="0">
                <a:solidFill>
                  <a:srgbClr val="000000"/>
                </a:solidFill>
                <a:latin typeface="Times New Roman" panose="02020603050405020304" pitchFamily="18" charset="0"/>
                <a:cs typeface="Times New Roman" panose="02020603050405020304" pitchFamily="18" charset="0"/>
              </a:rPr>
              <a:t>Model</a:t>
            </a:r>
          </a:p>
          <a:p>
            <a:pPr lvl="1">
              <a:lnSpc>
                <a:spcPct val="200000"/>
              </a:lnSpc>
            </a:pPr>
            <a:r>
              <a:rPr lang="en-US" sz="1400" b="1" dirty="0" smtClean="0">
                <a:solidFill>
                  <a:srgbClr val="000000"/>
                </a:solidFill>
                <a:latin typeface="Times New Roman" panose="02020603050405020304" pitchFamily="18" charset="0"/>
                <a:cs typeface="Times New Roman" panose="02020603050405020304" pitchFamily="18" charset="0"/>
              </a:rPr>
              <a:t>Flatten </a:t>
            </a:r>
            <a:r>
              <a:rPr lang="en-US" sz="1400" b="1" dirty="0">
                <a:solidFill>
                  <a:srgbClr val="000000"/>
                </a:solidFill>
                <a:latin typeface="Times New Roman" panose="02020603050405020304" pitchFamily="18" charset="0"/>
                <a:cs typeface="Times New Roman" panose="02020603050405020304" pitchFamily="18" charset="0"/>
              </a:rPr>
              <a:t>layer</a:t>
            </a:r>
          </a:p>
          <a:p>
            <a:pPr lvl="1">
              <a:lnSpc>
                <a:spcPct val="200000"/>
              </a:lnSpc>
            </a:pPr>
            <a:r>
              <a:rPr lang="en-US" sz="1400" b="1" i="0" u="none" strike="noStrike" baseline="0" dirty="0">
                <a:solidFill>
                  <a:srgbClr val="000000"/>
                </a:solidFill>
                <a:latin typeface="Times New Roman" panose="02020603050405020304" pitchFamily="18" charset="0"/>
                <a:cs typeface="Times New Roman" panose="02020603050405020304" pitchFamily="18" charset="0"/>
              </a:rPr>
              <a:t>Dense layer</a:t>
            </a:r>
          </a:p>
          <a:p>
            <a:pPr lvl="1">
              <a:lnSpc>
                <a:spcPct val="200000"/>
              </a:lnSpc>
            </a:pPr>
            <a:r>
              <a:rPr lang="en-US" sz="1400" b="1" dirty="0">
                <a:solidFill>
                  <a:srgbClr val="000000"/>
                </a:solidFill>
                <a:latin typeface="Times New Roman" panose="02020603050405020304" pitchFamily="18" charset="0"/>
                <a:cs typeface="Times New Roman" panose="02020603050405020304" pitchFamily="18" charset="0"/>
              </a:rPr>
              <a:t>Pooling </a:t>
            </a:r>
            <a:r>
              <a:rPr lang="en-US" sz="1400" b="1" dirty="0" smtClean="0">
                <a:solidFill>
                  <a:srgbClr val="000000"/>
                </a:solidFill>
                <a:latin typeface="Times New Roman" panose="02020603050405020304" pitchFamily="18" charset="0"/>
                <a:cs typeface="Times New Roman" panose="02020603050405020304" pitchFamily="18" charset="0"/>
              </a:rPr>
              <a:t>layer</a:t>
            </a:r>
          </a:p>
          <a:p>
            <a:pPr lvl="1">
              <a:lnSpc>
                <a:spcPct val="200000"/>
              </a:lnSpc>
            </a:pPr>
            <a:r>
              <a:rPr lang="en-US" sz="1400" b="1" dirty="0" smtClean="0">
                <a:solidFill>
                  <a:srgbClr val="000000"/>
                </a:solidFill>
                <a:latin typeface="Times New Roman" panose="02020603050405020304" pitchFamily="18" charset="0"/>
                <a:cs typeface="Times New Roman" panose="02020603050405020304" pitchFamily="18" charset="0"/>
              </a:rPr>
              <a:t>Max Pool</a:t>
            </a:r>
          </a:p>
          <a:p>
            <a:pPr lvl="1">
              <a:lnSpc>
                <a:spcPct val="200000"/>
              </a:lnSpc>
            </a:pPr>
            <a:r>
              <a:rPr lang="en-US" sz="1400" b="1" dirty="0" smtClean="0">
                <a:solidFill>
                  <a:srgbClr val="000000"/>
                </a:solidFill>
                <a:latin typeface="Times New Roman" panose="02020603050405020304" pitchFamily="18" charset="0"/>
                <a:cs typeface="Times New Roman" panose="02020603050405020304" pitchFamily="18" charset="0"/>
              </a:rPr>
              <a:t>Conv2d</a:t>
            </a:r>
          </a:p>
          <a:p>
            <a:pPr lvl="1">
              <a:lnSpc>
                <a:spcPct val="200000"/>
              </a:lnSpc>
            </a:pPr>
            <a:r>
              <a:rPr lang="en-US" sz="1400" b="1" dirty="0" smtClean="0">
                <a:solidFill>
                  <a:srgbClr val="000000"/>
                </a:solidFill>
                <a:latin typeface="Times New Roman" panose="02020603050405020304" pitchFamily="18" charset="0"/>
                <a:cs typeface="Times New Roman" panose="02020603050405020304" pitchFamily="18" charset="0"/>
              </a:rPr>
              <a:t>Dropout</a:t>
            </a:r>
            <a:endParaRPr lang="en-US" sz="1400" b="1" dirty="0">
              <a:latin typeface="Times New Roman" panose="02020603050405020304" pitchFamily="18" charset="0"/>
              <a:cs typeface="Times New Roman" panose="02020603050405020304" pitchFamily="18" charset="0"/>
            </a:endParaRPr>
          </a:p>
          <a:p>
            <a:pPr lvl="1">
              <a:lnSpc>
                <a:spcPct val="200000"/>
              </a:lnSpc>
            </a:pPr>
            <a:r>
              <a:rPr lang="en-US" sz="1400" b="1" dirty="0">
                <a:solidFill>
                  <a:srgbClr val="000000"/>
                </a:solidFill>
                <a:latin typeface="Times New Roman" panose="02020603050405020304" pitchFamily="18" charset="0"/>
                <a:cs typeface="Times New Roman" panose="02020603050405020304" pitchFamily="18" charset="0"/>
              </a:rPr>
              <a:t>Confusion matrix</a:t>
            </a:r>
          </a:p>
          <a:p>
            <a:pPr lvl="1">
              <a:lnSpc>
                <a:spcPct val="200000"/>
              </a:lnSpc>
            </a:pPr>
            <a:r>
              <a:rPr lang="en-US" sz="1400" b="1" i="0" u="none" strike="noStrike" baseline="0" dirty="0">
                <a:solidFill>
                  <a:srgbClr val="000000"/>
                </a:solidFill>
                <a:latin typeface="Times New Roman" panose="02020603050405020304" pitchFamily="18" charset="0"/>
                <a:cs typeface="Times New Roman" panose="02020603050405020304" pitchFamily="18" charset="0"/>
              </a:rPr>
              <a:t>Datasets</a:t>
            </a:r>
          </a:p>
        </p:txBody>
      </p:sp>
    </p:spTree>
    <p:extLst>
      <p:ext uri="{BB962C8B-B14F-4D97-AF65-F5344CB8AC3E}">
        <p14:creationId xmlns:p14="http://schemas.microsoft.com/office/powerpoint/2010/main" val="3923041155"/>
      </p:ext>
    </p:extLst>
  </p:cSld>
  <p:clrMapOvr>
    <a:masterClrMapping/>
  </p:clrMapOvr>
  <mc:AlternateContent xmlns:mc="http://schemas.openxmlformats.org/markup-compatibility/2006" xmlns:p14="http://schemas.microsoft.com/office/powerpoint/2010/main">
    <mc:Choice Requires="p14">
      <p:transition spd="slow" p14:dur="2000" advTm="646"/>
    </mc:Choice>
    <mc:Fallback xmlns="">
      <p:transition spd="slow" advTm="64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10D920-B572-459F-A049-22D9E43DEB76}"/>
              </a:ext>
            </a:extLst>
          </p:cNvPr>
          <p:cNvSpPr>
            <a:spLocks noGrp="1"/>
          </p:cNvSpPr>
          <p:nvPr>
            <p:ph type="title"/>
          </p:nvPr>
        </p:nvSpPr>
        <p:spPr/>
        <p:txBody>
          <a:bodyPr>
            <a:noAutofit/>
          </a:bodyPr>
          <a:lstStyle/>
          <a:p>
            <a:r>
              <a:rPr lang="en-US" sz="3200" b="1" i="0" u="none" strike="noStrike" baseline="0" dirty="0">
                <a:solidFill>
                  <a:srgbClr val="000000"/>
                </a:solidFill>
                <a:latin typeface="Times New Roman" panose="02020603050405020304" pitchFamily="18" charset="0"/>
                <a:cs typeface="Times New Roman" panose="02020603050405020304" pitchFamily="18" charset="0"/>
              </a:rPr>
              <a:t/>
            </a:r>
            <a:br>
              <a:rPr lang="en-US" sz="3200" b="1" i="0" u="none" strike="noStrike" baseline="0" dirty="0">
                <a:solidFill>
                  <a:srgbClr val="000000"/>
                </a:solidFill>
                <a:latin typeface="Times New Roman" panose="02020603050405020304" pitchFamily="18" charset="0"/>
                <a:cs typeface="Times New Roman" panose="02020603050405020304" pitchFamily="18" charset="0"/>
              </a:rPr>
            </a:br>
            <a:r>
              <a:rPr lang="en-US" sz="3200" b="1" i="0" u="none" strike="noStrike" baseline="0" dirty="0">
                <a:solidFill>
                  <a:srgbClr val="000000"/>
                </a:solidFill>
                <a:latin typeface="Times New Roman" panose="02020603050405020304" pitchFamily="18" charset="0"/>
                <a:cs typeface="Times New Roman" panose="02020603050405020304" pitchFamily="18" charset="0"/>
              </a:rPr>
              <a:t>Expected Results of The Project: </a:t>
            </a:r>
            <a:br>
              <a:rPr lang="en-US" sz="3200" b="1" i="0" u="none" strike="noStrike" baseline="0" dirty="0">
                <a:solidFill>
                  <a:srgbClr val="000000"/>
                </a:solidFill>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DA91CBA-1C58-4074-AAEC-7EBEF29E7BAE}"/>
              </a:ext>
            </a:extLst>
          </p:cNvPr>
          <p:cNvSpPr>
            <a:spLocks noGrp="1"/>
          </p:cNvSpPr>
          <p:nvPr>
            <p:ph idx="1"/>
          </p:nvPr>
        </p:nvSpPr>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We'll take a number of different models and put them through their paces one by one. </a:t>
            </a:r>
            <a:r>
              <a:rPr lang="en-US" sz="2000" dirty="0" smtClean="0">
                <a:latin typeface="Times New Roman" panose="02020603050405020304" pitchFamily="18" charset="0"/>
                <a:cs typeface="Times New Roman" panose="02020603050405020304" pitchFamily="18" charset="0"/>
              </a:rPr>
              <a:t>We have already used mobilenetv2 model and custom CNN model which had accuracy of 76% and 86% following. </a:t>
            </a:r>
            <a:r>
              <a:rPr lang="en-US" sz="2000" dirty="0" smtClean="0">
                <a:latin typeface="Times New Roman" panose="02020603050405020304" pitchFamily="18" charset="0"/>
                <a:cs typeface="Times New Roman" panose="02020603050405020304" pitchFamily="18" charset="0"/>
              </a:rPr>
              <a:t>Our </a:t>
            </a:r>
            <a:r>
              <a:rPr lang="en-US" sz="2000" dirty="0">
                <a:latin typeface="Times New Roman" panose="02020603050405020304" pitchFamily="18" charset="0"/>
                <a:cs typeface="Times New Roman" panose="02020603050405020304" pitchFamily="18" charset="0"/>
              </a:rPr>
              <a:t>goal is to reach a 94 to 98 percent accuracy rate. When matching, there's a chance </a:t>
            </a:r>
            <a:r>
              <a:rPr lang="en-US" sz="2000" dirty="0" smtClean="0">
                <a:latin typeface="Times New Roman" panose="02020603050405020304" pitchFamily="18" charset="0"/>
                <a:cs typeface="Times New Roman" panose="02020603050405020304" pitchFamily="18" charset="0"/>
              </a:rPr>
              <a:t>we'll </a:t>
            </a:r>
            <a:r>
              <a:rPr lang="en-US" sz="2000" dirty="0">
                <a:latin typeface="Times New Roman" panose="02020603050405020304" pitchFamily="18" charset="0"/>
                <a:cs typeface="Times New Roman" panose="02020603050405020304" pitchFamily="18" charset="0"/>
              </a:rPr>
              <a:t>make a mistake or have a percentage error, or the system can contain erroneous </a:t>
            </a:r>
            <a:r>
              <a:rPr lang="en-US" sz="2000" dirty="0" smtClean="0">
                <a:latin typeface="Times New Roman" panose="02020603050405020304" pitchFamily="18" charset="0"/>
                <a:cs typeface="Times New Roman" panose="02020603050405020304" pitchFamily="18" charset="0"/>
              </a:rPr>
              <a:t>data but </a:t>
            </a:r>
            <a:r>
              <a:rPr lang="en-US" sz="2000" dirty="0">
                <a:latin typeface="Times New Roman" panose="02020603050405020304" pitchFamily="18" charset="0"/>
                <a:cs typeface="Times New Roman" panose="02020603050405020304" pitchFamily="18" charset="0"/>
              </a:rPr>
              <a:t>o</a:t>
            </a:r>
            <a:r>
              <a:rPr lang="en-US" sz="2000" dirty="0" smtClean="0">
                <a:latin typeface="Times New Roman" panose="02020603050405020304" pitchFamily="18" charset="0"/>
                <a:cs typeface="Times New Roman" panose="02020603050405020304" pitchFamily="18" charset="0"/>
              </a:rPr>
              <a:t>ur</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dataset </a:t>
            </a:r>
            <a:r>
              <a:rPr lang="en-US" sz="2000" dirty="0" smtClean="0">
                <a:latin typeface="Times New Roman" panose="02020603050405020304" pitchFamily="18" charset="0"/>
                <a:cs typeface="Times New Roman" panose="02020603050405020304" pitchFamily="18" charset="0"/>
              </a:rPr>
              <a:t> contains clear </a:t>
            </a:r>
            <a:r>
              <a:rPr lang="en-US" sz="2000" dirty="0">
                <a:latin typeface="Times New Roman" panose="02020603050405020304" pitchFamily="18" charset="0"/>
                <a:cs typeface="Times New Roman" panose="02020603050405020304" pitchFamily="18" charset="0"/>
              </a:rPr>
              <a:t>images </a:t>
            </a:r>
            <a:r>
              <a:rPr lang="en-US" sz="2000" dirty="0" smtClean="0">
                <a:latin typeface="Times New Roman" panose="02020603050405020304" pitchFamily="18" charset="0"/>
                <a:cs typeface="Times New Roman" panose="02020603050405020304" pitchFamily="18" charset="0"/>
              </a:rPr>
              <a:t>and the </a:t>
            </a:r>
            <a:r>
              <a:rPr lang="en-US" sz="2000" dirty="0">
                <a:latin typeface="Times New Roman" panose="02020603050405020304" pitchFamily="18" charset="0"/>
                <a:cs typeface="Times New Roman" panose="02020603050405020304" pitchFamily="18" charset="0"/>
              </a:rPr>
              <a:t>training data </a:t>
            </a:r>
            <a:r>
              <a:rPr lang="en-US" sz="2000" dirty="0" smtClean="0">
                <a:latin typeface="Times New Roman" panose="02020603050405020304" pitchFamily="18" charset="0"/>
                <a:cs typeface="Times New Roman" panose="02020603050405020304" pitchFamily="18" charset="0"/>
              </a:rPr>
              <a:t>isn’t </a:t>
            </a:r>
            <a:r>
              <a:rPr lang="en-US" sz="2000" dirty="0">
                <a:latin typeface="Times New Roman" panose="02020603050405020304" pitchFamily="18" charset="0"/>
                <a:cs typeface="Times New Roman" panose="02020603050405020304" pitchFamily="18" charset="0"/>
              </a:rPr>
              <a:t>be </a:t>
            </a:r>
            <a:r>
              <a:rPr lang="en-US" sz="2000" dirty="0" smtClean="0">
                <a:latin typeface="Times New Roman" panose="02020603050405020304" pitchFamily="18" charset="0"/>
                <a:cs typeface="Times New Roman" panose="02020603050405020304" pitchFamily="18" charset="0"/>
              </a:rPr>
              <a:t>hampered. We’ll apply 10-k-fold custom CNN model for more accuracy.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0693357"/>
      </p:ext>
    </p:extLst>
  </p:cSld>
  <p:clrMapOvr>
    <a:masterClrMapping/>
  </p:clrMapOvr>
  <mc:AlternateContent xmlns:mc="http://schemas.openxmlformats.org/markup-compatibility/2006" xmlns:p14="http://schemas.microsoft.com/office/powerpoint/2010/main">
    <mc:Choice Requires="p14">
      <p:transition spd="slow" p14:dur="2000" advTm="822"/>
    </mc:Choice>
    <mc:Fallback xmlns="">
      <p:transition spd="slow" advTm="822"/>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1027</Words>
  <Application>Microsoft Office PowerPoint</Application>
  <PresentationFormat>Widescreen</PresentationFormat>
  <Paragraphs>110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Oral Cancer Detection using Deep Learning </vt:lpstr>
      <vt:lpstr>List of Contents</vt:lpstr>
      <vt:lpstr>Background </vt:lpstr>
      <vt:lpstr> Problem Statement  </vt:lpstr>
      <vt:lpstr> Review of Existing Similar Systems </vt:lpstr>
      <vt:lpstr> Review of Existing Similar Systems </vt:lpstr>
      <vt:lpstr> Objective of The Project: </vt:lpstr>
      <vt:lpstr> Feasibility Study Indicating Possible Solutions </vt:lpstr>
      <vt:lpstr> Expected Results of The Project:  </vt:lpstr>
      <vt:lpstr> Detailed Diagrams for The Complete System and All Subsystems  </vt:lpstr>
      <vt:lpstr>CNN Model</vt:lpstr>
      <vt:lpstr>CNN Model</vt:lpstr>
      <vt:lpstr> Input and Output Data Diagram </vt:lpstr>
      <vt:lpstr> Working Steps  </vt:lpstr>
      <vt:lpstr> Gantt Charts Showing the Expected Timeline of Progress or Milestones  </vt:lpstr>
      <vt:lpstr> Required software tools </vt:lpstr>
      <vt:lpstr>Dataset</vt:lpstr>
      <vt:lpstr>Result analysis</vt:lpstr>
      <vt:lpstr>Result analysis</vt:lpstr>
      <vt:lpstr>Future Work</vt:lpstr>
      <vt:lpstr> 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Azmi Siddique</dc:creator>
  <cp:lastModifiedBy>imtubabui@outlook.com</cp:lastModifiedBy>
  <cp:revision>64</cp:revision>
  <dcterms:created xsi:type="dcterms:W3CDTF">2022-03-27T20:49:28Z</dcterms:created>
  <dcterms:modified xsi:type="dcterms:W3CDTF">2022-05-08T13:25:10Z</dcterms:modified>
</cp:coreProperties>
</file>