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Georgia" panose="02040502050405020303" pitchFamily="18" charset="0"/>
      <p:regular r:id="rId12"/>
      <p:bold r:id="rId13"/>
      <p:italic r:id="rId14"/>
      <p:boldItalic r:id="rId15"/>
    </p:embeddedFont>
    <p:embeddedFont>
      <p:font typeface="Maven Pro" panose="020B0604020202020204" charset="0"/>
      <p:regular r:id="rId16"/>
      <p:bold r:id="rId17"/>
    </p:embeddedFont>
    <p:embeddedFont>
      <p:font typeface="Nunito" panose="020B0604020202020204"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6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b543a3ad1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b543a3ad1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1c34cd991e_1_1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1c34cd991e_1_1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1c34cd991e_1_1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1c34cd991e_1_1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1c34cd991e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1c34cd991e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1c34cd991e_1_1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1c34cd991e_1_1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1c34cd991e_1_1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1c34cd991e_1_1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c34cd991e_1_1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c34cd991e_1_1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1c34cd991e_8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1c34cd991e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builtin.com/data-science/convolutional-neural-networks-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hyperlink" Target="https://builtin.com/machine-learning/fully-connected-layer" TargetMode="External"/><Relationship Id="rId4" Type="http://schemas.openxmlformats.org/officeDocument/2006/relationships/hyperlink" Target="https://builtin.com/machine-learning/what-is-deep-learn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0" y="117925"/>
            <a:ext cx="8520600" cy="3069900"/>
          </a:xfrm>
          <a:prstGeom prst="rect">
            <a:avLst/>
          </a:prstGeom>
        </p:spPr>
        <p:txBody>
          <a:bodyPr spcFirstLastPara="1" wrap="square" lIns="91425" tIns="91425" rIns="91425" bIns="91425" anchor="ctr" anchorCtr="0">
            <a:normAutofit fontScale="90000"/>
          </a:bodyPr>
          <a:lstStyle/>
          <a:p>
            <a:pPr marL="0" lvl="0" indent="0" algn="just" rtl="0">
              <a:lnSpc>
                <a:spcPct val="115000"/>
              </a:lnSpc>
              <a:spcBef>
                <a:spcPts val="0"/>
              </a:spcBef>
              <a:spcAft>
                <a:spcPts val="0"/>
              </a:spcAft>
              <a:buClr>
                <a:schemeClr val="dk1"/>
              </a:buClr>
              <a:buSzPct val="100000"/>
              <a:buFont typeface="Arial"/>
              <a:buNone/>
            </a:pPr>
            <a:endParaRPr sz="1100" dirty="0">
              <a:solidFill>
                <a:srgbClr val="202124"/>
              </a:solidFill>
              <a:latin typeface="Georgia"/>
              <a:ea typeface="Georgia"/>
              <a:cs typeface="Georgia"/>
              <a:sym typeface="Georgia"/>
            </a:endParaRPr>
          </a:p>
          <a:p>
            <a:pPr marL="0" lvl="0" indent="0" algn="ctr" rtl="0">
              <a:lnSpc>
                <a:spcPct val="115000"/>
              </a:lnSpc>
              <a:spcBef>
                <a:spcPts val="0"/>
              </a:spcBef>
              <a:spcAft>
                <a:spcPts val="0"/>
              </a:spcAft>
              <a:buClr>
                <a:schemeClr val="dk1"/>
              </a:buClr>
              <a:buSzPct val="54696"/>
              <a:buFont typeface="Arial"/>
              <a:buNone/>
            </a:pPr>
            <a:r>
              <a:rPr lang="en-GB" sz="2011" b="0" dirty="0">
                <a:solidFill>
                  <a:srgbClr val="202124"/>
                </a:solidFill>
                <a:latin typeface="Georgia"/>
                <a:ea typeface="Georgia"/>
                <a:cs typeface="Georgia"/>
                <a:sym typeface="Georgia"/>
              </a:rPr>
              <a:t>NORTH SOUTH UNIVERSITY</a:t>
            </a:r>
            <a:endParaRPr sz="2011" b="0" dirty="0">
              <a:solidFill>
                <a:srgbClr val="202124"/>
              </a:solidFill>
              <a:latin typeface="Georgia"/>
              <a:ea typeface="Georgia"/>
              <a:cs typeface="Georgia"/>
              <a:sym typeface="Georgia"/>
            </a:endParaRPr>
          </a:p>
          <a:p>
            <a:pPr marL="0" lvl="0" indent="0" algn="ctr" rtl="0">
              <a:lnSpc>
                <a:spcPct val="115000"/>
              </a:lnSpc>
              <a:spcBef>
                <a:spcPts val="0"/>
              </a:spcBef>
              <a:spcAft>
                <a:spcPts val="0"/>
              </a:spcAft>
              <a:buClr>
                <a:schemeClr val="dk1"/>
              </a:buClr>
              <a:buSzPct val="54696"/>
              <a:buFont typeface="Arial"/>
              <a:buNone/>
            </a:pPr>
            <a:r>
              <a:rPr lang="en-GB" sz="2011" b="0" dirty="0">
                <a:solidFill>
                  <a:srgbClr val="202124"/>
                </a:solidFill>
                <a:latin typeface="Georgia"/>
                <a:ea typeface="Georgia"/>
                <a:cs typeface="Georgia"/>
                <a:sym typeface="Georgia"/>
              </a:rPr>
              <a:t>DEPARTMENT OF ELECTRICAL &amp; COMPUTER ENGINEERING</a:t>
            </a:r>
            <a:endParaRPr sz="2011" b="0" dirty="0">
              <a:solidFill>
                <a:srgbClr val="202124"/>
              </a:solidFill>
              <a:latin typeface="Georgia"/>
              <a:ea typeface="Georgia"/>
              <a:cs typeface="Georgia"/>
              <a:sym typeface="Georgia"/>
            </a:endParaRPr>
          </a:p>
          <a:p>
            <a:pPr marL="0" lvl="0" indent="0" algn="ctr" rtl="0">
              <a:lnSpc>
                <a:spcPct val="115000"/>
              </a:lnSpc>
              <a:spcBef>
                <a:spcPts val="0"/>
              </a:spcBef>
              <a:spcAft>
                <a:spcPts val="0"/>
              </a:spcAft>
              <a:buClr>
                <a:schemeClr val="dk1"/>
              </a:buClr>
              <a:buSzPct val="54696"/>
              <a:buFont typeface="Arial"/>
              <a:buNone/>
            </a:pPr>
            <a:r>
              <a:rPr lang="en-GB" sz="2011" dirty="0">
                <a:solidFill>
                  <a:srgbClr val="202124"/>
                </a:solidFill>
                <a:latin typeface="Georgia"/>
                <a:ea typeface="Georgia"/>
                <a:cs typeface="Georgia"/>
                <a:sym typeface="Georgia"/>
              </a:rPr>
              <a:t>CSE499B.5:SENIOR DESIGN II</a:t>
            </a:r>
            <a:endParaRPr sz="2011" dirty="0">
              <a:solidFill>
                <a:srgbClr val="202124"/>
              </a:solidFill>
              <a:latin typeface="Georgia"/>
              <a:ea typeface="Georgia"/>
              <a:cs typeface="Georgia"/>
              <a:sym typeface="Georgia"/>
            </a:endParaRPr>
          </a:p>
          <a:p>
            <a:pPr marL="0" lvl="0" indent="0" algn="ctr" rtl="0">
              <a:lnSpc>
                <a:spcPct val="115000"/>
              </a:lnSpc>
              <a:spcBef>
                <a:spcPts val="0"/>
              </a:spcBef>
              <a:spcAft>
                <a:spcPts val="0"/>
              </a:spcAft>
              <a:buClr>
                <a:schemeClr val="dk1"/>
              </a:buClr>
              <a:buSzPct val="54696"/>
              <a:buFont typeface="Arial"/>
              <a:buNone/>
            </a:pPr>
            <a:endParaRPr sz="2011" dirty="0">
              <a:solidFill>
                <a:srgbClr val="202124"/>
              </a:solidFill>
              <a:latin typeface="Georgia"/>
              <a:ea typeface="Georgia"/>
              <a:cs typeface="Georgia"/>
              <a:sym typeface="Georgia"/>
            </a:endParaRPr>
          </a:p>
          <a:p>
            <a:pPr marL="0" lvl="0" indent="0" algn="ctr" rtl="0">
              <a:lnSpc>
                <a:spcPct val="115000"/>
              </a:lnSpc>
              <a:spcBef>
                <a:spcPts val="0"/>
              </a:spcBef>
              <a:spcAft>
                <a:spcPts val="0"/>
              </a:spcAft>
              <a:buClr>
                <a:schemeClr val="dk1"/>
              </a:buClr>
              <a:buSzPct val="41078"/>
              <a:buFont typeface="Arial"/>
              <a:buNone/>
            </a:pPr>
            <a:r>
              <a:rPr lang="en-GB" sz="2677" dirty="0">
                <a:solidFill>
                  <a:srgbClr val="202124"/>
                </a:solidFill>
                <a:latin typeface="Georgia"/>
                <a:ea typeface="Georgia"/>
                <a:cs typeface="Georgia"/>
                <a:sym typeface="Georgia"/>
              </a:rPr>
              <a:t>Project Presentation Slide</a:t>
            </a:r>
            <a:endParaRPr sz="2677" dirty="0">
              <a:solidFill>
                <a:srgbClr val="202124"/>
              </a:solidFill>
              <a:latin typeface="Georgia"/>
              <a:ea typeface="Georgia"/>
              <a:cs typeface="Georgia"/>
              <a:sym typeface="Georgia"/>
            </a:endParaRPr>
          </a:p>
          <a:p>
            <a:pPr marL="0" lvl="0" indent="0" algn="l" rtl="0">
              <a:lnSpc>
                <a:spcPct val="115000"/>
              </a:lnSpc>
              <a:spcBef>
                <a:spcPts val="0"/>
              </a:spcBef>
              <a:spcAft>
                <a:spcPts val="0"/>
              </a:spcAft>
              <a:buClr>
                <a:schemeClr val="dk1"/>
              </a:buClr>
              <a:buSzPct val="51832"/>
              <a:buFont typeface="Arial"/>
              <a:buNone/>
            </a:pPr>
            <a:endParaRPr sz="2122" dirty="0">
              <a:solidFill>
                <a:srgbClr val="202124"/>
              </a:solidFill>
              <a:latin typeface="Georgia"/>
              <a:ea typeface="Georgia"/>
              <a:cs typeface="Georgia"/>
              <a:sym typeface="Georgia"/>
            </a:endParaRPr>
          </a:p>
          <a:p>
            <a:pPr marL="0" lvl="0" indent="0" algn="ctr" rtl="0">
              <a:lnSpc>
                <a:spcPct val="115000"/>
              </a:lnSpc>
              <a:spcBef>
                <a:spcPts val="0"/>
              </a:spcBef>
              <a:spcAft>
                <a:spcPts val="0"/>
              </a:spcAft>
              <a:buClr>
                <a:schemeClr val="dk1"/>
              </a:buClr>
              <a:buSzPct val="51832"/>
              <a:buFont typeface="Arial"/>
              <a:buNone/>
            </a:pPr>
            <a:r>
              <a:rPr lang="en-GB" sz="2122" b="0" dirty="0">
                <a:solidFill>
                  <a:srgbClr val="202124"/>
                </a:solidFill>
                <a:latin typeface="Georgia"/>
                <a:ea typeface="Georgia"/>
                <a:cs typeface="Georgia"/>
                <a:sym typeface="Georgia"/>
              </a:rPr>
              <a:t>Medical Deepfake Prediction Using Deep Learning (False Cancerous Image Detection)</a:t>
            </a:r>
            <a:endParaRPr sz="1650" b="0" dirty="0">
              <a:solidFill>
                <a:srgbClr val="202124"/>
              </a:solidFill>
              <a:latin typeface="Georgia"/>
              <a:ea typeface="Georgia"/>
              <a:cs typeface="Georgia"/>
              <a:sym typeface="Georgia"/>
            </a:endParaRPr>
          </a:p>
          <a:p>
            <a:pPr marL="0" lvl="0" indent="0" algn="r" rtl="0">
              <a:lnSpc>
                <a:spcPct val="115000"/>
              </a:lnSpc>
              <a:spcBef>
                <a:spcPts val="0"/>
              </a:spcBef>
              <a:spcAft>
                <a:spcPts val="0"/>
              </a:spcAft>
              <a:buNone/>
            </a:pPr>
            <a:endParaRPr sz="1400" b="0" dirty="0">
              <a:solidFill>
                <a:srgbClr val="000000"/>
              </a:solidFill>
              <a:latin typeface="Arial"/>
              <a:ea typeface="Arial"/>
              <a:cs typeface="Arial"/>
              <a:sym typeface="Arial"/>
            </a:endParaRPr>
          </a:p>
          <a:p>
            <a:pPr marL="0" lvl="0" indent="0" algn="ctr" rtl="0">
              <a:lnSpc>
                <a:spcPct val="115000"/>
              </a:lnSpc>
              <a:spcBef>
                <a:spcPts val="0"/>
              </a:spcBef>
              <a:spcAft>
                <a:spcPts val="0"/>
              </a:spcAft>
              <a:buClr>
                <a:schemeClr val="dk1"/>
              </a:buClr>
              <a:buSzPct val="51832"/>
              <a:buFont typeface="Arial"/>
              <a:buNone/>
            </a:pPr>
            <a:endParaRPr sz="2122" dirty="0">
              <a:solidFill>
                <a:srgbClr val="202124"/>
              </a:solidFill>
              <a:latin typeface="Georgia"/>
              <a:ea typeface="Georgia"/>
              <a:cs typeface="Georgia"/>
              <a:sym typeface="Georgia"/>
            </a:endParaRPr>
          </a:p>
        </p:txBody>
      </p:sp>
      <p:sp>
        <p:nvSpPr>
          <p:cNvPr id="278" name="Google Shape;278;p13"/>
          <p:cNvSpPr txBox="1">
            <a:spLocks noGrp="1"/>
          </p:cNvSpPr>
          <p:nvPr>
            <p:ph type="subTitle" idx="1"/>
          </p:nvPr>
        </p:nvSpPr>
        <p:spPr>
          <a:xfrm>
            <a:off x="311700" y="3187900"/>
            <a:ext cx="3133500" cy="17103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None/>
            </a:pPr>
            <a:r>
              <a:rPr lang="en-GB" sz="3365" dirty="0">
                <a:solidFill>
                  <a:srgbClr val="202124"/>
                </a:solidFill>
                <a:latin typeface="Georgia"/>
                <a:ea typeface="Georgia"/>
                <a:cs typeface="Georgia"/>
                <a:sym typeface="Georgia"/>
              </a:rPr>
              <a:t>By,</a:t>
            </a:r>
            <a:endParaRPr sz="3365" dirty="0">
              <a:solidFill>
                <a:srgbClr val="202124"/>
              </a:solidFill>
              <a:latin typeface="Georgia"/>
              <a:ea typeface="Georgia"/>
              <a:cs typeface="Georgia"/>
              <a:sym typeface="Georgia"/>
            </a:endParaRPr>
          </a:p>
          <a:p>
            <a:pPr marL="0" lvl="0" indent="0" algn="l" rtl="0">
              <a:spcBef>
                <a:spcPts val="0"/>
              </a:spcBef>
              <a:spcAft>
                <a:spcPts val="0"/>
              </a:spcAft>
              <a:buNone/>
            </a:pPr>
            <a:endParaRPr sz="3365" dirty="0">
              <a:solidFill>
                <a:srgbClr val="202124"/>
              </a:solidFill>
              <a:latin typeface="Georgia"/>
              <a:ea typeface="Georgia"/>
              <a:cs typeface="Georgia"/>
              <a:sym typeface="Georgia"/>
            </a:endParaRPr>
          </a:p>
          <a:p>
            <a:pPr marL="0" lvl="0" indent="0" algn="l" rtl="0">
              <a:spcBef>
                <a:spcPts val="0"/>
              </a:spcBef>
              <a:spcAft>
                <a:spcPts val="0"/>
              </a:spcAft>
              <a:buNone/>
            </a:pPr>
            <a:r>
              <a:rPr lang="en-GB" sz="3865" b="1" dirty="0">
                <a:solidFill>
                  <a:srgbClr val="202124"/>
                </a:solidFill>
                <a:latin typeface="Georgia"/>
                <a:ea typeface="Georgia"/>
                <a:cs typeface="Georgia"/>
                <a:sym typeface="Georgia"/>
              </a:rPr>
              <a:t>Gulam Sarwar</a:t>
            </a:r>
            <a:endParaRPr sz="3865" b="1" dirty="0">
              <a:solidFill>
                <a:srgbClr val="202124"/>
              </a:solidFill>
              <a:latin typeface="Georgia"/>
              <a:ea typeface="Georgia"/>
              <a:cs typeface="Georgia"/>
              <a:sym typeface="Georgia"/>
            </a:endParaRPr>
          </a:p>
          <a:p>
            <a:pPr marL="0" lvl="0" indent="0" algn="l" rtl="0">
              <a:spcBef>
                <a:spcPts val="0"/>
              </a:spcBef>
              <a:spcAft>
                <a:spcPts val="0"/>
              </a:spcAft>
              <a:buNone/>
            </a:pPr>
            <a:r>
              <a:rPr lang="en-GB" sz="3865" dirty="0">
                <a:solidFill>
                  <a:srgbClr val="202124"/>
                </a:solidFill>
                <a:latin typeface="Georgia"/>
                <a:ea typeface="Georgia"/>
                <a:cs typeface="Georgia"/>
                <a:sym typeface="Georgia"/>
              </a:rPr>
              <a:t>1821700042</a:t>
            </a:r>
            <a:endParaRPr sz="3865" dirty="0">
              <a:solidFill>
                <a:srgbClr val="202124"/>
              </a:solidFill>
              <a:latin typeface="Georgia"/>
              <a:ea typeface="Georgia"/>
              <a:cs typeface="Georgia"/>
              <a:sym typeface="Georgia"/>
            </a:endParaRPr>
          </a:p>
          <a:p>
            <a:pPr marL="0" lvl="0" indent="0" algn="l" rtl="0">
              <a:spcBef>
                <a:spcPts val="0"/>
              </a:spcBef>
              <a:spcAft>
                <a:spcPts val="0"/>
              </a:spcAft>
              <a:buNone/>
            </a:pPr>
            <a:endParaRPr sz="3865" dirty="0">
              <a:solidFill>
                <a:srgbClr val="202124"/>
              </a:solidFill>
              <a:latin typeface="Georgia"/>
              <a:ea typeface="Georgia"/>
              <a:cs typeface="Georgia"/>
              <a:sym typeface="Georgia"/>
            </a:endParaRPr>
          </a:p>
          <a:p>
            <a:pPr marL="0" lvl="0" indent="0" algn="l" rtl="0">
              <a:spcBef>
                <a:spcPts val="0"/>
              </a:spcBef>
              <a:spcAft>
                <a:spcPts val="0"/>
              </a:spcAft>
              <a:buNone/>
            </a:pPr>
            <a:r>
              <a:rPr lang="en-GB" sz="3865" b="1" dirty="0" err="1">
                <a:solidFill>
                  <a:srgbClr val="202124"/>
                </a:solidFill>
                <a:latin typeface="Georgia"/>
                <a:ea typeface="Georgia"/>
                <a:cs typeface="Georgia"/>
                <a:sym typeface="Georgia"/>
              </a:rPr>
              <a:t>Rafid</a:t>
            </a:r>
            <a:r>
              <a:rPr lang="en-GB" sz="3865" b="1" dirty="0">
                <a:solidFill>
                  <a:srgbClr val="202124"/>
                </a:solidFill>
                <a:latin typeface="Georgia"/>
                <a:ea typeface="Georgia"/>
                <a:cs typeface="Georgia"/>
                <a:sym typeface="Georgia"/>
              </a:rPr>
              <a:t> Ahmed</a:t>
            </a:r>
            <a:endParaRPr sz="3865" b="1" dirty="0">
              <a:solidFill>
                <a:srgbClr val="202124"/>
              </a:solidFill>
              <a:latin typeface="Georgia"/>
              <a:ea typeface="Georgia"/>
              <a:cs typeface="Georgia"/>
              <a:sym typeface="Georgia"/>
            </a:endParaRPr>
          </a:p>
          <a:p>
            <a:pPr marL="0" lvl="0" indent="0" algn="l" rtl="0">
              <a:spcBef>
                <a:spcPts val="0"/>
              </a:spcBef>
              <a:spcAft>
                <a:spcPts val="0"/>
              </a:spcAft>
              <a:buNone/>
            </a:pPr>
            <a:r>
              <a:rPr lang="en-GB" sz="3865" dirty="0">
                <a:solidFill>
                  <a:srgbClr val="202124"/>
                </a:solidFill>
                <a:latin typeface="Georgia"/>
                <a:ea typeface="Georgia"/>
                <a:cs typeface="Georgia"/>
                <a:sym typeface="Georgia"/>
              </a:rPr>
              <a:t>1831395642</a:t>
            </a:r>
            <a:endParaRPr sz="3865" dirty="0">
              <a:solidFill>
                <a:srgbClr val="202124"/>
              </a:solidFill>
              <a:latin typeface="Georgia"/>
              <a:ea typeface="Georgia"/>
              <a:cs typeface="Georgia"/>
              <a:sym typeface="Georgia"/>
            </a:endParaRPr>
          </a:p>
          <a:p>
            <a:pPr marL="0" lvl="0" indent="0" algn="l" rtl="0">
              <a:spcBef>
                <a:spcPts val="0"/>
              </a:spcBef>
              <a:spcAft>
                <a:spcPts val="0"/>
              </a:spcAft>
              <a:buNone/>
            </a:pPr>
            <a:endParaRPr dirty="0">
              <a:solidFill>
                <a:srgbClr val="202124"/>
              </a:solidFill>
              <a:latin typeface="Georgia"/>
              <a:ea typeface="Georgia"/>
              <a:cs typeface="Georgia"/>
              <a:sym typeface="Georgia"/>
            </a:endParaRPr>
          </a:p>
        </p:txBody>
      </p:sp>
      <p:sp>
        <p:nvSpPr>
          <p:cNvPr id="279" name="Google Shape;279;p13"/>
          <p:cNvSpPr txBox="1">
            <a:spLocks noGrp="1"/>
          </p:cNvSpPr>
          <p:nvPr>
            <p:ph type="subTitle" idx="1"/>
          </p:nvPr>
        </p:nvSpPr>
        <p:spPr>
          <a:xfrm>
            <a:off x="4451925" y="3340300"/>
            <a:ext cx="4380300" cy="1710300"/>
          </a:xfrm>
          <a:prstGeom prst="rect">
            <a:avLst/>
          </a:prstGeom>
          <a:effectLst>
            <a:reflection dist="38100" dir="5400000" fadeDir="5400012" sy="-100000" algn="bl" rotWithShape="0"/>
          </a:effectLst>
        </p:spPr>
        <p:txBody>
          <a:bodyPr spcFirstLastPara="1" wrap="square" lIns="91425" tIns="91425" rIns="91425" bIns="91425" anchor="t" anchorCtr="0">
            <a:normAutofit/>
          </a:bodyPr>
          <a:lstStyle/>
          <a:p>
            <a:pPr marL="0" lvl="0" indent="0" algn="r" rtl="0">
              <a:spcBef>
                <a:spcPts val="0"/>
              </a:spcBef>
              <a:spcAft>
                <a:spcPts val="0"/>
              </a:spcAft>
              <a:buNone/>
            </a:pPr>
            <a:r>
              <a:rPr lang="en-GB" sz="1500" dirty="0">
                <a:solidFill>
                  <a:srgbClr val="202124"/>
                </a:solidFill>
                <a:latin typeface="Georgia"/>
                <a:ea typeface="Georgia"/>
                <a:cs typeface="Georgia"/>
                <a:sym typeface="Georgia"/>
              </a:rPr>
              <a:t>Submitted To,</a:t>
            </a:r>
            <a:endParaRPr sz="1500" dirty="0">
              <a:solidFill>
                <a:srgbClr val="202124"/>
              </a:solidFill>
              <a:latin typeface="Georgia"/>
              <a:ea typeface="Georgia"/>
              <a:cs typeface="Georgia"/>
              <a:sym typeface="Georgia"/>
            </a:endParaRPr>
          </a:p>
          <a:p>
            <a:pPr marL="0" lvl="0" indent="0" algn="r" rtl="0">
              <a:spcBef>
                <a:spcPts val="0"/>
              </a:spcBef>
              <a:spcAft>
                <a:spcPts val="0"/>
              </a:spcAft>
              <a:buNone/>
            </a:pPr>
            <a:endParaRPr sz="1500" dirty="0">
              <a:solidFill>
                <a:srgbClr val="202124"/>
              </a:solidFill>
              <a:latin typeface="Georgia"/>
              <a:ea typeface="Georgia"/>
              <a:cs typeface="Georgia"/>
              <a:sym typeface="Georgia"/>
            </a:endParaRPr>
          </a:p>
          <a:p>
            <a:pPr marL="0" lvl="0" indent="0" algn="r" rtl="0">
              <a:lnSpc>
                <a:spcPct val="115000"/>
              </a:lnSpc>
              <a:spcBef>
                <a:spcPts val="0"/>
              </a:spcBef>
              <a:spcAft>
                <a:spcPts val="0"/>
              </a:spcAft>
              <a:buClr>
                <a:schemeClr val="dk1"/>
              </a:buClr>
              <a:buSzPts val="1100"/>
              <a:buFont typeface="Arial"/>
              <a:buNone/>
            </a:pPr>
            <a:r>
              <a:rPr lang="en-GB" sz="1500" b="1" dirty="0" err="1">
                <a:solidFill>
                  <a:srgbClr val="202124"/>
                </a:solidFill>
                <a:latin typeface="Georgia"/>
                <a:ea typeface="Georgia"/>
                <a:cs typeface="Georgia"/>
                <a:sym typeface="Georgia"/>
              </a:rPr>
              <a:t>Dr.</a:t>
            </a:r>
            <a:r>
              <a:rPr lang="en-GB" sz="1500" b="1" dirty="0">
                <a:solidFill>
                  <a:srgbClr val="202124"/>
                </a:solidFill>
                <a:latin typeface="Georgia"/>
                <a:ea typeface="Georgia"/>
                <a:cs typeface="Georgia"/>
                <a:sym typeface="Georgia"/>
              </a:rPr>
              <a:t> Mohammad </a:t>
            </a:r>
            <a:r>
              <a:rPr lang="en-GB" sz="1500" b="1" dirty="0" err="1">
                <a:solidFill>
                  <a:srgbClr val="202124"/>
                </a:solidFill>
                <a:latin typeface="Georgia"/>
                <a:ea typeface="Georgia"/>
                <a:cs typeface="Georgia"/>
                <a:sym typeface="Georgia"/>
              </a:rPr>
              <a:t>Monirujjaman</a:t>
            </a:r>
            <a:r>
              <a:rPr lang="en-GB" sz="1500" b="1" dirty="0">
                <a:solidFill>
                  <a:srgbClr val="202124"/>
                </a:solidFill>
                <a:latin typeface="Georgia"/>
                <a:ea typeface="Georgia"/>
                <a:cs typeface="Georgia"/>
                <a:sym typeface="Georgia"/>
              </a:rPr>
              <a:t> Khan(KMM)</a:t>
            </a:r>
            <a:endParaRPr sz="1500" dirty="0">
              <a:solidFill>
                <a:srgbClr val="202124"/>
              </a:solidFill>
              <a:latin typeface="Georgia"/>
              <a:ea typeface="Georgia"/>
              <a:cs typeface="Georgia"/>
              <a:sym typeface="Georgia"/>
            </a:endParaRPr>
          </a:p>
          <a:p>
            <a:pPr marL="0" lvl="0" indent="0" algn="l" rtl="0">
              <a:spcBef>
                <a:spcPts val="0"/>
              </a:spcBef>
              <a:spcAft>
                <a:spcPts val="0"/>
              </a:spcAft>
              <a:buNone/>
            </a:pPr>
            <a:endParaRPr sz="1500" dirty="0">
              <a:solidFill>
                <a:srgbClr val="202124"/>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417275" y="1360725"/>
            <a:ext cx="7688700" cy="544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990"/>
              <a:buNone/>
            </a:pPr>
            <a:r>
              <a:rPr lang="en-GB" sz="1900">
                <a:solidFill>
                  <a:srgbClr val="111111"/>
                </a:solidFill>
                <a:latin typeface="Georgia"/>
                <a:ea typeface="Georgia"/>
                <a:cs typeface="Georgia"/>
                <a:sym typeface="Georgia"/>
              </a:rPr>
              <a:t>Background</a:t>
            </a:r>
            <a:endParaRPr sz="1900">
              <a:solidFill>
                <a:srgbClr val="111111"/>
              </a:solidFill>
              <a:latin typeface="Georgia"/>
              <a:ea typeface="Georgia"/>
              <a:cs typeface="Georgia"/>
              <a:sym typeface="Georgia"/>
            </a:endParaRPr>
          </a:p>
        </p:txBody>
      </p:sp>
      <p:sp>
        <p:nvSpPr>
          <p:cNvPr id="285" name="Google Shape;285;p14"/>
          <p:cNvSpPr txBox="1">
            <a:spLocks noGrp="1"/>
          </p:cNvSpPr>
          <p:nvPr>
            <p:ph type="body" idx="1"/>
          </p:nvPr>
        </p:nvSpPr>
        <p:spPr>
          <a:xfrm>
            <a:off x="308425" y="1905000"/>
            <a:ext cx="5697000" cy="3165900"/>
          </a:xfrm>
          <a:prstGeom prst="rect">
            <a:avLst/>
          </a:prstGeom>
        </p:spPr>
        <p:txBody>
          <a:bodyPr spcFirstLastPara="1" wrap="square" lIns="91425" tIns="91425" rIns="91425" bIns="91425" anchor="t" anchorCtr="0">
            <a:noAutofit/>
          </a:bodyPr>
          <a:lstStyle/>
          <a:p>
            <a:pPr marL="457200" lvl="0" indent="-323850" algn="just" rtl="0">
              <a:lnSpc>
                <a:spcPct val="100000"/>
              </a:lnSpc>
              <a:spcBef>
                <a:spcPts val="1000"/>
              </a:spcBef>
              <a:spcAft>
                <a:spcPts val="0"/>
              </a:spcAft>
              <a:buClr>
                <a:srgbClr val="111111"/>
              </a:buClr>
              <a:buSzPts val="1500"/>
              <a:buFont typeface="Georgia"/>
              <a:buChar char="●"/>
            </a:pPr>
            <a:r>
              <a:rPr lang="en-GB" sz="1500">
                <a:solidFill>
                  <a:srgbClr val="111111"/>
                </a:solidFill>
                <a:latin typeface="Georgia"/>
                <a:ea typeface="Georgia"/>
                <a:cs typeface="Georgia"/>
                <a:sym typeface="Georgia"/>
              </a:rPr>
              <a:t>Lung cancer is a type of cancer that begins in the lungs. Our lungs are two spongy organs in your chest that take in oxygen when we  inhale and release carbon dioxide when we exhale.</a:t>
            </a:r>
            <a:endParaRPr sz="1500">
              <a:solidFill>
                <a:srgbClr val="111111"/>
              </a:solidFill>
              <a:latin typeface="Georgia"/>
              <a:ea typeface="Georgia"/>
              <a:cs typeface="Georgia"/>
              <a:sym typeface="Georgia"/>
            </a:endParaRPr>
          </a:p>
          <a:p>
            <a:pPr marL="457200" lvl="0" indent="-323850" algn="just" rtl="0">
              <a:lnSpc>
                <a:spcPct val="100000"/>
              </a:lnSpc>
              <a:spcBef>
                <a:spcPts val="0"/>
              </a:spcBef>
              <a:spcAft>
                <a:spcPts val="0"/>
              </a:spcAft>
              <a:buClr>
                <a:srgbClr val="111111"/>
              </a:buClr>
              <a:buSzPts val="1500"/>
              <a:buFont typeface="Georgia"/>
              <a:buChar char="●"/>
            </a:pPr>
            <a:r>
              <a:rPr lang="en-GB" sz="1500">
                <a:solidFill>
                  <a:srgbClr val="111111"/>
                </a:solidFill>
                <a:latin typeface="Georgia"/>
                <a:ea typeface="Georgia"/>
                <a:cs typeface="Georgia"/>
                <a:sym typeface="Georgia"/>
              </a:rPr>
              <a:t>Deep learning is a machine learning and artificial intelligence (AI) technique inspired by human learning. Data science, which covers statistics and predictive modeling, contains deep learning as a major component.</a:t>
            </a:r>
            <a:endParaRPr sz="1500">
              <a:solidFill>
                <a:srgbClr val="111111"/>
              </a:solidFill>
              <a:latin typeface="Georgia"/>
              <a:ea typeface="Georgia"/>
              <a:cs typeface="Georgia"/>
              <a:sym typeface="Georgia"/>
            </a:endParaRPr>
          </a:p>
          <a:p>
            <a:pPr marL="457200" lvl="0" indent="-323850" algn="just" rtl="0">
              <a:lnSpc>
                <a:spcPct val="100000"/>
              </a:lnSpc>
              <a:spcBef>
                <a:spcPts val="0"/>
              </a:spcBef>
              <a:spcAft>
                <a:spcPts val="0"/>
              </a:spcAft>
              <a:buClr>
                <a:srgbClr val="111111"/>
              </a:buClr>
              <a:buSzPts val="1500"/>
              <a:buFont typeface="Georgia"/>
              <a:buChar char="●"/>
            </a:pPr>
            <a:r>
              <a:rPr lang="en-GB" sz="1500">
                <a:solidFill>
                  <a:srgbClr val="111111"/>
                </a:solidFill>
                <a:latin typeface="Georgia"/>
                <a:ea typeface="Georgia"/>
                <a:cs typeface="Georgia"/>
                <a:sym typeface="Georgia"/>
              </a:rPr>
              <a:t>We have applied VGG16(Sequential) model. VGG16 is a convolutional neural network(CNN) model that's used for image recognition.. For performance analysis we will use confusion matrix such as true positive, true negative etc. For datasets we used kaggle.</a:t>
            </a:r>
            <a:endParaRPr sz="1500">
              <a:solidFill>
                <a:srgbClr val="111111"/>
              </a:solidFill>
              <a:latin typeface="Georgia"/>
              <a:ea typeface="Georgia"/>
              <a:cs typeface="Georgia"/>
              <a:sym typeface="Georgia"/>
            </a:endParaRPr>
          </a:p>
        </p:txBody>
      </p:sp>
      <p:pic>
        <p:nvPicPr>
          <p:cNvPr id="286" name="Google Shape;286;p14"/>
          <p:cNvPicPr preferRelativeResize="0"/>
          <p:nvPr/>
        </p:nvPicPr>
        <p:blipFill>
          <a:blip r:embed="rId3">
            <a:alphaModFix/>
          </a:blip>
          <a:stretch>
            <a:fillRect/>
          </a:stretch>
        </p:blipFill>
        <p:spPr>
          <a:xfrm>
            <a:off x="6157775" y="2057400"/>
            <a:ext cx="2833826" cy="29188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417275" y="1360725"/>
            <a:ext cx="7688700" cy="544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900">
                <a:solidFill>
                  <a:srgbClr val="111111"/>
                </a:solidFill>
                <a:latin typeface="Georgia"/>
                <a:ea typeface="Georgia"/>
                <a:cs typeface="Georgia"/>
                <a:sym typeface="Georgia"/>
              </a:rPr>
              <a:t>Problem Statement </a:t>
            </a:r>
            <a:endParaRPr sz="1900">
              <a:solidFill>
                <a:srgbClr val="111111"/>
              </a:solidFill>
              <a:latin typeface="Georgia"/>
              <a:ea typeface="Georgia"/>
              <a:cs typeface="Georgia"/>
              <a:sym typeface="Georgia"/>
            </a:endParaRPr>
          </a:p>
        </p:txBody>
      </p:sp>
      <p:sp>
        <p:nvSpPr>
          <p:cNvPr id="292" name="Google Shape;292;p15"/>
          <p:cNvSpPr txBox="1">
            <a:spLocks noGrp="1"/>
          </p:cNvSpPr>
          <p:nvPr>
            <p:ph type="body" idx="1"/>
          </p:nvPr>
        </p:nvSpPr>
        <p:spPr>
          <a:xfrm>
            <a:off x="417275" y="1905000"/>
            <a:ext cx="5588100" cy="3039000"/>
          </a:xfrm>
          <a:prstGeom prst="rect">
            <a:avLst/>
          </a:prstGeom>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GB" sz="1500">
                <a:solidFill>
                  <a:srgbClr val="000000"/>
                </a:solidFill>
                <a:latin typeface="Georgia"/>
                <a:ea typeface="Georgia"/>
                <a:cs typeface="Georgia"/>
                <a:sym typeface="Georgia"/>
              </a:rPr>
              <a:t>Lung cancer at early stage if can be detected than the survival chance gets high. Lung cancer being one of the deadliest cancer is costly to detect and if diagnosed then the expense for treatment is high too. In poor countries where cigarettes, tobacco is common has high risk of lung cancer and due to high cost detection test and treatment becomes unaffordable for a large number of people. We’ll build a system which will use deep learning and will be able detect lung cancer at early stage.</a:t>
            </a:r>
            <a:endParaRPr sz="1500">
              <a:solidFill>
                <a:srgbClr val="000000"/>
              </a:solidFill>
              <a:latin typeface="Georgia"/>
              <a:ea typeface="Georgia"/>
              <a:cs typeface="Georgia"/>
              <a:sym typeface="Georgia"/>
            </a:endParaRPr>
          </a:p>
          <a:p>
            <a:pPr marL="0" lvl="0" indent="0" algn="l" rtl="0">
              <a:lnSpc>
                <a:spcPct val="115000"/>
              </a:lnSpc>
              <a:spcBef>
                <a:spcPts val="0"/>
              </a:spcBef>
              <a:spcAft>
                <a:spcPts val="1200"/>
              </a:spcAft>
              <a:buSzPts val="935"/>
              <a:buNone/>
            </a:pPr>
            <a:endParaRPr sz="1500">
              <a:solidFill>
                <a:srgbClr val="000000"/>
              </a:solidFill>
              <a:latin typeface="Georgia"/>
              <a:ea typeface="Georgia"/>
              <a:cs typeface="Georgia"/>
              <a:sym typeface="Georgia"/>
            </a:endParaRPr>
          </a:p>
        </p:txBody>
      </p:sp>
      <p:pic>
        <p:nvPicPr>
          <p:cNvPr id="293" name="Google Shape;293;p15"/>
          <p:cNvPicPr preferRelativeResize="0"/>
          <p:nvPr/>
        </p:nvPicPr>
        <p:blipFill>
          <a:blip r:embed="rId3">
            <a:alphaModFix/>
          </a:blip>
          <a:stretch>
            <a:fillRect/>
          </a:stretch>
        </p:blipFill>
        <p:spPr>
          <a:xfrm>
            <a:off x="6132375" y="2025150"/>
            <a:ext cx="2833826" cy="291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417275" y="1360725"/>
            <a:ext cx="7688700" cy="544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900">
                <a:solidFill>
                  <a:srgbClr val="000000"/>
                </a:solidFill>
                <a:latin typeface="Georgia"/>
                <a:ea typeface="Georgia"/>
                <a:cs typeface="Georgia"/>
                <a:sym typeface="Georgia"/>
              </a:rPr>
              <a:t>Objective of The Project: </a:t>
            </a:r>
            <a:endParaRPr sz="1900">
              <a:solidFill>
                <a:srgbClr val="111111"/>
              </a:solidFill>
              <a:latin typeface="Georgia"/>
              <a:ea typeface="Georgia"/>
              <a:cs typeface="Georgia"/>
              <a:sym typeface="Georgia"/>
            </a:endParaRPr>
          </a:p>
        </p:txBody>
      </p:sp>
      <p:sp>
        <p:nvSpPr>
          <p:cNvPr id="299" name="Google Shape;299;p16"/>
          <p:cNvSpPr txBox="1">
            <a:spLocks noGrp="1"/>
          </p:cNvSpPr>
          <p:nvPr>
            <p:ph type="body" idx="1"/>
          </p:nvPr>
        </p:nvSpPr>
        <p:spPr>
          <a:xfrm>
            <a:off x="417275" y="1905000"/>
            <a:ext cx="5488200" cy="30390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Detect Lung Cancer: Successful  detection of lung cancer. </a:t>
            </a:r>
            <a:endParaRPr sz="1500">
              <a:solidFill>
                <a:srgbClr val="000000"/>
              </a:solidFill>
              <a:latin typeface="Georgia"/>
              <a:ea typeface="Georgia"/>
              <a:cs typeface="Georgia"/>
              <a:sym typeface="Georgia"/>
            </a:endParaRPr>
          </a:p>
          <a:p>
            <a:pPr marL="457200" lvl="0" indent="-323850" algn="l" rtl="0">
              <a:lnSpc>
                <a:spcPct val="150000"/>
              </a:lnSpc>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Percentage of Accuracy:  Accurate result up to acceptable accuracy.</a:t>
            </a:r>
            <a:endParaRPr sz="1500">
              <a:solidFill>
                <a:srgbClr val="000000"/>
              </a:solidFill>
              <a:latin typeface="Georgia"/>
              <a:ea typeface="Georgia"/>
              <a:cs typeface="Georgia"/>
              <a:sym typeface="Georgia"/>
            </a:endParaRPr>
          </a:p>
          <a:p>
            <a:pPr marL="457200" lvl="0" indent="-323850" algn="l" rtl="0">
              <a:lnSpc>
                <a:spcPct val="150000"/>
              </a:lnSpc>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Cost Friendly : Cost effective, affordable.</a:t>
            </a:r>
            <a:endParaRPr sz="1500">
              <a:solidFill>
                <a:srgbClr val="000000"/>
              </a:solidFill>
              <a:latin typeface="Georgia"/>
              <a:ea typeface="Georgia"/>
              <a:cs typeface="Georgia"/>
              <a:sym typeface="Georgia"/>
            </a:endParaRPr>
          </a:p>
          <a:p>
            <a:pPr marL="457200" lvl="0" indent="-323850" algn="l" rtl="0">
              <a:lnSpc>
                <a:spcPct val="150000"/>
              </a:lnSpc>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Widely Useable for Medical Institutions :  Develop a system which can be widely and easily used.</a:t>
            </a:r>
            <a:endParaRPr sz="1500">
              <a:solidFill>
                <a:srgbClr val="000000"/>
              </a:solidFill>
              <a:latin typeface="Georgia"/>
              <a:ea typeface="Georgia"/>
              <a:cs typeface="Georgia"/>
              <a:sym typeface="Georgia"/>
            </a:endParaRPr>
          </a:p>
        </p:txBody>
      </p:sp>
      <p:pic>
        <p:nvPicPr>
          <p:cNvPr id="300" name="Google Shape;300;p16"/>
          <p:cNvPicPr preferRelativeResize="0"/>
          <p:nvPr/>
        </p:nvPicPr>
        <p:blipFill>
          <a:blip r:embed="rId3">
            <a:alphaModFix/>
          </a:blip>
          <a:stretch>
            <a:fillRect/>
          </a:stretch>
        </p:blipFill>
        <p:spPr>
          <a:xfrm>
            <a:off x="5978175" y="1904925"/>
            <a:ext cx="2960825" cy="291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417275" y="1360725"/>
            <a:ext cx="7688700" cy="544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900">
                <a:solidFill>
                  <a:srgbClr val="000000"/>
                </a:solidFill>
                <a:latin typeface="Georgia"/>
                <a:ea typeface="Georgia"/>
                <a:cs typeface="Georgia"/>
                <a:sym typeface="Georgia"/>
              </a:rPr>
              <a:t>Software Used</a:t>
            </a:r>
            <a:endParaRPr sz="1900">
              <a:solidFill>
                <a:srgbClr val="111111"/>
              </a:solidFill>
              <a:latin typeface="Georgia"/>
              <a:ea typeface="Georgia"/>
              <a:cs typeface="Georgia"/>
              <a:sym typeface="Georgia"/>
            </a:endParaRPr>
          </a:p>
        </p:txBody>
      </p:sp>
      <p:sp>
        <p:nvSpPr>
          <p:cNvPr id="306" name="Google Shape;306;p17"/>
          <p:cNvSpPr txBox="1">
            <a:spLocks noGrp="1"/>
          </p:cNvSpPr>
          <p:nvPr>
            <p:ph type="body" idx="1"/>
          </p:nvPr>
        </p:nvSpPr>
        <p:spPr>
          <a:xfrm>
            <a:off x="417275" y="1905000"/>
            <a:ext cx="5488200" cy="3039000"/>
          </a:xfrm>
          <a:prstGeom prst="rect">
            <a:avLst/>
          </a:prstGeom>
        </p:spPr>
        <p:txBody>
          <a:bodyPr spcFirstLastPara="1" wrap="square" lIns="91425" tIns="91425" rIns="91425" bIns="91425" anchor="t" anchorCtr="0">
            <a:noAutofit/>
          </a:bodyPr>
          <a:lstStyle/>
          <a:p>
            <a:pPr marL="457200" lvl="0" indent="-323850" algn="l" rtl="0">
              <a:lnSpc>
                <a:spcPct val="200000"/>
              </a:lnSpc>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Anaconda </a:t>
            </a:r>
            <a:endParaRPr sz="1500">
              <a:solidFill>
                <a:srgbClr val="000000"/>
              </a:solidFill>
              <a:latin typeface="Georgia"/>
              <a:ea typeface="Georgia"/>
              <a:cs typeface="Georgia"/>
              <a:sym typeface="Georgia"/>
            </a:endParaRPr>
          </a:p>
          <a:p>
            <a:pPr marL="457200" lvl="0" indent="-323850" algn="l" rtl="0">
              <a:lnSpc>
                <a:spcPct val="200000"/>
              </a:lnSpc>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Google Colab</a:t>
            </a:r>
            <a:endParaRPr sz="1500">
              <a:solidFill>
                <a:srgbClr val="000000"/>
              </a:solidFill>
              <a:latin typeface="Georgia"/>
              <a:ea typeface="Georgia"/>
              <a:cs typeface="Georgia"/>
              <a:sym typeface="Georgia"/>
            </a:endParaRPr>
          </a:p>
          <a:p>
            <a:pPr marL="457200" lvl="0" indent="-323850" algn="l" rtl="0">
              <a:lnSpc>
                <a:spcPct val="200000"/>
              </a:lnSpc>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Visual Studio Code</a:t>
            </a:r>
            <a:endParaRPr sz="1500">
              <a:solidFill>
                <a:srgbClr val="000000"/>
              </a:solidFill>
              <a:latin typeface="Georgia"/>
              <a:ea typeface="Georgia"/>
              <a:cs typeface="Georgia"/>
              <a:sym typeface="Georgia"/>
            </a:endParaRPr>
          </a:p>
          <a:p>
            <a:pPr marL="457200" lvl="0" indent="-323850" algn="l" rtl="0">
              <a:lnSpc>
                <a:spcPct val="200000"/>
              </a:lnSpc>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TensorFlow</a:t>
            </a:r>
            <a:endParaRPr sz="1500">
              <a:solidFill>
                <a:srgbClr val="000000"/>
              </a:solidFill>
              <a:latin typeface="Georgia"/>
              <a:ea typeface="Georgia"/>
              <a:cs typeface="Georgia"/>
              <a:sym typeface="Georgia"/>
            </a:endParaRPr>
          </a:p>
        </p:txBody>
      </p:sp>
      <p:pic>
        <p:nvPicPr>
          <p:cNvPr id="307" name="Google Shape;307;p17"/>
          <p:cNvPicPr preferRelativeResize="0"/>
          <p:nvPr/>
        </p:nvPicPr>
        <p:blipFill>
          <a:blip r:embed="rId3">
            <a:alphaModFix/>
          </a:blip>
          <a:stretch>
            <a:fillRect/>
          </a:stretch>
        </p:blipFill>
        <p:spPr>
          <a:xfrm>
            <a:off x="5011050" y="1732287"/>
            <a:ext cx="3856926" cy="1610550"/>
          </a:xfrm>
          <a:prstGeom prst="rect">
            <a:avLst/>
          </a:prstGeom>
          <a:noFill/>
          <a:ln>
            <a:noFill/>
          </a:ln>
        </p:spPr>
      </p:pic>
      <p:pic>
        <p:nvPicPr>
          <p:cNvPr id="308" name="Google Shape;308;p17"/>
          <p:cNvPicPr preferRelativeResize="0"/>
          <p:nvPr/>
        </p:nvPicPr>
        <p:blipFill>
          <a:blip r:embed="rId4">
            <a:alphaModFix/>
          </a:blip>
          <a:stretch>
            <a:fillRect/>
          </a:stretch>
        </p:blipFill>
        <p:spPr>
          <a:xfrm>
            <a:off x="7198125" y="3370300"/>
            <a:ext cx="1945874" cy="1773176"/>
          </a:xfrm>
          <a:prstGeom prst="rect">
            <a:avLst/>
          </a:prstGeom>
          <a:noFill/>
          <a:ln>
            <a:noFill/>
          </a:ln>
        </p:spPr>
      </p:pic>
      <p:pic>
        <p:nvPicPr>
          <p:cNvPr id="309" name="Google Shape;309;p17"/>
          <p:cNvPicPr preferRelativeResize="0"/>
          <p:nvPr/>
        </p:nvPicPr>
        <p:blipFill>
          <a:blip r:embed="rId5">
            <a:alphaModFix/>
          </a:blip>
          <a:stretch>
            <a:fillRect/>
          </a:stretch>
        </p:blipFill>
        <p:spPr>
          <a:xfrm>
            <a:off x="5450722" y="-3"/>
            <a:ext cx="3417245" cy="1704800"/>
          </a:xfrm>
          <a:prstGeom prst="rect">
            <a:avLst/>
          </a:prstGeom>
          <a:noFill/>
          <a:ln>
            <a:noFill/>
          </a:ln>
        </p:spPr>
      </p:pic>
      <p:pic>
        <p:nvPicPr>
          <p:cNvPr id="310" name="Google Shape;310;p17"/>
          <p:cNvPicPr preferRelativeResize="0"/>
          <p:nvPr/>
        </p:nvPicPr>
        <p:blipFill>
          <a:blip r:embed="rId6">
            <a:alphaModFix/>
          </a:blip>
          <a:stretch>
            <a:fillRect/>
          </a:stretch>
        </p:blipFill>
        <p:spPr>
          <a:xfrm flipH="1">
            <a:off x="5138050" y="3370300"/>
            <a:ext cx="2060075" cy="1773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8"/>
          <p:cNvSpPr txBox="1">
            <a:spLocks noGrp="1"/>
          </p:cNvSpPr>
          <p:nvPr>
            <p:ph type="title"/>
          </p:nvPr>
        </p:nvSpPr>
        <p:spPr>
          <a:xfrm>
            <a:off x="417275" y="1360725"/>
            <a:ext cx="7688700" cy="5442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None/>
            </a:pPr>
            <a:r>
              <a:rPr lang="en-GB" sz="1900">
                <a:solidFill>
                  <a:srgbClr val="000000"/>
                </a:solidFill>
                <a:latin typeface="Georgia"/>
                <a:ea typeface="Georgia"/>
                <a:cs typeface="Georgia"/>
                <a:sym typeface="Georgia"/>
              </a:rPr>
              <a:t>Model Applied : VGG16(Sequential)</a:t>
            </a:r>
            <a:endParaRPr sz="1900">
              <a:solidFill>
                <a:srgbClr val="000000"/>
              </a:solidFill>
              <a:latin typeface="Georgia"/>
              <a:ea typeface="Georgia"/>
              <a:cs typeface="Georgia"/>
              <a:sym typeface="Georgia"/>
            </a:endParaRPr>
          </a:p>
        </p:txBody>
      </p:sp>
      <p:sp>
        <p:nvSpPr>
          <p:cNvPr id="316" name="Google Shape;316;p18"/>
          <p:cNvSpPr txBox="1">
            <a:spLocks noGrp="1"/>
          </p:cNvSpPr>
          <p:nvPr>
            <p:ph type="body" idx="1"/>
          </p:nvPr>
        </p:nvSpPr>
        <p:spPr>
          <a:xfrm>
            <a:off x="417275" y="1778000"/>
            <a:ext cx="4662600" cy="31659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1000"/>
              </a:spcBef>
              <a:spcAft>
                <a:spcPts val="0"/>
              </a:spcAft>
              <a:buNone/>
            </a:pPr>
            <a:r>
              <a:rPr lang="en-GB" sz="1500">
                <a:solidFill>
                  <a:srgbClr val="000000"/>
                </a:solidFill>
                <a:latin typeface="Georgia"/>
                <a:ea typeface="Georgia"/>
                <a:cs typeface="Georgia"/>
                <a:sym typeface="Georgia"/>
              </a:rPr>
              <a:t>VGG16 is a </a:t>
            </a:r>
            <a:r>
              <a:rPr lang="en-GB" sz="1500">
                <a:solidFill>
                  <a:srgbClr val="000000"/>
                </a:solidFill>
                <a:uFill>
                  <a:noFill/>
                </a:uFill>
                <a:latin typeface="Georgia"/>
                <a:ea typeface="Georgia"/>
                <a:cs typeface="Georgia"/>
                <a:sym typeface="Georgia"/>
                <a:hlinkClick r:id="rId3">
                  <a:extLst>
                    <a:ext uri="{A12FA001-AC4F-418D-AE19-62706E023703}">
                      <ahyp:hlinkClr xmlns:ahyp="http://schemas.microsoft.com/office/drawing/2018/hyperlinkcolor" val="tx"/>
                    </a:ext>
                  </a:extLst>
                </a:hlinkClick>
              </a:rPr>
              <a:t>convolution neural network</a:t>
            </a:r>
            <a:r>
              <a:rPr lang="en-GB" sz="1500">
                <a:solidFill>
                  <a:srgbClr val="000000"/>
                </a:solidFill>
                <a:latin typeface="Georgia"/>
                <a:ea typeface="Georgia"/>
                <a:cs typeface="Georgia"/>
                <a:sym typeface="Georgia"/>
              </a:rPr>
              <a:t> (CNN) architecture that’s considered to be one of the best vision model architectures to date. Instead of having a large number of </a:t>
            </a:r>
            <a:r>
              <a:rPr lang="en-GB" sz="1500">
                <a:solidFill>
                  <a:srgbClr val="000000"/>
                </a:solidFill>
                <a:uFill>
                  <a:noFill/>
                </a:uFill>
                <a:latin typeface="Georgia"/>
                <a:ea typeface="Georgia"/>
                <a:cs typeface="Georgia"/>
                <a:sym typeface="Georgia"/>
                <a:hlinkClick r:id="rId4">
                  <a:extLst>
                    <a:ext uri="{A12FA001-AC4F-418D-AE19-62706E023703}">
                      <ahyp:hlinkClr xmlns:ahyp="http://schemas.microsoft.com/office/drawing/2018/hyperlinkcolor" val="tx"/>
                    </a:ext>
                  </a:extLst>
                </a:hlinkClick>
              </a:rPr>
              <a:t>hyper-parameters</a:t>
            </a:r>
            <a:r>
              <a:rPr lang="en-GB" sz="1500">
                <a:solidFill>
                  <a:srgbClr val="000000"/>
                </a:solidFill>
                <a:latin typeface="Georgia"/>
                <a:ea typeface="Georgia"/>
                <a:cs typeface="Georgia"/>
                <a:sym typeface="Georgia"/>
              </a:rPr>
              <a:t>, VGG16 uses convolution layers with a 3x3 filter and a stride 1 that are in the same padding and maxpool layer of 2x2 filter of stride 2. It follows this arrangement of convolution and max pool layers consistently throughout the whole architecture. In the end it has two </a:t>
            </a:r>
            <a:r>
              <a:rPr lang="en-GB" sz="1500">
                <a:solidFill>
                  <a:srgbClr val="000000"/>
                </a:solidFill>
                <a:uFill>
                  <a:noFill/>
                </a:uFill>
                <a:latin typeface="Georgia"/>
                <a:ea typeface="Georgia"/>
                <a:cs typeface="Georgia"/>
                <a:sym typeface="Georgia"/>
                <a:hlinkClick r:id="rId5">
                  <a:extLst>
                    <a:ext uri="{A12FA001-AC4F-418D-AE19-62706E023703}">
                      <ahyp:hlinkClr xmlns:ahyp="http://schemas.microsoft.com/office/drawing/2018/hyperlinkcolor" val="tx"/>
                    </a:ext>
                  </a:extLst>
                </a:hlinkClick>
              </a:rPr>
              <a:t>fully connected</a:t>
            </a:r>
            <a:r>
              <a:rPr lang="en-GB" sz="1500">
                <a:solidFill>
                  <a:srgbClr val="000000"/>
                </a:solidFill>
                <a:latin typeface="Georgia"/>
                <a:ea typeface="Georgia"/>
                <a:cs typeface="Georgia"/>
                <a:sym typeface="Georgia"/>
              </a:rPr>
              <a:t> layers, followed by a softmax for output. The 16 in VGG16 refers to it has 16 layers that have weights. This network is a pretty large network, and it has about 138 million (approx) parameters.</a:t>
            </a:r>
            <a:endParaRPr sz="1500">
              <a:solidFill>
                <a:srgbClr val="000000"/>
              </a:solidFill>
              <a:latin typeface="Georgia"/>
              <a:ea typeface="Georgia"/>
              <a:cs typeface="Georgia"/>
              <a:sym typeface="Georgia"/>
            </a:endParaRPr>
          </a:p>
        </p:txBody>
      </p:sp>
      <p:pic>
        <p:nvPicPr>
          <p:cNvPr id="317" name="Google Shape;317;p18"/>
          <p:cNvPicPr preferRelativeResize="0"/>
          <p:nvPr/>
        </p:nvPicPr>
        <p:blipFill>
          <a:blip r:embed="rId6">
            <a:alphaModFix/>
          </a:blip>
          <a:stretch>
            <a:fillRect/>
          </a:stretch>
        </p:blipFill>
        <p:spPr>
          <a:xfrm>
            <a:off x="5079875" y="1904925"/>
            <a:ext cx="3946199" cy="292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9"/>
          <p:cNvSpPr txBox="1">
            <a:spLocks noGrp="1"/>
          </p:cNvSpPr>
          <p:nvPr>
            <p:ph type="title"/>
          </p:nvPr>
        </p:nvSpPr>
        <p:spPr>
          <a:xfrm>
            <a:off x="417275" y="1360725"/>
            <a:ext cx="7688700" cy="544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900">
                <a:solidFill>
                  <a:srgbClr val="000000"/>
                </a:solidFill>
                <a:latin typeface="Georgia"/>
                <a:ea typeface="Georgia"/>
                <a:cs typeface="Georgia"/>
                <a:sym typeface="Georgia"/>
              </a:rPr>
              <a:t>Model Evaluation</a:t>
            </a:r>
            <a:endParaRPr sz="1900">
              <a:solidFill>
                <a:srgbClr val="111111"/>
              </a:solidFill>
              <a:latin typeface="Georgia"/>
              <a:ea typeface="Georgia"/>
              <a:cs typeface="Georgia"/>
              <a:sym typeface="Georgia"/>
            </a:endParaRPr>
          </a:p>
        </p:txBody>
      </p:sp>
      <p:sp>
        <p:nvSpPr>
          <p:cNvPr id="323" name="Google Shape;323;p19"/>
          <p:cNvSpPr txBox="1">
            <a:spLocks noGrp="1"/>
          </p:cNvSpPr>
          <p:nvPr>
            <p:ph type="body" idx="1"/>
          </p:nvPr>
        </p:nvSpPr>
        <p:spPr>
          <a:xfrm>
            <a:off x="417275" y="1905000"/>
            <a:ext cx="3120600" cy="30390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1000"/>
              </a:spcBef>
              <a:spcAft>
                <a:spcPts val="0"/>
              </a:spcAft>
              <a:buNone/>
            </a:pPr>
            <a:r>
              <a:rPr lang="en-GB" sz="1500" b="1">
                <a:solidFill>
                  <a:srgbClr val="000000"/>
                </a:solidFill>
                <a:latin typeface="Georgia"/>
                <a:ea typeface="Georgia"/>
                <a:cs typeface="Georgia"/>
                <a:sym typeface="Georgia"/>
              </a:rPr>
              <a:t>Result</a:t>
            </a:r>
            <a:endParaRPr sz="1500" b="1">
              <a:solidFill>
                <a:srgbClr val="000000"/>
              </a:solidFill>
              <a:latin typeface="Georgia"/>
              <a:ea typeface="Georgia"/>
              <a:cs typeface="Georgia"/>
              <a:sym typeface="Georgia"/>
            </a:endParaRPr>
          </a:p>
          <a:p>
            <a:pPr marL="0" marR="0" lvl="0" indent="0" algn="just" rtl="0">
              <a:lnSpc>
                <a:spcPct val="100000"/>
              </a:lnSpc>
              <a:spcBef>
                <a:spcPts val="1000"/>
              </a:spcBef>
              <a:spcAft>
                <a:spcPts val="0"/>
              </a:spcAft>
              <a:buNone/>
            </a:pPr>
            <a:r>
              <a:rPr lang="en-GB" sz="1500" b="1">
                <a:solidFill>
                  <a:srgbClr val="000000"/>
                </a:solidFill>
                <a:latin typeface="Georgia"/>
                <a:ea typeface="Georgia"/>
                <a:cs typeface="Georgia"/>
                <a:sym typeface="Georgia"/>
              </a:rPr>
              <a:t>Accuracy:</a:t>
            </a:r>
            <a:r>
              <a:rPr lang="en-GB" sz="1500">
                <a:solidFill>
                  <a:srgbClr val="000000"/>
                </a:solidFill>
                <a:latin typeface="Georgia"/>
                <a:ea typeface="Georgia"/>
                <a:cs typeface="Georgia"/>
                <a:sym typeface="Georgia"/>
              </a:rPr>
              <a:t>  85.60460805892944</a:t>
            </a:r>
            <a:endParaRPr sz="1500">
              <a:solidFill>
                <a:srgbClr val="000000"/>
              </a:solidFill>
              <a:latin typeface="Georgia"/>
              <a:ea typeface="Georgia"/>
              <a:cs typeface="Georgia"/>
              <a:sym typeface="Georgia"/>
            </a:endParaRPr>
          </a:p>
          <a:p>
            <a:pPr marL="0" marR="0" lvl="0" indent="0" algn="just" rtl="0">
              <a:lnSpc>
                <a:spcPct val="100000"/>
              </a:lnSpc>
              <a:spcBef>
                <a:spcPts val="1000"/>
              </a:spcBef>
              <a:spcAft>
                <a:spcPts val="0"/>
              </a:spcAft>
              <a:buNone/>
            </a:pPr>
            <a:r>
              <a:rPr lang="en-GB" sz="1500" b="1">
                <a:solidFill>
                  <a:srgbClr val="000000"/>
                </a:solidFill>
                <a:latin typeface="Georgia"/>
                <a:ea typeface="Georgia"/>
                <a:cs typeface="Georgia"/>
                <a:sym typeface="Georgia"/>
              </a:rPr>
              <a:t>Loss:  </a:t>
            </a:r>
            <a:r>
              <a:rPr lang="en-GB" sz="1500">
                <a:solidFill>
                  <a:srgbClr val="000000"/>
                </a:solidFill>
                <a:latin typeface="Georgia"/>
                <a:ea typeface="Georgia"/>
                <a:cs typeface="Georgia"/>
                <a:sym typeface="Georgia"/>
              </a:rPr>
              <a:t>0.9938672184944153</a:t>
            </a:r>
            <a:endParaRPr sz="1500">
              <a:solidFill>
                <a:srgbClr val="000000"/>
              </a:solidFill>
              <a:latin typeface="Georgia"/>
              <a:ea typeface="Georgia"/>
              <a:cs typeface="Georgia"/>
              <a:sym typeface="Georgia"/>
            </a:endParaRPr>
          </a:p>
          <a:p>
            <a:pPr marL="0" marR="0" lvl="0" indent="0" algn="just" rtl="0">
              <a:lnSpc>
                <a:spcPct val="100000"/>
              </a:lnSpc>
              <a:spcBef>
                <a:spcPts val="1000"/>
              </a:spcBef>
              <a:spcAft>
                <a:spcPts val="0"/>
              </a:spcAft>
              <a:buNone/>
            </a:pPr>
            <a:r>
              <a:rPr lang="en-GB" sz="1500" b="1">
                <a:solidFill>
                  <a:srgbClr val="000000"/>
                </a:solidFill>
                <a:latin typeface="Georgia"/>
                <a:ea typeface="Georgia"/>
                <a:cs typeface="Georgia"/>
                <a:sym typeface="Georgia"/>
              </a:rPr>
              <a:t>State : </a:t>
            </a:r>
            <a:r>
              <a:rPr lang="en-GB" sz="1500">
                <a:solidFill>
                  <a:srgbClr val="000000"/>
                </a:solidFill>
                <a:latin typeface="Georgia"/>
                <a:ea typeface="Georgia"/>
                <a:cs typeface="Georgia"/>
                <a:sym typeface="Georgia"/>
              </a:rPr>
              <a:t>Normal </a:t>
            </a:r>
            <a:endParaRPr sz="1500">
              <a:solidFill>
                <a:srgbClr val="000000"/>
              </a:solidFill>
              <a:latin typeface="Georgia"/>
              <a:ea typeface="Georgia"/>
              <a:cs typeface="Georgia"/>
              <a:sym typeface="Georgia"/>
            </a:endParaRPr>
          </a:p>
          <a:p>
            <a:pPr marL="0" marR="0" lvl="0" indent="0" algn="just" rtl="0">
              <a:lnSpc>
                <a:spcPct val="100000"/>
              </a:lnSpc>
              <a:spcBef>
                <a:spcPts val="1000"/>
              </a:spcBef>
              <a:spcAft>
                <a:spcPts val="0"/>
              </a:spcAft>
              <a:buNone/>
            </a:pPr>
            <a:r>
              <a:rPr lang="en-GB" sz="1500" b="1">
                <a:solidFill>
                  <a:srgbClr val="000000"/>
                </a:solidFill>
                <a:latin typeface="Georgia"/>
                <a:ea typeface="Georgia"/>
                <a:cs typeface="Georgia"/>
                <a:sym typeface="Georgia"/>
              </a:rPr>
              <a:t>Precision : </a:t>
            </a:r>
            <a:r>
              <a:rPr lang="en-GB" sz="1500">
                <a:solidFill>
                  <a:srgbClr val="000000"/>
                </a:solidFill>
                <a:latin typeface="Georgia"/>
                <a:ea typeface="Georgia"/>
                <a:cs typeface="Georgia"/>
                <a:sym typeface="Georgia"/>
              </a:rPr>
              <a:t>0.86 </a:t>
            </a:r>
            <a:endParaRPr sz="1500">
              <a:solidFill>
                <a:srgbClr val="000000"/>
              </a:solidFill>
              <a:latin typeface="Georgia"/>
              <a:ea typeface="Georgia"/>
              <a:cs typeface="Georgia"/>
              <a:sym typeface="Georgia"/>
            </a:endParaRPr>
          </a:p>
          <a:p>
            <a:pPr marL="0" marR="0" lvl="0" indent="0" algn="just" rtl="0">
              <a:lnSpc>
                <a:spcPct val="100000"/>
              </a:lnSpc>
              <a:spcBef>
                <a:spcPts val="1000"/>
              </a:spcBef>
              <a:spcAft>
                <a:spcPts val="0"/>
              </a:spcAft>
              <a:buNone/>
            </a:pPr>
            <a:r>
              <a:rPr lang="en-GB" sz="1500" b="1">
                <a:solidFill>
                  <a:srgbClr val="000000"/>
                </a:solidFill>
                <a:latin typeface="Georgia"/>
                <a:ea typeface="Georgia"/>
                <a:cs typeface="Georgia"/>
                <a:sym typeface="Georgia"/>
              </a:rPr>
              <a:t>Recell : </a:t>
            </a:r>
            <a:r>
              <a:rPr lang="en-GB" sz="1500">
                <a:solidFill>
                  <a:srgbClr val="000000"/>
                </a:solidFill>
                <a:latin typeface="Georgia"/>
                <a:ea typeface="Georgia"/>
                <a:cs typeface="Georgia"/>
                <a:sym typeface="Georgia"/>
              </a:rPr>
              <a:t>1.00</a:t>
            </a:r>
            <a:endParaRPr sz="1500">
              <a:solidFill>
                <a:srgbClr val="000000"/>
              </a:solidFill>
              <a:latin typeface="Georgia"/>
              <a:ea typeface="Georgia"/>
              <a:cs typeface="Georgia"/>
              <a:sym typeface="Georgia"/>
            </a:endParaRPr>
          </a:p>
          <a:p>
            <a:pPr marL="0" marR="0" lvl="0" indent="0" algn="just" rtl="0">
              <a:lnSpc>
                <a:spcPct val="100000"/>
              </a:lnSpc>
              <a:spcBef>
                <a:spcPts val="1000"/>
              </a:spcBef>
              <a:spcAft>
                <a:spcPts val="0"/>
              </a:spcAft>
              <a:buNone/>
            </a:pPr>
            <a:r>
              <a:rPr lang="en-GB" sz="1500" b="1">
                <a:solidFill>
                  <a:srgbClr val="000000"/>
                </a:solidFill>
                <a:latin typeface="Georgia"/>
                <a:ea typeface="Georgia"/>
                <a:cs typeface="Georgia"/>
                <a:sym typeface="Georgia"/>
              </a:rPr>
              <a:t>F1 Score : </a:t>
            </a:r>
            <a:r>
              <a:rPr lang="en-GB" sz="1500">
                <a:solidFill>
                  <a:srgbClr val="000000"/>
                </a:solidFill>
                <a:latin typeface="Georgia"/>
                <a:ea typeface="Georgia"/>
                <a:cs typeface="Georgia"/>
                <a:sym typeface="Georgia"/>
              </a:rPr>
              <a:t>0.97 </a:t>
            </a:r>
            <a:endParaRPr sz="1500">
              <a:solidFill>
                <a:srgbClr val="000000"/>
              </a:solidFill>
              <a:latin typeface="Georgia"/>
              <a:ea typeface="Georgia"/>
              <a:cs typeface="Georgia"/>
              <a:sym typeface="Georgia"/>
            </a:endParaRPr>
          </a:p>
        </p:txBody>
      </p:sp>
      <p:pic>
        <p:nvPicPr>
          <p:cNvPr id="324" name="Google Shape;324;p19"/>
          <p:cNvPicPr preferRelativeResize="0"/>
          <p:nvPr/>
        </p:nvPicPr>
        <p:blipFill>
          <a:blip r:embed="rId3">
            <a:alphaModFix/>
          </a:blip>
          <a:stretch>
            <a:fillRect/>
          </a:stretch>
        </p:blipFill>
        <p:spPr>
          <a:xfrm>
            <a:off x="3839050" y="2571750"/>
            <a:ext cx="4833225" cy="1610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0"/>
          <p:cNvSpPr txBox="1">
            <a:spLocks noGrp="1"/>
          </p:cNvSpPr>
          <p:nvPr>
            <p:ph type="title"/>
          </p:nvPr>
        </p:nvSpPr>
        <p:spPr>
          <a:xfrm>
            <a:off x="417275" y="1360725"/>
            <a:ext cx="7688700" cy="544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900">
                <a:solidFill>
                  <a:srgbClr val="000000"/>
                </a:solidFill>
                <a:latin typeface="Georgia"/>
                <a:ea typeface="Georgia"/>
                <a:cs typeface="Georgia"/>
                <a:sym typeface="Georgia"/>
              </a:rPr>
              <a:t>Conclusion</a:t>
            </a:r>
            <a:endParaRPr sz="1900">
              <a:solidFill>
                <a:srgbClr val="111111"/>
              </a:solidFill>
              <a:latin typeface="Georgia"/>
              <a:ea typeface="Georgia"/>
              <a:cs typeface="Georgia"/>
              <a:sym typeface="Georgia"/>
            </a:endParaRPr>
          </a:p>
        </p:txBody>
      </p:sp>
      <p:sp>
        <p:nvSpPr>
          <p:cNvPr id="330" name="Google Shape;330;p20"/>
          <p:cNvSpPr txBox="1">
            <a:spLocks noGrp="1"/>
          </p:cNvSpPr>
          <p:nvPr>
            <p:ph type="body" idx="1"/>
          </p:nvPr>
        </p:nvSpPr>
        <p:spPr>
          <a:xfrm>
            <a:off x="417275" y="1905000"/>
            <a:ext cx="5488200" cy="3039000"/>
          </a:xfrm>
          <a:prstGeom prst="rect">
            <a:avLst/>
          </a:prstGeom>
        </p:spPr>
        <p:txBody>
          <a:bodyPr spcFirstLastPara="1" wrap="square" lIns="91425" tIns="91425" rIns="91425" bIns="91425" anchor="t" anchorCtr="0">
            <a:noAutofit/>
          </a:bodyPr>
          <a:lstStyle/>
          <a:p>
            <a:pPr marL="457200" marR="0" lvl="0" indent="-323850" algn="just" rtl="0">
              <a:lnSpc>
                <a:spcPct val="100000"/>
              </a:lnSpc>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At the end of our project results will be found with precision </a:t>
            </a:r>
            <a:endParaRPr sz="1500">
              <a:solidFill>
                <a:srgbClr val="000000"/>
              </a:solidFill>
              <a:latin typeface="Georgia"/>
              <a:ea typeface="Georgia"/>
              <a:cs typeface="Georgia"/>
              <a:sym typeface="Georgia"/>
            </a:endParaRPr>
          </a:p>
          <a:p>
            <a:pPr marL="457200" marR="0" lvl="0" indent="-323850" algn="just" rtl="0">
              <a:lnSpc>
                <a:spcPct val="100000"/>
              </a:lnSpc>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Improved accuracy: Deep learning models can analyze large amounts of data and identify patterns that are difficult for humans to detect. This can lead to more accurate predictions of cancer diagnosis and prognosis.</a:t>
            </a:r>
            <a:endParaRPr sz="1500">
              <a:solidFill>
                <a:srgbClr val="000000"/>
              </a:solidFill>
              <a:latin typeface="Georgia"/>
              <a:ea typeface="Georgia"/>
              <a:cs typeface="Georgia"/>
              <a:sym typeface="Georgia"/>
            </a:endParaRPr>
          </a:p>
          <a:p>
            <a:pPr marL="457200" marR="0" lvl="0" indent="-323850" algn="just" rtl="0">
              <a:lnSpc>
                <a:spcPct val="100000"/>
              </a:lnSpc>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Personalized treatment: Deep learning models can analyze patient data and predict which treatments are most effective for specific individuals. This can lead to more personalized and effective treatment plans.</a:t>
            </a:r>
            <a:endParaRPr sz="1500">
              <a:solidFill>
                <a:srgbClr val="000000"/>
              </a:solidFill>
              <a:latin typeface="Georgia"/>
              <a:ea typeface="Georgia"/>
              <a:cs typeface="Georgia"/>
              <a:sym typeface="Georgia"/>
            </a:endParaRPr>
          </a:p>
        </p:txBody>
      </p:sp>
      <p:pic>
        <p:nvPicPr>
          <p:cNvPr id="331" name="Google Shape;331;p20"/>
          <p:cNvPicPr preferRelativeResize="0"/>
          <p:nvPr/>
        </p:nvPicPr>
        <p:blipFill>
          <a:blip r:embed="rId3">
            <a:alphaModFix/>
          </a:blip>
          <a:stretch>
            <a:fillRect/>
          </a:stretch>
        </p:blipFill>
        <p:spPr>
          <a:xfrm>
            <a:off x="5905475" y="1905000"/>
            <a:ext cx="3033550" cy="291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417275" y="1360725"/>
            <a:ext cx="7688700" cy="544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GB" sz="1900">
                <a:solidFill>
                  <a:srgbClr val="000000"/>
                </a:solidFill>
                <a:latin typeface="Georgia"/>
                <a:ea typeface="Georgia"/>
                <a:cs typeface="Georgia"/>
                <a:sym typeface="Georgia"/>
              </a:rPr>
              <a:t>Conclusion</a:t>
            </a:r>
            <a:endParaRPr sz="1900">
              <a:solidFill>
                <a:srgbClr val="111111"/>
              </a:solidFill>
              <a:latin typeface="Georgia"/>
              <a:ea typeface="Georgia"/>
              <a:cs typeface="Georgia"/>
              <a:sym typeface="Georgia"/>
            </a:endParaRPr>
          </a:p>
        </p:txBody>
      </p:sp>
      <p:sp>
        <p:nvSpPr>
          <p:cNvPr id="337" name="Google Shape;337;p21"/>
          <p:cNvSpPr txBox="1">
            <a:spLocks noGrp="1"/>
          </p:cNvSpPr>
          <p:nvPr>
            <p:ph type="body" idx="1"/>
          </p:nvPr>
        </p:nvSpPr>
        <p:spPr>
          <a:xfrm>
            <a:off x="417275" y="1905000"/>
            <a:ext cx="5488200" cy="3039000"/>
          </a:xfrm>
          <a:prstGeom prst="rect">
            <a:avLst/>
          </a:prstGeom>
        </p:spPr>
        <p:txBody>
          <a:bodyPr spcFirstLastPara="1" wrap="square" lIns="91425" tIns="91425" rIns="91425" bIns="91425" anchor="t" anchorCtr="0">
            <a:noAutofit/>
          </a:bodyPr>
          <a:lstStyle/>
          <a:p>
            <a:pPr marL="457200" lvl="0" indent="-323850" algn="just" rtl="0">
              <a:lnSpc>
                <a:spcPct val="100000"/>
              </a:lnSpc>
              <a:spcBef>
                <a:spcPts val="100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 Early detection: Deep learning algorithms can analyze medical imaging data and detect early signs of cancer that may be missed by human observers. This can lead to earlier detection and treatment, which can improve patient outcomes.</a:t>
            </a:r>
            <a:endParaRPr sz="1500">
              <a:solidFill>
                <a:srgbClr val="000000"/>
              </a:solidFill>
              <a:latin typeface="Georgia"/>
              <a:ea typeface="Georgia"/>
              <a:cs typeface="Georgia"/>
              <a:sym typeface="Georgia"/>
            </a:endParaRPr>
          </a:p>
          <a:p>
            <a:pPr marL="457200" lvl="0" indent="-323850" algn="just" rtl="0">
              <a:lnSpc>
                <a:spcPct val="100000"/>
              </a:lnSpc>
              <a:spcBef>
                <a:spcPts val="0"/>
              </a:spcBef>
              <a:spcAft>
                <a:spcPts val="0"/>
              </a:spcAft>
              <a:buClr>
                <a:srgbClr val="000000"/>
              </a:buClr>
              <a:buSzPts val="1500"/>
              <a:buFont typeface="Georgia"/>
              <a:buChar char="●"/>
            </a:pPr>
            <a:r>
              <a:rPr lang="en-GB" sz="1500">
                <a:solidFill>
                  <a:srgbClr val="000000"/>
                </a:solidFill>
                <a:latin typeface="Georgia"/>
                <a:ea typeface="Georgia"/>
                <a:cs typeface="Georgia"/>
                <a:sym typeface="Georgia"/>
              </a:rPr>
              <a:t>Reduced costs: By accurately predicting cancer diagnosis and prognosis, deep learning algorithms can help reduce unnecessary medical procedures and testing, which can lower healthcare costs.</a:t>
            </a:r>
            <a:endParaRPr sz="1500">
              <a:solidFill>
                <a:srgbClr val="000000"/>
              </a:solidFill>
              <a:latin typeface="Georgia"/>
              <a:ea typeface="Georgia"/>
              <a:cs typeface="Georgia"/>
              <a:sym typeface="Georgia"/>
            </a:endParaRPr>
          </a:p>
        </p:txBody>
      </p:sp>
      <p:pic>
        <p:nvPicPr>
          <p:cNvPr id="338" name="Google Shape;338;p21"/>
          <p:cNvPicPr preferRelativeResize="0"/>
          <p:nvPr/>
        </p:nvPicPr>
        <p:blipFill>
          <a:blip r:embed="rId3">
            <a:alphaModFix/>
          </a:blip>
          <a:stretch>
            <a:fillRect/>
          </a:stretch>
        </p:blipFill>
        <p:spPr>
          <a:xfrm>
            <a:off x="6057875" y="2057325"/>
            <a:ext cx="2933725" cy="23151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635</Words>
  <Application>Microsoft Office PowerPoint</Application>
  <PresentationFormat>On-screen Show (16:9)</PresentationFormat>
  <Paragraphs>51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Nunito</vt:lpstr>
      <vt:lpstr>Georgia</vt:lpstr>
      <vt:lpstr>Arial</vt:lpstr>
      <vt:lpstr>Maven Pro</vt:lpstr>
      <vt:lpstr>Momentum</vt:lpstr>
      <vt:lpstr> NORTH SOUTH UNIVERSITY DEPARTMENT OF ELECTRICAL &amp; COMPUTER ENGINEERING CSE499B.5:SENIOR DESIGN II  Project Presentation Slide  Medical Deepfake Prediction Using Deep Learning (False Cancerous Image Detection)  </vt:lpstr>
      <vt:lpstr>Background</vt:lpstr>
      <vt:lpstr>Problem Statement </vt:lpstr>
      <vt:lpstr>Objective of The Project: </vt:lpstr>
      <vt:lpstr>Software Used</vt:lpstr>
      <vt:lpstr>Model Applied : VGG16(Sequential)</vt:lpstr>
      <vt:lpstr>Model Evaluation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NORTH SOUTH UNIVERSITY DEPARTMENT OF ELECTRICAL &amp; COMPUTER ENGINEERING CSE499B.5:SENIOR DESIGN II  Project Presentation Slide  Medical Deepfake Prediction Using Deep Learning (False Cancerous Image Detection)  </dc:title>
  <cp:lastModifiedBy>User</cp:lastModifiedBy>
  <cp:revision>1</cp:revision>
  <dcterms:modified xsi:type="dcterms:W3CDTF">2023-03-14T19:44:37Z</dcterms:modified>
</cp:coreProperties>
</file>