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1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386800" cy="30279975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6327" autoAdjust="0"/>
  </p:normalViewPr>
  <p:slideViewPr>
    <p:cSldViewPr snapToGrid="0" snapToObjects="1">
      <p:cViewPr>
        <p:scale>
          <a:sx n="66" d="100"/>
          <a:sy n="66" d="100"/>
        </p:scale>
        <p:origin x="60" y="-5844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" d="100"/>
          <a:sy n="17" d="100"/>
        </p:scale>
        <p:origin x="-2742" y="-192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POST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Histopathologic Lung Cancer image Dataset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3E-4877-8313-18C95B566A66}"/>
              </c:ext>
            </c:extLst>
          </c:dPt>
          <c:cat>
            <c:strRef>
              <c:f>[Book1.xlsx]Sheet1!$A$1:$B$1</c:f>
              <c:strCache>
                <c:ptCount val="2"/>
                <c:pt idx="0">
                  <c:v>Normal</c:v>
                </c:pt>
                <c:pt idx="1">
                  <c:v>OSCC</c:v>
                </c:pt>
              </c:strCache>
            </c:strRef>
          </c:cat>
          <c:val>
            <c:numRef>
              <c:f>[Book1.xlsx]Sheet1!$A$2:$B$2</c:f>
              <c:numCache>
                <c:formatCode>General</c:formatCode>
                <c:ptCount val="2"/>
                <c:pt idx="0">
                  <c:v>2494</c:v>
                </c:pt>
                <c:pt idx="1">
                  <c:v>2698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3E-4877-8313-18C95B566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2527208"/>
        <c:axId val="312531520"/>
      </c:barChart>
      <c:catAx>
        <c:axId val="312527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31520"/>
        <c:crosses val="autoZero"/>
        <c:auto val="1"/>
        <c:lblAlgn val="ctr"/>
        <c:lblOffset val="100"/>
        <c:noMultiLvlLbl val="0"/>
      </c:catAx>
      <c:valAx>
        <c:axId val="31253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27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A077E11D-8228-80F6-EFEC-22FBE0C3B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5" tIns="49459" rIns="98915" bIns="49459" numCol="1" anchor="t" anchorCtr="0" compatLnSpc="1">
            <a:prstTxWarp prst="textNoShape">
              <a:avLst/>
            </a:prstTxWarp>
          </a:bodyPr>
          <a:lstStyle>
            <a:lvl1pPr defTabSz="98734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A1690799-E975-D923-5509-8F1F71DBFF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5" tIns="49459" rIns="98915" bIns="49459" numCol="1" anchor="t" anchorCtr="0" compatLnSpc="1">
            <a:prstTxWarp prst="textNoShape">
              <a:avLst/>
            </a:prstTxWarp>
          </a:bodyPr>
          <a:lstStyle>
            <a:lvl1pPr algn="r" defTabSz="98734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>
            <a:extLst>
              <a:ext uri="{FF2B5EF4-FFF2-40B4-BE49-F238E27FC236}">
                <a16:creationId xmlns:a16="http://schemas.microsoft.com/office/drawing/2014/main" id="{F89FD736-A8A4-3B06-66BE-333771C2645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5" tIns="49459" rIns="98915" bIns="49459" numCol="1" anchor="b" anchorCtr="0" compatLnSpc="1">
            <a:prstTxWarp prst="textNoShape">
              <a:avLst/>
            </a:prstTxWarp>
          </a:bodyPr>
          <a:lstStyle>
            <a:lvl1pPr defTabSz="98734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1029">
            <a:extLst>
              <a:ext uri="{FF2B5EF4-FFF2-40B4-BE49-F238E27FC236}">
                <a16:creationId xmlns:a16="http://schemas.microsoft.com/office/drawing/2014/main" id="{71D522CE-BE95-E43F-3F31-251391500A3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5" tIns="49459" rIns="98915" bIns="49459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latin typeface="Times New Roman" panose="02020603050405020304" pitchFamily="18" charset="0"/>
              </a:defRPr>
            </a:lvl1pPr>
          </a:lstStyle>
          <a:p>
            <a:fld id="{FE071272-DAD2-B444-895E-12FD81971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B0A8617-CF72-2ED4-6609-9518667301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80" tIns="14940" rIns="29880" bIns="14940" numCol="1" anchor="t" anchorCtr="0" compatLnSpc="1">
            <a:prstTxWarp prst="textNoShape">
              <a:avLst/>
            </a:prstTxWarp>
          </a:bodyPr>
          <a:lstStyle>
            <a:lvl1pPr defTabSz="298426" eaLnBrk="0" hangingPunct="0">
              <a:defRPr sz="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AFE4DB4-8540-75ED-6190-2D049D2326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80" tIns="14940" rIns="29880" bIns="14940" numCol="1" anchor="t" anchorCtr="0" compatLnSpc="1">
            <a:prstTxWarp prst="textNoShape">
              <a:avLst/>
            </a:prstTxWarp>
          </a:bodyPr>
          <a:lstStyle>
            <a:lvl1pPr algn="r" defTabSz="298426" eaLnBrk="0" hangingPunct="0">
              <a:defRPr sz="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D541824-C302-579C-9AF2-E9A897CE1F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8350"/>
            <a:ext cx="2711450" cy="38385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2BCA4A2-6040-1F05-19D5-F03A7A1870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80" tIns="14940" rIns="29880" bIns="149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47BD0DAD-B3E2-FE99-FEBD-5D6690DA48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80" tIns="14940" rIns="29880" bIns="14940" numCol="1" anchor="b" anchorCtr="0" compatLnSpc="1">
            <a:prstTxWarp prst="textNoShape">
              <a:avLst/>
            </a:prstTxWarp>
          </a:bodyPr>
          <a:lstStyle>
            <a:lvl1pPr defTabSz="298426" eaLnBrk="0" hangingPunct="0">
              <a:defRPr sz="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43301215-B555-90C1-1EA6-6136DE83A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80" tIns="14940" rIns="29880" bIns="14940" numCol="1" anchor="b" anchorCtr="0" compatLnSpc="1">
            <a:prstTxWarp prst="textNoShape">
              <a:avLst/>
            </a:prstTxWarp>
          </a:bodyPr>
          <a:lstStyle>
            <a:lvl1pPr algn="r">
              <a:defRPr sz="400">
                <a:latin typeface="Times New Roman" panose="02020603050405020304" pitchFamily="18" charset="0"/>
              </a:defRPr>
            </a:lvl1pPr>
          </a:lstStyle>
          <a:p>
            <a:fld id="{3B1E8D86-A563-7E43-BA87-557CB595D1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658085C-B944-0C1F-E364-28AD0E3B92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C1F2CC-4E7F-3E46-A08E-832C99C3D71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170A208-759E-11C0-CAAD-F4A64895F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CE11DA5-7AB5-2A1D-4C5F-691F894F7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0050" cy="6491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0125" cy="7737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A37E4C-E908-ED42-B3F6-47889D2857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0F119-C657-DDE8-3D15-3125FABF73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F99B16-3451-400C-F7EF-A996A3C67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6550D-EF3F-9945-B0AB-1A40F4FBAF6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758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388F48-6724-BF93-AD4D-7A4B55D6E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A875F1-8764-C321-4FB1-86F3876821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02A9E8-0841-D911-6C74-006D6A627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7DE51-4E84-894E-8E84-59F70FB19A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49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113" y="1214438"/>
            <a:ext cx="4811712" cy="2583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4438"/>
            <a:ext cx="14282738" cy="2583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985478-C463-8DB3-3FA2-22EF84F3D4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D40D61-70D5-73DA-2FE3-E0525E503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ECF8A4-DDFC-C328-4C02-40D982F90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5C3B6-F0FA-BB45-9AFE-C4E3A4FF4A4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12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7F11A3-E68E-5B71-5D33-96D5BE02A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92DF53-2055-2EB6-1231-388270364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C2F5D6-1C42-DD55-1D90-3CA594C314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68F7B-7464-6546-89E1-E165DA2BF3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043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78463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D723A6-D5FD-7985-5F72-F0379929A8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A51B8B-414A-64F7-3FAB-DEB8F1F9E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65101D-485A-3C4A-099A-D26EC7E69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8D8B5-879E-7B4B-B460-78A624B6CC1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565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65963"/>
            <a:ext cx="9547225" cy="1998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1BBDF-7513-9E00-15ED-DF7F70F0DC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32ED4-8966-26C9-8C96-35DC89067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786EF3-D586-C5BB-8A4F-9DA471BD6E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17199-9F39-634E-95B0-E1A66D01B0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279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48800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48800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1975" cy="2824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1975" cy="17446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C1E78E-944F-A48C-BFA4-1799A8CB9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275288-34AE-DAAE-94C7-2E7DCC9C9F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AD9D6F9-B1FF-322A-31F9-6FC9AE8A7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9BB99-8D22-E342-9350-8FC98422943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99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5C859A-1E37-C6F4-6498-A1809DEAA1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F50B0C-8A41-F5F1-1652-359240E26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7619F8-423E-6C76-F796-D77C4F13E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61673-714F-454B-ABE6-BFFB8502538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15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678E7F4-E1A0-AB7F-A982-5912B6F59C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2A9241E-5617-DF74-8E0A-314CC9E47C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658DC1-1043-643D-2909-1CB6B7B68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B7F05-5725-1D4B-B667-5DE8EEE585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861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4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129CB-C70B-E49B-ABF5-48D64C3E86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38DD0-A09A-80E3-127D-277B1FDB28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2DA74-1578-53F7-510C-F04B70734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0BDC1-734B-DC40-85BF-460CC5975A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941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1762" cy="355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1C80D-254A-A073-07F7-E48838CEE5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D49E2-14E9-9571-47AD-6BDB3D039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2DE3B-2CE9-6D92-71AF-54234087B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5B7B8-8EFF-224E-B55B-C85E286B80E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736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448411-DF24-33CA-86A1-B1DEEDBDD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1214438"/>
            <a:ext cx="192468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DA86FA-B8CD-A025-3BC4-2D8CC6C60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975" y="7065963"/>
            <a:ext cx="19246850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016B2F11-03A0-6CBF-763B-724CB2DC78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975" y="27573288"/>
            <a:ext cx="498951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5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BF604D6A-E5FC-8171-EF66-D14FF8A5B5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263" y="27573288"/>
            <a:ext cx="67722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5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A45D773D-EF08-8DC2-8FE9-A28D6EA1FD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313" y="27573288"/>
            <a:ext cx="498951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0"/>
            </a:lvl1pPr>
          </a:lstStyle>
          <a:p>
            <a:fld id="{26AA54CA-6F7C-9A4D-BCD2-FDFDA6428DC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1106488" indent="-1106488" algn="l" defTabSz="2952750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2750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938" indent="-738188" algn="l" defTabSz="2952750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7313" indent="-738188" algn="l" defTabSz="2952750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2100" indent="-738188" algn="l" defTabSz="2952750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099300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6500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13700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470900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18" Type="http://schemas.openxmlformats.org/officeDocument/2006/relationships/image" Target="../media/image14.jpeg"/><Relationship Id="rId3" Type="http://schemas.openxmlformats.org/officeDocument/2006/relationships/hyperlink" Target="mailto:rafid.ahmed@northsouth.edu" TargetMode="External"/><Relationship Id="rId7" Type="http://schemas.openxmlformats.org/officeDocument/2006/relationships/chart" Target="../charts/chart1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7.png"/><Relationship Id="rId5" Type="http://schemas.openxmlformats.org/officeDocument/2006/relationships/image" Target="../media/image2.jpeg"/><Relationship Id="rId15" Type="http://schemas.openxmlformats.org/officeDocument/2006/relationships/image" Target="../media/image11.jp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606">
            <a:extLst>
              <a:ext uri="{FF2B5EF4-FFF2-40B4-BE49-F238E27FC236}">
                <a16:creationId xmlns:a16="http://schemas.microsoft.com/office/drawing/2014/main" id="{0348EB8B-4443-F944-8085-84C4AF439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3894"/>
            <a:ext cx="21415702" cy="4514335"/>
          </a:xfrm>
          <a:prstGeom prst="rect">
            <a:avLst/>
          </a:prstGeom>
          <a:gradFill rotWithShape="1">
            <a:gsLst>
              <a:gs pos="0">
                <a:srgbClr val="003F77"/>
              </a:gs>
              <a:gs pos="50000">
                <a:srgbClr val="005FAD"/>
              </a:gs>
              <a:gs pos="100000">
                <a:srgbClr val="0072CE"/>
              </a:gs>
            </a:gsLst>
            <a:lin ang="0" scaled="1"/>
          </a:gra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294909" tIns="147458" rIns="294909" bIns="1474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4400" b="1" dirty="0">
                <a:solidFill>
                  <a:schemeClr val="bg1"/>
                </a:solidFill>
                <a:effectLst/>
                <a:latin typeface="+mj-lt"/>
              </a:rPr>
              <a:t>Medical </a:t>
            </a:r>
            <a:r>
              <a:rPr lang="en-GB" sz="4400" b="1" dirty="0" err="1">
                <a:solidFill>
                  <a:schemeClr val="bg1"/>
                </a:solidFill>
                <a:effectLst/>
                <a:latin typeface="+mj-lt"/>
              </a:rPr>
              <a:t>DeepFake</a:t>
            </a:r>
            <a:r>
              <a:rPr lang="en-GB" sz="4400" b="1" dirty="0">
                <a:solidFill>
                  <a:schemeClr val="bg1"/>
                </a:solidFill>
                <a:effectLst/>
                <a:latin typeface="+mj-lt"/>
              </a:rPr>
              <a:t> Prediction Using Deep Learning (False Lung  Cancer Image Detection) </a:t>
            </a:r>
            <a:endParaRPr lang="en-GB" sz="440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endParaRPr lang="en-US" altLang="en-US" sz="4000" b="1" dirty="0">
              <a:solidFill>
                <a:schemeClr val="bg1"/>
              </a:solidFill>
            </a:endParaRPr>
          </a:p>
          <a:p>
            <a:pPr algn="ctr"/>
            <a:endParaRPr lang="en-US" altLang="en-US" sz="4400" b="1" dirty="0">
              <a:solidFill>
                <a:srgbClr val="003399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altLang="en-US" sz="4000" dirty="0">
              <a:cs typeface="Arial" panose="020B0604020202020204" pitchFamily="34" charset="0"/>
            </a:endParaRPr>
          </a:p>
          <a:p>
            <a:pPr algn="ctr"/>
            <a:endParaRPr lang="en-US" altLang="en-US" sz="2000" dirty="0">
              <a:latin typeface="Arial Black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rafid.ahmed@northsouth.edu</a:t>
            </a:r>
            <a:r>
              <a:rPr lang="en-US" altLang="en-US" sz="2800" dirty="0">
                <a:solidFill>
                  <a:schemeClr val="bg1"/>
                </a:solidFill>
              </a:rPr>
              <a:t>  &amp;  </a:t>
            </a:r>
            <a:r>
              <a:rPr lang="en-US" altLang="en-US" sz="2800" u="sng" dirty="0">
                <a:solidFill>
                  <a:schemeClr val="bg1"/>
                </a:solidFill>
              </a:rPr>
              <a:t>gulam.sarwar@northsouth.edu</a:t>
            </a:r>
          </a:p>
        </p:txBody>
      </p:sp>
      <p:sp>
        <p:nvSpPr>
          <p:cNvPr id="4099" name="Rectangle 37">
            <a:extLst>
              <a:ext uri="{FF2B5EF4-FFF2-40B4-BE49-F238E27FC236}">
                <a16:creationId xmlns:a16="http://schemas.microsoft.com/office/drawing/2014/main" id="{CB39D1C0-E292-8B41-67FC-4176D75A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28" y="1483607"/>
            <a:ext cx="205676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81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1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1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1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1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17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17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17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17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i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Rafid</a:t>
            </a:r>
            <a:r>
              <a:rPr lang="en-US" altLang="en-US" sz="3600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 Ahmed &amp; Gulam Sarwar</a:t>
            </a:r>
          </a:p>
          <a:p>
            <a:pPr algn="ctr"/>
            <a:r>
              <a:rPr lang="en-US" altLang="en-US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Supervisor: Dr. Mohammad </a:t>
            </a:r>
            <a:r>
              <a:rPr lang="en-US" altLang="en-US" sz="3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Monirujjaman</a:t>
            </a:r>
            <a:r>
              <a:rPr lang="en-US" altLang="en-US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 Khan   </a:t>
            </a:r>
          </a:p>
          <a:p>
            <a:pPr algn="ctr"/>
            <a:r>
              <a:rPr lang="en-US" altLang="en-US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/>
            <a:r>
              <a:rPr lang="en-US" altLang="en-US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North South University, Bashundhara, Dhaka-1229</a:t>
            </a:r>
          </a:p>
        </p:txBody>
      </p:sp>
      <p:sp>
        <p:nvSpPr>
          <p:cNvPr id="4100" name="Rectangle 77">
            <a:extLst>
              <a:ext uri="{FF2B5EF4-FFF2-40B4-BE49-F238E27FC236}">
                <a16:creationId xmlns:a16="http://schemas.microsoft.com/office/drawing/2014/main" id="{22CA5157-5AAE-58F5-A37F-69401F6B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563" y="4522788"/>
            <a:ext cx="10210800" cy="876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5232" tIns="147616" rIns="295232" bIns="147616"/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4101" name="Rectangle 77">
            <a:extLst>
              <a:ext uri="{FF2B5EF4-FFF2-40B4-BE49-F238E27FC236}">
                <a16:creationId xmlns:a16="http://schemas.microsoft.com/office/drawing/2014/main" id="{D7DCF211-CEB2-512B-AFAF-AABF7D2A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563" y="4522788"/>
            <a:ext cx="10210800" cy="936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5232" tIns="147616" rIns="295232" bIns="147616"/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4102" name="Rectangle 44">
            <a:extLst>
              <a:ext uri="{FF2B5EF4-FFF2-40B4-BE49-F238E27FC236}">
                <a16:creationId xmlns:a16="http://schemas.microsoft.com/office/drawing/2014/main" id="{D5B5FFF1-E1FF-9AB2-BEC3-10B32C6B7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4909" tIns="147458" rIns="294909" bIns="147458" anchor="ctr">
            <a:spAutoFit/>
          </a:bodyPr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4C4E40-37B1-A19A-37CA-B615D792F355}"/>
              </a:ext>
            </a:extLst>
          </p:cNvPr>
          <p:cNvSpPr/>
          <p:nvPr/>
        </p:nvSpPr>
        <p:spPr>
          <a:xfrm>
            <a:off x="300527" y="10796437"/>
            <a:ext cx="996305" cy="100476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4" name="Rounded Rectangle 47">
            <a:extLst>
              <a:ext uri="{FF2B5EF4-FFF2-40B4-BE49-F238E27FC236}">
                <a16:creationId xmlns:a16="http://schemas.microsoft.com/office/drawing/2014/main" id="{6024D5B4-3D82-607B-3EB7-1F663951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562" y="4694236"/>
            <a:ext cx="4146550" cy="993775"/>
          </a:xfrm>
          <a:prstGeom prst="roundRect">
            <a:avLst>
              <a:gd name="adj" fmla="val 2928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294909" tIns="147458" rIns="294909" bIns="147458"/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105" name="Rounded Rectangle 48">
            <a:extLst>
              <a:ext uri="{FF2B5EF4-FFF2-40B4-BE49-F238E27FC236}">
                <a16:creationId xmlns:a16="http://schemas.microsoft.com/office/drawing/2014/main" id="{E506FE79-B1C0-31B7-EB37-A1C334F1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344" y="18108592"/>
            <a:ext cx="7929157" cy="901700"/>
          </a:xfrm>
          <a:prstGeom prst="roundRect">
            <a:avLst>
              <a:gd name="adj" fmla="val 2928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294909" tIns="147458" rIns="294909" bIns="147458"/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</a:rPr>
              <a:t>Dataset and System Architecture</a:t>
            </a:r>
          </a:p>
        </p:txBody>
      </p:sp>
      <p:sp>
        <p:nvSpPr>
          <p:cNvPr id="4112" name="Rounded Rectangle 49">
            <a:extLst>
              <a:ext uri="{FF2B5EF4-FFF2-40B4-BE49-F238E27FC236}">
                <a16:creationId xmlns:a16="http://schemas.microsoft.com/office/drawing/2014/main" id="{904370C8-771A-AF41-BB16-EFE4E2B1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00" y="10768604"/>
            <a:ext cx="3614022" cy="964988"/>
          </a:xfrm>
          <a:prstGeom prst="roundRect">
            <a:avLst>
              <a:gd name="adj" fmla="val 2928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294909" tIns="147458" rIns="294909" bIns="147458"/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107" name="Rounded Rectangle 56">
            <a:extLst>
              <a:ext uri="{FF2B5EF4-FFF2-40B4-BE49-F238E27FC236}">
                <a16:creationId xmlns:a16="http://schemas.microsoft.com/office/drawing/2014/main" id="{32F1F0D8-B578-4E20-AAFB-E19F0796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965" y="4805405"/>
            <a:ext cx="5458576" cy="1016000"/>
          </a:xfrm>
          <a:prstGeom prst="roundRect">
            <a:avLst>
              <a:gd name="adj" fmla="val 2928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294909" tIns="147458" rIns="294909" bIns="147458"/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</a:rPr>
              <a:t>Results and Analysis</a:t>
            </a:r>
          </a:p>
        </p:txBody>
      </p:sp>
      <p:sp>
        <p:nvSpPr>
          <p:cNvPr id="4108" name="Rounded Rectangle 59">
            <a:extLst>
              <a:ext uri="{FF2B5EF4-FFF2-40B4-BE49-F238E27FC236}">
                <a16:creationId xmlns:a16="http://schemas.microsoft.com/office/drawing/2014/main" id="{618D835D-8C1F-54D1-F641-E7496067C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276" y="16237708"/>
            <a:ext cx="4563574" cy="1040648"/>
          </a:xfrm>
          <a:prstGeom prst="roundRect">
            <a:avLst>
              <a:gd name="adj" fmla="val 2928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294909" tIns="147458" rIns="294909" bIns="147458"/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4109" name="Rounded Rectangle 67">
            <a:extLst>
              <a:ext uri="{FF2B5EF4-FFF2-40B4-BE49-F238E27FC236}">
                <a16:creationId xmlns:a16="http://schemas.microsoft.com/office/drawing/2014/main" id="{BF5CE861-C6F0-314E-C631-6FEF57341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777" y="24362620"/>
            <a:ext cx="4048125" cy="974725"/>
          </a:xfrm>
          <a:prstGeom prst="roundRect">
            <a:avLst>
              <a:gd name="adj" fmla="val 2928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294909" tIns="147458" rIns="294909" bIns="147458"/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4122" name="Rectangle 56">
            <a:extLst>
              <a:ext uri="{FF2B5EF4-FFF2-40B4-BE49-F238E27FC236}">
                <a16:creationId xmlns:a16="http://schemas.microsoft.com/office/drawing/2014/main" id="{63C4FD48-14CE-0DD4-2E21-9E559C1B8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4909" tIns="147458" rIns="294909" bIns="147458" anchor="ctr">
            <a:spAutoFit/>
          </a:bodyPr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23" name="AutoShape 57" descr="data:image/jpeg;base64,/9j/4AAQSkZJRgABAQAAAQABAAD/2wCEAAkGBxMSEhUUExMWFRUXGBgYGRgXGB8aGhcWGxYXFxgYGBgfHiggGx4lHxgXITIhJSkrLi4uFx8zODMsNygtLisBCgoKDg0OGxAQGywkICQ0LS8yLywtLyw0LDQ0Mi80NDQsLDQsLCwsLDQ0LCwvLDA0LCwsLCwsLCwsLCwsLCwsLP/AABEIAIYBeAMBEQACEQEDEQH/xAAcAAABBQEBAQAAAAAAAAAAAAAAAwQFBgcCAQj/xABHEAACAQIDAgcNBgUEAgIDAAABAgMAEQQSIQUxBhMiQVFxkQcUFTIzUmFygaGxstEjNHOCosE1QlRikpPC4fBj0kN0JCVE/8QAGwEAAQUBAQAAAAAAAAAAAAAAAAIDBAUGAQf/xABCEQABAwEDBwoEBQMEAgMBAAABAAIDEQQhMQUSQVFxgaETFDIzUmGRscHRBhUi8DRCU3LhFiNiJDXC8UOSorLi0v/aAAwDAQACEQMRAD8AvjyG51O889eavlkzj9RxOkrRBopgvOMPSe2k8rJ2j4ldzRqRxh6T20crJ2j4lGaNSOMPSe2jlZO0fEozRqRxh6T20crJ2j4lGaNSOMPSe2jlZO0fEozRqRxh6T20crJ2j4lGaNSOMPSe2jlZO0fEozRqRxh6T20crJ2j4lGaNSOMPSe2jlZO0fEozRqRxh6T20crJ2j4lGaNSOMPSe2jlZO0fEozRqRxh6T20crJ2j4lGaNSOMPSe2jlZO0fEozRqTzZDnjk1O88/wDaasckyPNsjBJ06e4qPagOScpzbt+9p7EqeKksQbEHIbEEbjW/h6xu0Kgm6t2wrCPDmK/qZ/8AVf61pOQj7I8AsvziXtHxV77k+NlllnMkskmVEsHdmAuxubE+gVW5SY1rW5oA3K0yZI95dnElaVVSrhFCEUIRQhIY8fZSakchtQbEck7jzUpnSCS/olZR3NtozS41BJNK6hHNmkYi+W2oJsd9XVvjY2ElrQMNCo8nyvfNRzicdK16qNXygeHTsuBnZGZGAUhlJUizruI19HtqTZADM0EVUa2EiFxBosY8OYr+pn/1X+tX/IR9keAWc5xL2j4rS+5RipJIZmkkeQ5wBnctYBb6XOm+qjKLWte0NAFyusmPc9hLiTer1VcrJFCEUIRQhFCEUIWLcOOEMr42XippFRDxYCuyi66MbA+dm16q0Fks7REM4CpvWdttpeZiGkgC5MdgcJJosTFJJNKyK4zBnYjKeS2hOtgSfZTk1mY6MgAV2Jqz2p7ZAXOJG1buDWbWnRQhFCEUIWad1nFyRywGOSRMyPfK5UGzC2gPpNW2TWNc12cAVT5Ue5hbmkjFUPwzif6ib/Ub61Z8jH2R4BVXOJe0fFTMWztqsoZe+irAEESNqCLg+NUcyWUGhzfBShFbCKjO8UniMJtSMXYYwDpDSG3XYm1da+zOwzeC45lrbjncU0wnCjGxm64mX8zFx2NcU46ywuxaPJMttc7cHHzV24M90nMwjxYC30Eq6AeuvN6w7Oeq60ZOoM6Pw9lZ2bKecc2W7v8AdaMDeqpW6z7a72W+bKA2vNca6XDAjWx0PNXm7BWRwpXHz2FaB3RC82bJmS/K3nxg4PY5Jt7qbmFDo3U9LkpmChp9oyhmAc2DEbhuufRXqdlyDk58EbnQipa06dQ71grRla2tme0SGgJGA1nuXHhKXzz2D6U//T+TP0W8fdNfOLd+ofAeyPCUvnnsH0o/p/Jn6LePuj5xbv1D4D2R4Sl889g+lH9P5M/Rbx90fOLd+ofAeyPCUvnnsH0o/p/Jn6LePuj5xbv1D4D2R4Sl889g+lH9P5M/Rbx90fOLd+ofAeyPCUvnnsH0o/p/Jn6LePuj5xbv1D4D2R4Sl889g+lH9P5M/Rbx90fOLd+ofAeyPCUvnnsH0o/p/Jn6LePuj5xbv1D4D2R4Sl889g+lH9P5M/Rbx90fOLd+ofAeyebJxkjyWZrix5h6OgVRfEeSbFZrCZIYw11W3ivurXIuULTPasyV5IobrvZOZJJjigg8jxeYsCujhrZcpFyCOcbremsMBHyOcelWmnCnhctWS7PpoU9sfyydZ+U1KyR+Nj3+RTdq6l33pU9tz7tP+FJ8hr0KLrG7Qs/L1bthXzxWpWRWi9xzymI9WP4vVVlTBu9XGScXblqFU6ukUIRQhFCEhjvJv6rfA0pvSCS7olY/3K/vy/hv8BV7lHqd4VBkzr9xWz1QLQqA4e/w/EeqPmWpNj69qjWzqHbFhNaRZZat3HvIT/ij5BVLlPpt2K+yV1R2q/1WK0RQhFCEUIRQhR3CLaQw2Glm50U5fS50Qf5EU7BHykgbrTU8nJxl+pYCIXZWksSqlQzdDNmIv15W7K01QCGrKZriC5I0pJW5cANqd8YKMk3aP7NutbAE9a5T7azlti5OY6jetPYpeUhB0i5WOoqlooQihCy7ux+Uw/qyfFauMl9F25UuVsW71ndWqp19DbA+6wfgx/ItZabrHbStdD1bdgT+m04qL3SuDKSQtiY1Cyx8pyBbOn82b0ga36AR0WsbBaXNeIzgeCrMoWVr2GRovHFZJV4qBbB3K9rGbDNExu0JCj8NgSg9lmHUBVFlGIMkzhp81ocmzF8WadCZ7VW6nks3K3KFY8+tnuLdQvXkzT/cN4GONdfd/wBLYu6IXOzFsm62p0tbtGRPh7TSJzU/fufNdZgq5ifHf1m+Y17TYvw0f7W+QXmdq6+T9zvMpOpKYRQhXXgNgYZYX4yKN2V97KCcpVban05qq7c97HjNJF2tXWTYo5IjntBIOkbFZPAWF/p4v8F+lQucS9o+JVjzWDsN8AjwFhf6eL/BfpRziXtHxKOawdhvgEeAsL/Txf4L9KOcS9o+JRzWDsN8AqBwwiRMSyRoqKqqLKABcjNew6xVvYy4xVcaqhyg1jZs1gAoBgoWpShIoQpDYflfyn9qzXxZ/tp/c3zV38P/AI0bD6LraSr32rEKWVEC5njA5TsHDBhn3BSMt7lRu5/PYi7m5ArQk1uOgCmF2utdB8No+nKAq2bH8snWflNLyR+Nj3+RXLV1LvvSp7bn3af8KT5DXoUXWN2hZ+Xq3bCvnitSsitF7jnlMR6sfxeqrKmDd6uMk4u3LUKp1dIoQihCKEJDHeTf1W+BpTekEl3RKx/uV/fl/Df4Cr3KPU7wqDJnX7itnqgWhUBw9/h+I9UfMtSbH17VGtnUO2LCa0iyy1buPeQn/FHyCqXKfTbsV9krqjtV/qsVoihCKEIoQihCznuvbTskWHB1Y8Y3ULqg6icx/JVrkyKpLzsVRlWWjRGNN6W4N8Gc+yHQj7ScGUX6RYxa9HJU/mNJntNLUDobd7pdnstbIW6XX+yyurpUKvfcl2pkxDwE6SrdfXTWw61Lf4iq3KUVWB40K1yVLR5YdK1mqRXqKEIoQsu7sflMP6snxWrjJfRduVLlbFu9Z3VqqdfQ2wPusH4MfyLWWm6x20rXQ9W3YE/ptOJht4DvWfNu4qS/Vka9OQ15RtNYTc1OTdXUV881qVkVovccvxmI6Msfbd7fvVVlTBu9XGScXbk92yyquZgzWYnKnjMcrCwG9jrew5wDzV4+wEyuAoMbzov4LdO6IK82YVKnLe1+chgbKo5JG8fvmpE9a36vf72UXWU0Ku4nx39ZvmNe0WL8NH+1vkF5nauvk/c7zKTqSmEUIUxwX2sMPNdvJsLMLX9VgOkHTqJqLa4OVZdiFNsNp5GS/A4rTL/+M/p+tUa0qSTEqXZAhzKFJFhoGvbW9uY0otIFUkPBJbpC5xuKWKNpGjNlBJ3c3toYwvcGjSuSPDGlxwCyfFYhpHZ28ZiSfoPQN3srRMYGNDRoWTkkdI4vdiUlSkhFCFIbD8r+U/tWa+LP9tP7m+au/h/8aNh9EvjpSuLTlgKUF0zMGY5my5VGh1NtTuzdFedxtBgN19caCmitfvGmtbVx+tWfY/lk6z8pp3JH42Pf5FJtXUu+9Kntufdp/wAKT5DXoUXWN2hZ+Xq3bCvnitSsitF7jnlMR6sfxeqrKmDd6uMk4u3LUKp1dIoQihCKEJDHeTf1W+BpTekEl3RKx/uV/fl/Df4Cr3KPU7wqDJnX7itnqgWhUBw9/h+I9UfMtSbH17VGtnUO2LCa0iyy1buPeQn/ABR8gqlyn027FfZK6o7Vf6rFaIoQihCKEIoQsQ25KdobSKqbh5BEhHNGpy5h6LBn9taGECz2ep0Cv35LNzE2i00Gui2yGIIoVRZVAAHQALAVnySTUrRgACgWH8Ptmd742UAWV/tV6nuT2MGHsrRWKTlIQdVyzVvi5OY996h9mY1oJo5V3owbrsdR7Rce2n5GB7S06VHikMbw4aF9D4adZEV1N1ZQwPSCLg9hrLOBaSCta0hwqEpXF1FCFl3dj8ph/Vk+K1cZL6LtypcrYt3rO6tVTr6G2B91g/Bj+Ray03WO2la6Hq27An9NpxVXuj7YWDBul/tJgY1HPlOjnqCkjrIqZYYS+UHQL1Ct8wjiI0m5YpWhWaWydzHYrYfDGRxZ5iGsd4QCyA9rN+YVQ5QmEklBgFosnQGOKpxKY7SVz4hOYNfQA30I1BZbjW+/eBvryYFvKOzsL/PYVsTXNFFxs9LKRd9+52DMOSulwTv37/5uYWpMxrfduu9BsQxVvE+O/rN8xr2mxfho/wBrfILzO1dfJ+53mUnUlMIoQlsGmaRF6XUdrAUmQ0YT3FLiFZGjvHmtkrNrXqOwkZGJnPMVhHZxl/jXeWa7+2MRed+HkUgRuDy84Gg8K+694QJfCzj/AMT9uUkU5AaStPeE3aRWF4Go+SyWtEsmiuLqKEKQ2H5X8p/as18Wf7af3N81d/D/AONGw+ie4kyd8qFRihVbtnZVQhmJuoHOLdZFtN9ecMDORJJvqbqC/BbY1z1Ydj+WTrPympGSPxse/wAikWrqXfelT23Pu0/4UnyGvQousbtCz8vVu2FfPFalZFaL3HPKYj1Y/i9VWVMG71cZJxduWoVTq6RQhFCEUISGO8m/qt8DSm9IJLuiVj/cr+/L+G/wFXuUep3hUGTOv3FbPVAtCoDh7/D8R6o+Zak2Pr2qNbOodsWE1pFllq3ce8hP+KPkFUuU+m3Yr7JXVHar/VYrRFCEUIRQhQnDLafe2DlkBs2XInTnbkgjqvm/LUiyxcpKGqPapeTic5UHuSbMz4h5yNIlyr673Fx1KGH5hVnlKWjAzWqrJcVXl50LWapFeqg91vZmeCOcDWJsreo9gCepgo/Massmy0eWa1V5Uizow/Usoq7VCtk7l21ONwnFk8qFsvpyHlIfiv5KocoRZkudrWiydNnxZukK41AVgihCy7ux+Uw/qyfFauMl9F25UuVsW71ndWqp1oWA7pxiijj71vkRVvxtr5VAvbi9N1Vb8m5zi7Ox7v5VuzKua0NzMO/+Enje6jOwtHDHGeliXt1eKK6zJjB0nE8Fx+VnnotA4qpvNLjJryzLnb+eVwigdHQBruAqbRsLKNF3deoFXzv+p1/fctF4J9z+FMs00i4g71CaxA9N/wCf3D0VVWm3vdVrRTz/AIVvZcnsbR7jneX8q/VWq0VCx0eYEZEfXc5sOfXxW+FeaVpIbyLzht2haEirUls+IqpuioSbkKLLewGmp6N+l+gVyZ2cbjXb9++1dYKKt4nx39ZvmNe02L8NH+1vkF5lauvk/c7zKTqSmEvhMK0jWX2nmA/7zVX5SynBk+LlJTjgBiT3ep0eAUyxWGW1yZke86B96Bp4q07E2ciSR2FzmGp36G/s3V5984tWUrbG2R1G1rmjC6+/WbtO4BbOLJtnscJLBV1Okcf43K9Vq1CTPD+Wl6o/91RI/wATJsb/AMk67q27/ROZkupHSCPdUlzc5pGtNg0NVnWN2Wri68lvcesfvWVyV8S2mxkMmJezUcRsPobtVFIyhkSG0guj+l2sYHaPXHaoCWIqSrCxFemWa0xWmISxGrT9+OsLEzQvheY5BQhcU8mlIbD8r+U/tWa+LP8AbT+5vmrv4f8Axo2H0Ug+KlM4RFBiyjM+W4D3kuL5h5hB0NiU33NvNhGzks5x+rV3Xd3fdrFdV+3LjnUGCntj+WTrPympWSPxse/yKbtXUu+9Kntufdp/wpPkNehRdY3aFn5erdsK+eK1KyK0XuOeUxHqx/F6qsqYN3q4yTi7ctQqnV0ihCKEIoQkMd5N/Vb4GlN6QSXdErH+5X9+X8N/gKvco9TvCoMmdfuK2eqBaFQHD3+H4j1R8y1JsfXtUa2dQ7YsJrSLLLVu495Cf8UfIKpcp9NuxX2SuqO1X+qxWiKEIoQihCzDuv7Tu8WHB0UcY3WbqnYM3+Qq4yZHcX7lS5VlvbGNqtXc92ZxGCjuLNJ9q35rZf0hahW2TPmPdcp9hi5OEDXerLURS002vgRPDJC251K36CRofYbH2UuN5Y8OGhIkYHsLTpXzxNEyMysLMpKkdBBsR21qQQRULIuaWkgq19zLanE4wITyZhkPRm3oe26/nqFlCLPirqvU/JsuZLmnArZ6oFokUIWXd2PymH9WT4rVxkvou3Klyti3es7q1VOts2NwTwT4eFmw6FmjQk66koCTvrPS2qYPIDjiVporJCWAlowC7xXALAOPI5D0o7C3svbtFcbbp26UOsEDvyrOuGPAyTBfaKTJATbNblITuDj0+cNOrS9rZbY2a43H7wVRa7C6H6m3t8lC7G21PhXzwyFeld6t6GXcfj0WqRLCyUUcFGhtEkRq0ra+CnCBMbCJFGVwcrp5rejpB3g/Q1n7TAYX5p3LSWa0NnZnDeqxtS9rgkWa5Azcoa6XQFl1sbjotz15c2nKO36tffcVqT0QuNlvdScxPK0BzckFVNruAzb73PnW5qTOKHDR3X46ru7chhqFXcT47+s3zGvaLF+Gj/a3yC8ztXXyfud5lcxoWIA3k2FOzTMhjdI80DQSdybjjdI8MZibgrTg8MI1Cj2npPTXjmUsoSW+0GZ+4ahoHvrK9IsNjZZIRGzedZ1/ei5S2w0vMvoBPut+9SchR51sB1An09UW11ItqtNbhUyZ4fy0vVH/ALqiR/iZNjf+Sdd1bd/onlS00qXiUyuw6GI99ecWxmZaJG6ifNaCI5zGnuCjNrYPjFuByl3ekdFXPw5lY2K0cm8/233HuOg+h7tgVVlnJ4tUOc0fW3Dv7vbv3quV6qsCpDYflfyn9qzPxZ/tp/c3zV58P/jRsPoupYAuKYliCxjcWdV1PItYtyriMA6c5tvrz1ry6ACmFRgT36rsde1bQij1bNj+WTrPyml5I/Gx7/Irlq6l33pU9tz7tP8AhSfIa9Ci6xu0LPy9W7YV88VqVkVovcc8piPVj+L1VZU6Ld6uMk4u3LUKp1dIoQihCKEJDHH7J/Ub5TSmdIJLuiVkHcr+/L+G/wABV7lHqd4VBkzr9xWzVQLQqA4e/wAPxHqj5lqTY+vao1s6h2xYTWkWWWrdx7yE/wCKPkFUuU+m3Yr7JXVHar/VYrRFCEUIXhNtTQhYFtbESY7GSNGpdpHORQNSijk6ehFF+o1pomtgiAddRZaVzrRMS2+uCkxg9sDQd+gfiP8A+1M59k/x8An8y2/5eK9702x043/Uk/8AajPsn+PgEZlt/wAvFHem2OnG/wCpJ/7UZ9k/x8AjMtv+XioPa2z8REwbEJIrPc3kvdjpmNzvOo7akRSRuFGEXalEmikYayA360zhlKMGU2ZSGB6CDcHtpwgEUKba4tIIX0NsfHjEQRzLudQ1ugkaj2G49lZaVhjeWnQtdFIJGBw0p5SEtZd3Y/KYf1ZPitXGS+i7cqXK2Ld6zurVU6+htgfdYPwY/kWstN1jtpWuh6tuwJ/TacTbaODWaJ4nF1dSp9o3j0jf7KUx5Y4OGhJewPaWnSvnaWMqxU7wSD1g2NaoGoqFkHNzSQVce5TjSmMMd+TKjC39y8oH2AN21AyiysWdqVjkuSkubrCse0MRk15IBYgl2ygCzG9+fUAW9PorxjMznuF+nAV0r0EmgCMLMHW4KnXehzDt6abkbm3X70ppqqvifHf1m+Y17XYvw0f7W+QXmNq6+T9zvMp/sGG7lvNHvP8AwD21m/jC1GOyNhH5zfsbf50Vz8OQB9odIfyjif4BU/Xmy2ymeDUXKdugAdup+ArT/DkV8kmwep9FW5Qd0WqfrUqtTPD+Wl6o/wDdUSP8TJsb/wAk67q27/RPKlppVXbceWZvTY+63xBrDZcizLYT2gD6eiurE6sQ7kxqoUpVbaUOSRhzXuPbr9a9hyHazarBHI7GlDtF3Gld685yrZxBa3sGFajff/CX2H5X8p/aq/4s/wBtP7m+al/D/wCNGw+ilJtmq06zEm6gADoPL19HjcwB0te1xXmjZy2MxjT/AB7fZW4LKuzlNbH8snWflNTMkfjY9/kU1aupd96VaMTEHRlO5lKn2i1b9poaqiIqKL5ynhKMyMLMpKkdBBsR2itWCCKhY9zS1xB0K5dybGhMW0ZNuMjIHpZSGA/xz9lV+UmViDtRVlkt9JS3WFr9Uav0UIRQhFCFC8M8eIcFOxNiUKL6z8gW7b+ypFlZnzNCj2qTMhce5Z/3IsKWxMknMkVvzOwt7larPKbqRhusqpyUysjnagtaqkV8oDh7/D8R6o+Zak2Pr2qNbOodsWE1pFllq3ce8hP+KPkFUuU+m3Yr7JXVHar/AFWK0RQhFCFWu6FtPiMFJY2aT7JfzXzfpDe6pdiiz5h3XqJbpeThJ0m5VLuQ7LzSS4gjRBxa+s2rHrAA/wA6nZTlo0M13qvyVFeZDsWpVTK7RQhFCFUO6fszjsGXA5UJD/l8Vx1WOb8tTsny5ktNdygZRiz4SRiL1jNX6zi1XuR7UzQyYcnWNsy+o+8DqYE/nqlylFR4eNKvcly5zCw6FoFVitVl3dj8ph/Vk+K1cZL6LtypcrYt3rO6tVTr6G2B91g/Bj+Ray03WO2la6Hq27An9NpxFCF857SkDTSsNzSOR1FiRWqjFGAHUFkZSDI4jWVYO5nEW2hER/KJGPVxbL8WFRbeaQHvopWTW1nB1VVo2wTYZS1y5tl5+S5seWuml9+8CvF2U5RxNKX47dh8l6I7ALzZJOQ5i5IP8+/xVPnN0337yd26kWilbqbt/cPJdjwVexPjv6zfMa9osX4aL9rfILzO1dfJ+53mVMcHhyW6/wBhWH+NSeWhHcfMLU/DIHJSHvHkpasUtMrRsODLEOluV27vcBW9yRZ+RsjQcTed/wDFFSWt+fKe65SFWajLGO5/3SMbi9sPh5YVWN+MBUKQ0AiDlczc+oCG/OwtbcUCNoeX6TThX3Si4kALZ6WkqE4SQaK/RyT7dR+/bWc+IrPnRtlGi47D/PmrCwPo4t1qCrJK0Ve28PtR6o+LV6Z8HuJsDhqefJqw/wARilsH7R5uXOxD9qOo/tT/AMViuTXdxb5pv4fNLaNhUhiMTMMSqKt4ity2W+VrsdTmFgQLbibkaWvbzRrI+RLifqrhXHDu+xuW4LnZ9Bgp/Y/lk6z8pqVkj8bHv8im7V1LvvSrZW+VGsj7qHB4xTd8oPs5TyrfySen0Nvv039FXeT7QHM5M4jyVDlKzFruUGBxVMweKeJ1kQ2dCGU+ka/9FWDmhzS04FVrHljg5uIW4cFeFUONQWIWUDlRk635yvnL6e2s7aLK+E34a1prNamTi7HUp+oylIoQkcXikiQvI6oo3sxsBSmtLjRoqUlzg0VcaBY7w64UnHSLHEDxKHki2sjnTNb22A36npsL2x2XkW5zsTwWfttrM7sxmHmtF4B7BODwwDj7WQ539BtovsHvJqqtk/KyVGAwVvYrPyMdDicVY6iqWoDh7/D8R6o+Zak2Pr2qNbOodsWE1pFllq3ce8hP+KPkFUuU+m3Yr7JXVHar/VYrRFCEUIWS91raefEJADpEt29d7HXqUL/kau8mxUYX61RZUlq8MGhX7gVsvvbBxIRZiM79OZuUQerRfy1WWqXlJSVaWSLk4WtU5UdSUUIRQhJ4iFXVkYXVgVI6QRYjsrrSQahccA4UK+eNqYJoJpIm3oxXrsdD7RY+2tTG8PYHDSslLGY3lp0KV4C7U73xsTE2Vjxbeq9hr6A2U+ymLZFykRGq9P2GXk5gddy3as4tOsu7sflMP6snxWrjJfRduVLlbFu9Z3VqqdfQ2wPusH4MfyLWWm6x20rXQ9W3YE/ptOKqcOuFKYWFo0YGdwQqjegItnbotzdJtzXtNsdldK4E9EKDbbW2FhA6R+6rFa0Cza1XuUbDMaPiXFjIMsd9/F3uW6mIH+N+eqXKM4c4RjRjtV7kyzlrTIdOGxJbcfLGxzFACbsN6jW5HKW9ujXqNeSxNrMRSt5u37D96Qtq8/SvdltdCQ+cEnWzaaAWGYk20vv56bmFHUIp4ely6zBV/GraRx/cT2m/717FkqTlLDC7/FvkAvN7ewstUoPaPE1Ujwek1deoj4H9qy3xpASyGYaCWnfQjyKvfhmWjpI9h9D5hT0GXMM98t9bb7ViLNyXKt5bo6afeGtauTOzTmYq4wSqygqQR6P+6V6LFKyVgfGag6lQOaWmjkpTiSmGFgUYiZgqhiI7kAAnxt53mosZPOHjub/yTrurbv8ARP6lJpM9qSxhCJDow3DeeoVCyhLZ2Qls5uN3edn3cnoGvLwWYhVOvPTStyvlW9syXlPoAH7/AL16r8LwGLJrCfzEu8TdwAWAy7KJLa6n5QB6+q62Gt5epSfgP3pn4tkDcnEa3NHr6Jz4ebW2V1AnyHqutqRxnFKWVC6rFlJkVf8A5GJDKeUbaFbXuSRYc/n0JeICATS/QToGGjuOFy2j6Z/grZsfyydZ+U0vJH42Pf5FctXUuVsrfKjSWKwySoySKGRhYqdxFKa4tNRiuOaHChwWW8I+5tKhLYU8YnmEgOvoBOjDsPXvq4gyi0iklx1qjtGTHA1ivGpUvFYKaBhxkckTA6FlKm/SCfiKsGvY8XEFVzo5IzeCFK4ThrjoxZcSxH94V/ewJ99MOscLsW+ifbbrQ38ycNw82g+gn1PMsaXP6b0nmMAvI4lL+YWg3A8ERbC2ljmBdZWHnTEqq+kBub1QaDPZ4BdTcuiz2q0H6q71oHBLgNFhCJJDxs3MbclPUHT/AHH2WqstNtdL9IuHmrSy2FkP1G8/eCt1QVPRQhQPDpGbAThVZmIUAKCSbuu4DWpNkIEzSVGtgJhcAFi3gbE/083+k30q/wCWj7Q8Qs3zeXsnwTvBw4+IERLi4wTchBIoJ6SBSHOgd0s07aJxjbSwUaHDZVL98bU87Hds1JzbN/jwS62v/LijvjannY7tmozbN/jwRW1/5cVOcC8TjRi0bEnFGNVkY8ZxjDSNuY7z0DfUa1thMRDM2t2FFKsbpxLWTOpfjVR2ztlz4vaCvNBKqySl3zIwAUXbKSRa1hlp58rIoKMcKga0yyGSa0Zz2mhOkLaqz60SKEIoQihCKELKu6jsOQ4lZYo3fjE5WRC1mTk3Nhpdco/KaucnztEZa40oqTKVncZA9orXUqb4GxP9PN/pP9KsOWj7Q8Qq3m8vZPgty4MY9p8NG8issgAVw6lTnGhNjzHf7azloYGSEDDQtPZ3l8YLhQ6VSe6zhJJJYOLikfKj3yIzAXYW1A9Bqwya9rWuziAq3KjHPLc0E4qh+BsT/Tzf6TfSrPlo+0PEKq5vL2T4KVixm1FAVTiwAAAAr2AAsANKYLLMTU5vBSQ+1gUGcvJcVtRhYnGW6pB8BQG2YYZvBcL7Wcc7immG4NYyU8nDTEnnZCo/yaw99OOtMLRe4Jptlneeid6u3BnubZWEmLINtREpuD67c/UO3mqvtGUajNi8fZWdmyZQ50vh7rR1UAAAWA0AHMKqVbqk7VgOdlBykOdbAm1zuuCAbHorzu1N5K0yNI0nzuV/Gc6Np7gk4o8otcn0k6/QdQqITVOAUUDtyG0l+Zh7xofdavTfhK1CWw8lpYSNxvHqNyw/xDZ+TtXKaHiu8XH0TXBYji3Dc3P1c/8A30Vc5UsIttlfAcTh3EYfz3KtsFqNltDZdAx2affarUrAgEag1409jo3FjxQi4jUV6Sx7XtDmmoKc4LGNE119o5iP+89S7FbpbI/OZhpGv+dR9E3NC2UUKteFxCyKGXcfceg1vbPOyeMSMNxVI9hY7NKQw/lpeqP/AHU1H+Jk2N/5JTurbv8ARG0scIlvvY7h+/VSMoW5lkjzjeTgNf8AGtKghMrqaFVppS5LMbk1g555J3mSQ1P3h3K6YxrBmtTbFziNSx5veeYU/k+wvttobAzTidQ0n700CYtlqbZoXSu0cToCqjMSSTvJues17NHG2NgYwUAAA2Beave57i52JvO9TPB+HRm6dB7N/wAfdWD+M7WC+OzjRVx33D18Vq/hqz0a+Y6bhux8x4LySUNiuTNYBVDqL6nM5UZtwN7ix381rVkw0iC9uNaHwrctGTV+KtWwEvMD0An9v3qdkGPOtgOoE+nqmra6kVNas9bdUyKEIoQg0ISDYSM740P5R9KVnO1pOaNSUjiVdwA6hauEk4roAC7ri6ihCKEIrlULy9FQiiL0VCKIzDpozhrXaFGYdNGcNaKFGYdNGcNaKFGYdNGcNaKFGYdNGcNaKFGYdNGcNaKFGYdNGcNaKFGYdNGcNaKFGYdNGcNaKFF6Khcoi9FQii9rtUIoQihCKEIoQihCKEIoQihCrPCLDjjLkXDjW+48xFuq3bWLy9CY7UJB+YcRd7K3sT86PN1Kn4SPiHcrGqot+MlNtV5TNryQgXkmyhhyraENaDIeVaAXVJwHDvrXvIPCrzRmnDepLamF4xCB4w1HX0e2puQMpCw2sOd0HXO7tR3HhVQsr2LnVnIb0hePbf50VZr1teeqT2VtHJyX8XmPm/8AH/erJ/EPw/zv/UWcf3NI7X/681oMj5X5v/Zm6Gg9n+PLZhPKb6ivN3Nc1xa4UI0G6i2rXBwqDUKT2Fi8j5T4r6dTc307Ku8hWwxTci7B3n/OHgodtizmZ4xHkpqE/bS+rH/urUR/iJNjf+SrXdW3f6Kt4/FGRy3NuHoHN9fbWIyjbDapy/RgNn84q5gi5NgGnSmk0qoLsbAUxZrNLaZBFC3OcdHvqHeieeOBhkkNAFW9o40ynoUbh+59NeqZEyMzJ0V973dI+g7hxN+oDBZUyk62yXXNGA9T3+Xim0UZYhRvOgq2tE8dnidLIaNaKn78u9QIYnzPEbBUm4ffmrQqpFFqcqqpJYm1gBcsTzc5rxq2WqS22l0xF7jh5DcKBek2azss0DYm4Af9n1TTZmyhE+e4clMuexDFbggEA5ToALgCwUb6RNaDI3NwvrT7v4lOsZQ1Vx4Nw6M/SbD2b/j7q0fw7BRj5TpuG7/vgoFvfeGqarSKuSTYdTzUyYIziEsSOGlcHBp5vvP1pBscJ/LxKVyz9a5Oz4/N95+tIOT7Ofy8T7rvOJNa8OzIvN95+tIOTLKcW8T7rvOZdfkuTsqHzPefrSDkixnFnE+67zuXX5LzwRD5nvP1pJyLYj/4+J913nc3a4BeeB4fM95+tc+SWHscXe6OeTdrgEeBofM/UfrXPklh7HF3uu88m7XAI8DQ+Z+o/Wj5HYexxd7o55Nr4BHgaHzP1H60fI7D2OLvdHPJtfALzwND5n6j9aPkdh7HF3ujnk2vgEeBofM/UfrR8jsPY4u90c9m18AjwLD5v6j9aPkdh7HE+6Oeza+AR4Fh839R+tHyOw9jifdHPZtfAI8Cw+b+o/Wj5HYexxPujns2vgEeBYfN/UfrR8jsPY4n3Rz2bXwCPAsPm/qP1o+R2HscT7o57Nr4BHgWHzf1H60fI7D2OJ90c9m18AjwLD5v6j9aPkdi7HE+6Oeza+AR4Gh8z9R+tHyOw9ji73RzybXwCPA0PmfqP1o+R2HscXe6OeTa+AXvgaHzP1H60fI7D2OLvdHPJtfAI8DQ+Z+o/Wj5HYexxd7o55Nr4BHgaHzPefrR8ksPY4u90c8m7XAI8Dw+Z7z9a78ksP6fF3uuc8m7XAL3wRD5nvP1royNYh/4+J90c7m7XkvRsqHzPefrShkixjBnE+65zqXX5LobNi833n604Mm2Ufl4n3XOcy6/JejZ8fm+8/WlCwWcfl4n3XOcSa12MGnm+80sWSEfl81zln612sCjcKcELBgEkvcU021hc8ZtvXUfuOyq/LFkNosxzek28eo8ONE/ZJcyS/AqkbSjJF1TO1iFubqrWJVipNt9hfeKxULhWhNB96VbvGoJfDsFtGXDOATbQHJmsDlHQLC9qQ4E/UBd6rrbrqqN2vs7Uug9YfuK3Pw1l9oa2x2k00Ncf/qf+J3allct5IJJtEI/cPUevjrUNW7WUTjC414/FOnQdR/x7KqsoZGslvFZm/V2hcfHTvqFPseUrRZOrddqN4/jdRScO3gNSpBHm2PxtWWl+DpmPD7PKLjUZwI4ivkFfx/Esbm0ljO4g+dFaNobYRY5pNeVHBa3RJm9PRep8uTrRKZGxkAvGaKk3UrWtx13d+pL5/DG1r3VIF92muGnuvVUm255ie1voPrUSy/BbQa2iWvc0U4n2TE/xMSKQs3u9h7qMxGIZzdjf4DqFa6x2Cz2NmZAwNHE7TiVnrTa5rS7OldXyGwJMC+g31Kc4NBc40A0pgAuNAKkqwbKwHFjM3jH3DorzH4iy7z5/Iwn+23/AOR17Bo8TopucjZK5q3lJOmf/iNW3X4bWnCGV2KwrEXVvH5gbkKq3FyLXLlgCAE16KpbK1oBkLqEYffClRWqtpST9ICmMDhAoCItrnde/KO/XrqP9c0gAvJuCcuY2uhXbCQBEVRzD3857a9DstnFnhbENA/7VDK8veXHSudoyFYpGU2IRiD0EKSDUpgq4Apl5o0qO4H4x5sHDJI2Z2UljYC5zEbgAKdtLAyVzW4JqzPL4mudiozbGNxRgPe8lpjipI1uF1VTIQmotuUC/vp6JkWf9YuoD5JqV8uZ9BvqfVOsHwg74wMs6ciVI5My88cqoTax9Oov9RSHQcnMGG8EjeEpk/KQl4uIB3FI7Q2hN37hIVkKpLFKWsFN2EZKtqOY69GlKZGzkXuIvBHmkySP5ZjQbiD5JXgXtZ5cO/fDXmhkkjlJsNVN72AAtY2/KaTaomteMzAgEJVllc9hz8QSCo19o4l58CnHPGuJE8jBVTMEsZIl5SmxVcoPtp4RxhkhpXNoNOw6UyZJC+NtSM6p0bQnvC3ETYXCgxzyFzKgzsELBWNioAQLb2XpuzNZJJe0UodfunbQXxx3ONai+72QmOmhx6YYytPHJEz8oKHiK3sboqjKbW1G/noLGPhMlKEGmm/xXA97JhHWoI7rvBNeCu0HxqcYcY8c4c5oFCWjUMQFKMhYgj+a+8+il2iMQmgZUa77+NEmzyGYVLqHVddwqnb4uaTaMuGEzpGMOrjIEur8YtyCyneLjW41psNY2APpU1pp1bUsue6csrQUro1prs04iTG4rDnGThIREVIWHMc6BjmPFW3nmApyTk2wseGCprr90iPPdM9heaCmrTuRsvhBNGMTBOeMxMLgR3AXjhIQItALbyLkDQH0GuSQMdmvZc0491MURzubnMfe4Yd9cFa8KjJGod87KozOQBmIGrWGgqG4guuCmNBAvKrewcRNj1aczPDCWZYkjCglVNs7sysSSeYWAtz1KmayAhlKnST6KLC584L60GilOKU2btSaPFS4OZ+MIj46KWwDMl7FXAAGYHnAF7GuSRsdGJWil9CPZdjlc2QxOvuqD7pPgS8+IwsOIlxMpZi11AjCHLIygeTvayjca7awyOQsa0cdW1cshfJG17nHhr2KT4W4t4cHNJG2V1W6mwNjccxBFNWZgfK1rsE7aXlkTnNxC675fvLjM3L73z5rDxuLzXta2/XdXM0crm6K+qVnHkq6aeirU+2cQcHs9xMyvPNHHI4VblWLA2BUqDoObmqW2GPlZBS4AkYqG6aTkozW9xAKlNn42ZNoNhjK08XEiQsyrmifNYKSiqNRrYi+o9rL2MMAkpQ1ppv8U8x7xOY61FK6LvCiQ4GyT4mDjZMVLcSOLARBSFbQH7O/vpVqDI35rWjDv90my58jM5zjj3ey5TETzYzHRjFPCkIiKWWMquaPMS2ZCSLi+8c9dLWMijdm1JrXHXtXA575XtzqAUphq2J7we2+0mzxipl5QVyco8fISBlHSbbuk03PAGz8m1OQTl0HKOSXA7ac7PiMPimDTwuDcAAGN1BWwA5tf8hXbVGwBr48CuWWR5LmSYjyKU4J7RlmkxgkfMI8S6JoBlQE2GgF/bXLTG1jWZoxAK7ZpHPL844EhWOoqlKoPt6ZdoRhmHesrSQILDyseUFibXuXzIBfmNThA0wGnSFDuP8AF6gmdwnAPRNRvH83JztvFTHHYaBJnjSRJS2QITdRcasrUiJreRc8ipFNfulyudyzWA0Brq9ikth4mfEPiYGxD/8A48oCzRrGC4Ia6MChS62F7Ac3tVM1jA14b0hga3carkL3vLmF3ROIpfwpcm3B7EYmWPEytiZnOHmlRYwsQEixgMFb7K923GxG/S1KmbG0taGgZwF991d6RA6Rwe4uJzSRS6+m5L8E8W2LjSbv1jJcNJEojyqM2seTLmAtoGvfnvSbSwROLcy7Qb/GtaJVmeZWh2ffpF3hhVW2oSmqsbZwPFtmA5Le484rEZZsHN5eUb0XcDq9R/CubJPyjaHEKovh2he4OjatIblrDKDyfFLsLLm1YmwAsNIYeJW0OjAeOnGgxpgNdTe4WlpUpgMYJUDAFb/yneN1xpoSL2NiQDcc1RpYyxxab/v7p3Xp1rs4VTbHbJV9V5Le4/StNkn4omsoEVoBezX+Ye47j46FRZQyFHOS+H6XcD7bR4KFxGFdPGUj083bW+sWU7LbBWB4J1YHwN/oslabDaLMf7rSO/EeOHqkanKIl5MW7LlLXXki1huQME5r6Bm7eqkCNoOcBffxTrpXubmk3XcMEhenE0nWG2fI+5bDpOg/5qnt+XbFYwQ99Xdlt59hvIVlZMlWq0n6W0Gs3D3O5TmB2cseu9uk/sOavPMrZftGUPoP0x9kaf3HT5d2lbDJ+SYbH9XSfrPoNHn3qO2zj3YiOBwNMzutjlW5F/QNNSASMw3C7LAs8LQM+QdwGs++qtB5GdI84NUlswycX9pa9zYjnS/JJ5Rubc99d9hewjzZmd9P2fAfxhfinWVperPsDA//ACMPV/c1pMg5PI/1Lx+339Bv7lX22f8A8Y3qcrTqtSGNiLxuo3srKOsgilNNHArjhUEKrcD9swwYWOCduJmizK0b6MTmYgqP5wR5t6mWmFz5C9gqDpH3coVmlayMMeaEaD93p1DG2XDsysufGPIFIswRhOVzDmJBBsd17UgkVcAcGgeScaDRpI/MT5qK4ZbPkwrS4rDqWSdGixEa9LKVSUDpBOvX/cTT1lkbIBG83i8H0TFpjdGTIwXG4j1TzGofCWANjYQy3NtB9md9IYRzeTaPNLeDziPYfJMdq4SSPaEsKKeLx6JmI3LlNpteYmPjD1uKcje10AcTeyv8caJuRjmzloFz6fzwrvTrhdHH3/geOVTCFnzZlug5Ay3Frb7WpFmLuRkzTfcl2lrTNHnC69JcLo4DgQMMiZO+I7iNbC9xckAdFta7Zi8Tf3DfQ4otDWclSMXVGCW2LH3hi3gdbxznNDNa7X54ZH3m38tz0dNhyU8vEHjEYj1A812IGGUsOBwPoT5KN4Vd64hRJhARj8yZAilJQ2YZuNW2lhflN0DW292z8rGc2Tod+G5M2nk3/VH0+7Hf/KmcGjeF5CR//IovbS+db61HcRzUfu9FIaDzon/H1XuxEI2ptA2NiuHsbaH7JdxolI5tHv8ANEQPOJDs8lztDDg7YwzZb2gflW57sBr02J7a6x3+lcK6Qh7f9U000FWp1uCDzi1Qgpip3BHGpgYjhcUwhaJ3ys/JSVGYsGRjod50vcVPtLDM7lI766tCgWZ4hZycl1K46di7wEbYnHS4sKwhSDiY2YFeMN8xZQdcouRfn0tz1x5EcIi0k1PcusBkmMmgCg70dzjZUQwcErQqJhxnLK8sfaOu/f4unVRbpXcq5oN13kEWGFoia4tvv24lSfDhScBiABc5Nw6xTNkNJmp61isLtibwbSifBGNXBcYY3XW4tFY0oxuEucRdX1XGvaYqA309FWsZD/8ArtmB1uonizgi4CcvNmHRbfepjHf35SDoNFDe3+xECNIqpjY6KNonvNcuG4r7XKpWIy35OUWtnta+Xm9tMSkmD+70q3a6eyfjAE/9vo0v1V90w4Dx4MQjj0i47jWtnTl+NyLEi/VTlrMuf9BNKa03ZGxBv1AVqdCR2jsN8TjNoFNJEOHePN4khEeqOp5LKbAa7jb00pk4jijrga11i/FIfAZJZCMbqajdgVNQ7Q7+iw8SAwtmzSrl8kICpygEWsZOKtfet+ggRzHyLnON+rvr/Fd6kB/LNa0Xa+6n803JDaOGkwuPw2ILtIst8PKcoFr6xk5R07yeZaUxzZYHR0pS8eqS9ro52yVrW4+i54K7Qjgmx4lbJmxUhGYHUXOo03V20Mc9sebf9IRZnhjpM676irXtbFmKF3UZmC8lfOc6IvtYge2oUbc5wBUyRxa0kKqcI+DcowVlnZ2w9pUGRQc6XLG4GYk3Y+kmpsFoby17aB1yh2izu5G43tvG5NNrxjHYnAnloJYJblbgxsUJ39IYbjvtalxHkY5NNCN6blHLSR4ioO65TfArFFUbCSxrHNAbHKuVJF5pFsLG+l+u+l7CPamgnlGmoPDuUiyOIHJuFCOPekOBDGOLGsytpi52sFJJACnkjeb81t9Ktf1OYB2Qk2T6WyE9oqL23HhZpoJcD97MqE8WCpCX5ZmWwy6b8wBO7WnojIxjmy9Gmn0TMrYnva6LpVGHGq0GqxWaTnhDqVYXBpqaFkzDG8VBSmPLHZwVR2xsrKCji6MCL6i4IIIuNQbE7qwttsMthlB0aD796uoZmzN79IUDJhSj3sou1lcDVFswHNZAqXQDUEtm01BZEgc2l+zX6mpvOBpdsUWkFOIdrK1zY5Q2UHfcBQWYjmUXGvpG6m3WdwoNP3dtShICnscqtfKwaxINiDYjQg9BHRTJaW0Ju0pdQUlJgo23ovZVjDli3wijJnU7zXzqocmTbJIaujbXZTySfgyLzPefrUn+pMpm7lj4N/8A5TAyLYf0+J90tFhUXxUUdQ17ahT5TtloFJZXEaqmnhgpUNis8JrHG0HYPNezYlE8ZgNCfYN7HoAuNTprUNrHOwCklwGKh9p7UWQGCPXjFtnIOQq2lgw0uwNgebMGswBqXDAWf3H6NGm7u7tI3VBITT3g/SNP39+KcbN2WoPGMDnNjc6Mbbma2ocghWF7WUAACwpEs7iMwG77u2aRpvrjeusYMSrRsnZhkOZhZPm/49NWOSslOtDhJKKM/wDt/Gs7gmLTahGM1uPkrIBW0AAFAqde11C5dwASTYAXJ6AKAKoJoo6DhDhXKhcRGS5svKHKO6y9J9FPGzyipLTcmhPEaUcL09xmLSJC8jBEW12Y2AuQBc9ZAptrS40aKlLc4NFXGgXsuJRUMjMAgXMWvoFte9+i1cDSTQYrpcAKnBGGxCyKHRgysLhgbgj0GhzS00KGuDhUIjxKFS4YZRmBa+gykq1z6CCD1V0tINKIDgRVR8XCPCMQFxEZzHKpvozXsArbifQDThs8oFS0psTxk0Dgnq42MyGIOOMUZil9Qp3EjopvMdm51LkvPbnZtb13isSkSF5GCIupYmwHNqaGtLjQYrrnBoqcF4cSgTjMwyZc+a+mS2bNfotrRmmubS9czhm51bkwg4R4RyFXExEncM41PQL76cNnlAqWnwTYtERNA4eKeY7aEUIBldUDHKCxtdjcgD06GkMjc+5oqlve1l7jRcQbUhcMyyKVQXY3sFGupJ3DQ9lBjeCARigSNIJrguMFtrDzNkjlVmtmAB1K+ct/GHpFddC9oq4LjZWONAUvgsbHMuaNw6gkXU3FxvFJcxzTRwolNe1wq0owmNjlzcW6vlYo1jfK43qfSLihzHNxCGva7ApxSUpFCEUIRQhFCEUIRQhFCEUIRQhFCEUIRQhFCEUIRQhFCEUIXEsQYEMLg8xpuWJkrCx4qClNcWmrVX9obFZblOUvRzj61krdkKSKr4PqGrSPfz2q0htrXXPuPBV/EYEFrgkEc3MWvmGYWv4wBIBF8oB0FUokLfpI9xo+7rlLLQbwmbYZ0EVkLcWGJ5WYGwJGps2a6qAbEWdwd9Oh7XF1TSvdT3FMd4BSaEUTzZ4kyHObkGwPqgLfmOpDN7abeY88Gl2mnpiMLl0Z2adaY4PGStKQbWNxz2GXQ5emtrlPJGT4MmNkbnVbeMM459KZ91ww2aKrMWHKFsltpY6lDdpoM3HN1n7uXO0pJhiFQMwidTchTaM20JcDTUAWLX5W4i9shC2Pki4j6h347v4WleXZ1NCQwmxnYMJcw1ZQxkJkyEHlK2Y2YNYhhlIBbQc65LS1pBZTXSl1dlBdTEX6LyktjJxU5hNnqCAiZiL5f5mUMbkAnUDX/oqM3lZnZrQSToGncnTmsFSrHs/Yn80v+P1PP1VpLBkGlH2n/wBffXsw2qvnttbo/H2U0BWlAAFAq5e11CKEJvtHyUnqN8ppTOkEl/RKzMTF9k4eJ42jhLjNiTZlQcaxuqqS978m5AGu+regFpc4Gp1a7vBVAJdZWtIoNe/x8lbeFssErR4aaVI0ZHkYu4W+mSMC5F+UxcemKoNmD2gyMBJuGHj7b1OtJY6kbyADU3nw99yidj7R43Y06EgvDFLE1jcEKhykHnGWwvz2NPyx5traRgSCmIpM+yOGoEJzsxjs3Fd7MT3rOxMDHdHITrET0Hm6x0tZEn+oj5QdJuPeNf37JUf+nk5M9F2HcdSYbXYvDhID5ObHTLJ/coxcnIPXftAp2K573jENFP8A1CbkvYxhwLjX/wBirhtvaMWFhDOhKZkQKoGlzZdCQLDSoMUbpXUBvxU+WRsbakXYKIwX8Yn/APrJ8wp534Vu0phv4p2wJfhZNC7RYaeRI43Du+dgoKoLKtyRrndWH4ZpNma8AyMFSLh97PNKtLmEiN5oDWtfvWeCh+DmP4zZWJiLBmw8c8RINwVCNkZSN620B/tqRPHm2lrh+YgqPBJnWVza9EEKV2DgI59lwxygFWhAN+bTQjoI33piZ7mWgubjVPwsa+zta7CiqYx0kmztnM93ZcZGo3XYKZAouSBewC3J5tTU3Ma2eQC76T6KDnudZ4ibznD1Vv4QYSXHYWaERPAxyFeNKEOQ2a32btYckb+kb9agwvbDIHVrsr6gKfMx00RZSm2noSk9hcJGeZcNioDBiMpy86OALnI3sJtcjTfSprOA3lI3Vb5bUmG0ku5ORua7gdijeAeNkTDuFw0ko46XlK0QHjbrPIp91O2xjS8EuAuGv2TVke4MIDSbzq9SE87nTEpiyQVJxkxINrg2TQ2JGnoNN27Fn7Ql2E1D/wBxVtqEpyKEIoQihCKEIoQihCKEIoQihCKEIoQihCKEIoQihCKEIoQihCKEJvicEknjKCence2olpsMFo6xoJ14HxxTscz4+iVGTbAH8j29DC/vFUk3w403xPptFeN3kpjMoH8w8Ewn2U6byvsJ+lVc2Rp4sS3xPspTLUx+FU2GFPo/77Ki81mc433nG837bk5nsAwTyDYztrdQPb9KnQ5Cnkvzmgb/AGTL7Yxugp/BsFR4zFvQNB9atIPh2Jt8ri7ZcPU8VFfb3HoinFScGHVBZVA6v3PPV5BZ4oG5sbQB3fd6hvkc81capWnkhFCEUIRQhJYqLMjKP5lI7RautNCCuOFRRVNOCk5waYJ5oxCCMzKpzsok4ywubLrbXXduqbzpglMoBr9hQuavMQhJFNnfVWLA7PyPK7WJcqF08WNFAVPTqXb89RXyVAA0ef3TwUprKEk6fL7r4qHxPBhzJjGSRVTFRZSpB5MmXKH6tWJHSafbaRmsBF7TwTDrMc55BucOKltv7ITFwNDJuOoPOjDxWHV7xcc9MwyuieHBPTQtlYWOUUvBUtgo8PJKeNjcyLMo1WUyM4ex3+NqDv8AfT3OqSl7Rcbqd1EwLLWEMcbxfXvqjauxsXio1ilkgVQ6sXRWJbKbiyEgLfrNEc0Ubi5oKVJFJI0NcQlpdjzrjHxMTx8uNY8rhtLEG9wfRSRKwxCNwNxqlGJwlMgIvFE/2fgWEkkspVncIoyg2VEBsBf+5pD+YdFNveC0NbgPv2S2MIcXOxNPvzUZieDbGfFSRuqpiYDGykHSTKVV+oDm9Jp5toGYxpF7TXcmXWYlzyD0hTfrSUGwsWMMuF4+JIwmQuiMZCu4gEtZSRcXsbXrpni5QyZpJxxu8kCCXkxHnADDC/zSu1eDGaDDQ4crGMPKkgzAkHJm0Nuck3J66THaaPc59+cCF2SzAsa1l2aQVItHiyjDPCj3UqQjMuhuwYFhoRYXB0uaarEDgaJ0iQjEVTSPZEsmJixGIaP7EOI0jBtmcAMzM2/QaC1OGVrYyxlb8a9yRyTnSB76XYU70twW2O2FhaNmDEyO9wLeMb2pNolErs4DQu2eIxNzTrJXnBrY7YYThmDcbPJMLC1g+Xkn06UTzCTNoMAAiCHk86/EkqZphPooQihCKEIoQihCKEIoQihCKEIoQihCKEIoQihCKEL/2Q==">
            <a:extLst>
              <a:ext uri="{FF2B5EF4-FFF2-40B4-BE49-F238E27FC236}">
                <a16:creationId xmlns:a16="http://schemas.microsoft.com/office/drawing/2014/main" id="{A5FFADAD-2424-7E74-7346-3080412A7F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775" y="-144463"/>
            <a:ext cx="3048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5232" tIns="147616" rIns="295232" bIns="147616"/>
          <a:lstStyle>
            <a:lvl1pPr marL="1106488" indent="-1106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124" name="Picture 62">
            <a:extLst>
              <a:ext uri="{FF2B5EF4-FFF2-40B4-BE49-F238E27FC236}">
                <a16:creationId xmlns:a16="http://schemas.microsoft.com/office/drawing/2014/main" id="{2B6BF3B4-6122-0D12-4133-51A95E9E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553" y="956642"/>
            <a:ext cx="2922587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B67B42DE-430C-EAE0-1A48-8EB81D39286A}"/>
              </a:ext>
            </a:extLst>
          </p:cNvPr>
          <p:cNvSpPr/>
          <p:nvPr/>
        </p:nvSpPr>
        <p:spPr>
          <a:xfrm>
            <a:off x="358774" y="18071505"/>
            <a:ext cx="1009650" cy="1016000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BFE4FC-F805-D9B7-6153-7AC1BF9AF730}"/>
              </a:ext>
            </a:extLst>
          </p:cNvPr>
          <p:cNvSpPr/>
          <p:nvPr/>
        </p:nvSpPr>
        <p:spPr>
          <a:xfrm>
            <a:off x="379830" y="4700587"/>
            <a:ext cx="1009650" cy="1016000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DFF1C32-EF94-3044-622B-85712D94BD06}"/>
              </a:ext>
            </a:extLst>
          </p:cNvPr>
          <p:cNvSpPr/>
          <p:nvPr/>
        </p:nvSpPr>
        <p:spPr>
          <a:xfrm>
            <a:off x="11084891" y="4823642"/>
            <a:ext cx="1009650" cy="1016000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686D49-42C2-0728-8AE9-1F3EF13D45BA}"/>
              </a:ext>
            </a:extLst>
          </p:cNvPr>
          <p:cNvSpPr/>
          <p:nvPr/>
        </p:nvSpPr>
        <p:spPr>
          <a:xfrm>
            <a:off x="10796339" y="16234154"/>
            <a:ext cx="1009650" cy="969322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24F26D-F22A-0864-B974-01A767ECFE8E}"/>
              </a:ext>
            </a:extLst>
          </p:cNvPr>
          <p:cNvSpPr/>
          <p:nvPr/>
        </p:nvSpPr>
        <p:spPr>
          <a:xfrm>
            <a:off x="10886748" y="24351782"/>
            <a:ext cx="1009650" cy="974726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19" name="Flowchart: Alternate Process 4">
            <a:extLst>
              <a:ext uri="{FF2B5EF4-FFF2-40B4-BE49-F238E27FC236}">
                <a16:creationId xmlns:a16="http://schemas.microsoft.com/office/drawing/2014/main" id="{952EA83C-1953-A235-E56B-34E9095EB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81" y="5790400"/>
            <a:ext cx="9945524" cy="4845050"/>
          </a:xfrm>
          <a:prstGeom prst="flowChartAlternateProcess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algn="ctr">
            <a:solidFill>
              <a:srgbClr val="3399FF">
                <a:alpha val="95000"/>
              </a:srgbClr>
            </a:solidFill>
            <a:round/>
            <a:headEnd/>
            <a:tailEnd/>
          </a:ln>
          <a:effectLst>
            <a:outerShdw blurRad="50800" dist="38100" dir="1500000" algn="tl" rotWithShape="0">
              <a:prstClr val="black">
                <a:alpha val="40000"/>
              </a:prstClr>
            </a:outerShdw>
          </a:effectLst>
        </p:spPr>
        <p:txBody>
          <a:bodyPr lIns="294909" tIns="147458" rIns="294909" bIns="14745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</a:rPr>
              <a:t>The goal of this study is to classify lung cancer using deep learning methods.</a:t>
            </a:r>
          </a:p>
          <a:p>
            <a:pPr eaLnBrk="1" hangingPunct="1">
              <a:defRPr/>
            </a:pPr>
            <a:endParaRPr lang="en-US" sz="2200" dirty="0">
              <a:solidFill>
                <a:schemeClr val="accent3"/>
              </a:solidFill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</a:rPr>
              <a:t>For testing and generalization of the deep learning approach, two convolutional neural network (CNN) models and a residual neural network (ResNet) model were developed using the publicly accessible dataset.</a:t>
            </a:r>
          </a:p>
          <a:p>
            <a:pPr eaLnBrk="1" hangingPunct="1">
              <a:defRPr/>
            </a:pPr>
            <a:endParaRPr lang="en-US" sz="2200" dirty="0">
              <a:solidFill>
                <a:schemeClr val="accent3"/>
              </a:solidFill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</a:rPr>
              <a:t>Google Colab and Jupyter Notebook has been used to write code.</a:t>
            </a:r>
          </a:p>
          <a:p>
            <a:pPr eaLnBrk="1" hangingPunct="1">
              <a:defRPr/>
            </a:pPr>
            <a:endParaRPr lang="en-US" sz="2200" dirty="0">
              <a:solidFill>
                <a:schemeClr val="accent3"/>
              </a:solidFill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</a:rPr>
              <a:t>The models has overall accuracy of 99% (ResNet50), 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</a:rPr>
              <a:t>      97% (MobileNetv2) and 83% (DenseNet).</a:t>
            </a:r>
            <a:endParaRPr lang="en-US" sz="28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141" name="Rounded Rectangle 5">
            <a:extLst>
              <a:ext uri="{FF2B5EF4-FFF2-40B4-BE49-F238E27FC236}">
                <a16:creationId xmlns:a16="http://schemas.microsoft.com/office/drawing/2014/main" id="{62266E02-181D-BC77-CCB6-C2E6EF1B5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56" y="11879773"/>
            <a:ext cx="10326439" cy="602969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94909" tIns="147458" rIns="294909" bIns="14745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42" name="Rounded Rectangle 6">
            <a:extLst>
              <a:ext uri="{FF2B5EF4-FFF2-40B4-BE49-F238E27FC236}">
                <a16:creationId xmlns:a16="http://schemas.microsoft.com/office/drawing/2014/main" id="{CA2C5245-E0D4-DCE0-841A-FD61A5E0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6" y="19153786"/>
            <a:ext cx="9690350" cy="1085790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94909" tIns="147458" rIns="294909" bIns="14745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43" name="Rounded Rectangle 7">
            <a:extLst>
              <a:ext uri="{FF2B5EF4-FFF2-40B4-BE49-F238E27FC236}">
                <a16:creationId xmlns:a16="http://schemas.microsoft.com/office/drawing/2014/main" id="{27AEAE6B-56BA-8001-34BF-38673D6C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522" y="6043437"/>
            <a:ext cx="9886950" cy="997126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3399FF"/>
            </a:solidFill>
            <a:round/>
            <a:headEnd/>
            <a:tailEnd/>
          </a:ln>
        </p:spPr>
        <p:txBody>
          <a:bodyPr lIns="294909" tIns="147458" rIns="294909" bIns="14745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44" name="Rounded Rectangle 8">
            <a:extLst>
              <a:ext uri="{FF2B5EF4-FFF2-40B4-BE49-F238E27FC236}">
                <a16:creationId xmlns:a16="http://schemas.microsoft.com/office/drawing/2014/main" id="{7858123E-1DD4-0611-ECEA-FC41433A6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748" y="17477615"/>
            <a:ext cx="9886950" cy="677621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94909" tIns="147458" rIns="294909" bIns="14745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46" name="Rounded Rectangle 9">
            <a:extLst>
              <a:ext uri="{FF2B5EF4-FFF2-40B4-BE49-F238E27FC236}">
                <a16:creationId xmlns:a16="http://schemas.microsoft.com/office/drawing/2014/main" id="{90DABF7C-74B0-9798-2A80-4FDE0E4CF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563" y="25507723"/>
            <a:ext cx="9886950" cy="444046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F77"/>
              </a:gs>
              <a:gs pos="50000">
                <a:srgbClr val="005FAD"/>
              </a:gs>
              <a:gs pos="100000">
                <a:srgbClr val="0072CE"/>
              </a:gs>
            </a:gsLst>
            <a:lin ang="2700000" scaled="1"/>
          </a:gradFill>
          <a:ln w="9525" algn="ctr">
            <a:solidFill>
              <a:srgbClr val="3399FF"/>
            </a:solidFill>
            <a:round/>
            <a:headEnd/>
            <a:tailEnd/>
          </a:ln>
        </p:spPr>
        <p:txBody>
          <a:bodyPr lIns="294909" tIns="147458" rIns="294909" bIns="14745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</a:rPr>
              <a:t>This study therefore will be valuable for the artificial intelligence research community to develop effective methods for tackling deepfakes.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endParaRPr lang="en-US" altLang="en-US" sz="2200" dirty="0">
              <a:solidFill>
                <a:schemeClr val="accent3"/>
              </a:solidFill>
              <a:latin typeface="+mn-lt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</a:rPr>
              <a:t>ResNet50 and MobileNetV2 model performed brilliantly on the dataset. </a:t>
            </a:r>
          </a:p>
          <a:p>
            <a:pPr eaLnBrk="1" hangingPunct="1">
              <a:defRPr/>
            </a:pPr>
            <a:r>
              <a:rPr lang="en-US" altLang="en-US" sz="2200" dirty="0">
                <a:solidFill>
                  <a:schemeClr val="accent3"/>
                </a:solidFill>
                <a:latin typeface="+mn-lt"/>
              </a:rPr>
              <a:t> 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200" dirty="0">
                <a:solidFill>
                  <a:schemeClr val="accent3"/>
                </a:solidFill>
                <a:latin typeface="+mn-lt"/>
              </a:rPr>
              <a:t>We have claimed 99% accuracy on our system.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endParaRPr lang="en-US" altLang="en-US" sz="2200" dirty="0">
              <a:solidFill>
                <a:schemeClr val="accent3"/>
              </a:solidFill>
              <a:latin typeface="+mn-lt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200" dirty="0">
                <a:solidFill>
                  <a:schemeClr val="accent3"/>
                </a:solidFill>
                <a:latin typeface="+mn-lt"/>
              </a:rPr>
              <a:t>Our system can rapidly detect the lung cancer and patient can take precaution at early stages.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D77C70-BEED-5CCB-C03A-35FE3E1D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02" y="4522788"/>
            <a:ext cx="21415702" cy="257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94909" tIns="147458" rIns="294909" bIns="14745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148" name="Picture 7">
            <a:extLst>
              <a:ext uri="{FF2B5EF4-FFF2-40B4-BE49-F238E27FC236}">
                <a16:creationId xmlns:a16="http://schemas.microsoft.com/office/drawing/2014/main" id="{43B022FD-BB9F-B220-9F7E-A2D90363F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19717251"/>
            <a:ext cx="21050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9" name="Picture 8">
            <a:extLst>
              <a:ext uri="{FF2B5EF4-FFF2-40B4-BE49-F238E27FC236}">
                <a16:creationId xmlns:a16="http://schemas.microsoft.com/office/drawing/2014/main" id="{104AE51D-3CCA-7FBB-ED9C-9008558A3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2808113"/>
            <a:ext cx="210661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882282-9DF9-EA81-E4E1-528EE1D8A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67905"/>
              </p:ext>
            </p:extLst>
          </p:nvPr>
        </p:nvGraphicFramePr>
        <p:xfrm>
          <a:off x="1296988" y="21754013"/>
          <a:ext cx="21050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2231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Histopathologic Lung Cancer Effected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Image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B0811B4-E83D-1A00-0CEB-4BB5C17BF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19922"/>
              </p:ext>
            </p:extLst>
          </p:nvPr>
        </p:nvGraphicFramePr>
        <p:xfrm>
          <a:off x="1230313" y="25059188"/>
          <a:ext cx="2105025" cy="63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Histopathologic Normal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Image</a:t>
                      </a:r>
                    </a:p>
                  </a:txBody>
                  <a:tcPr marL="91424" marR="91424" marT="45595" marB="455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DF4B7C3-EB14-5801-FE92-F81A8C226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7892"/>
              </p:ext>
            </p:extLst>
          </p:nvPr>
        </p:nvGraphicFramePr>
        <p:xfrm>
          <a:off x="3849688" y="19462748"/>
          <a:ext cx="5918200" cy="284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956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This System’s dataset contains 22800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Histopathologic images.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8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r">
                        <a:buFont typeface="Wingdings" panose="05000000000000000000" pitchFamily="2" charset="2"/>
                        <a:buChar char="q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2494 of Normal Histopathologic images and 2698 images of lung cancer effected Histopathologic images were used on this system.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8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Data were spitted in three sections 70% for training, 20% for validation and 10% for testing.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A6A754-DDE2-02A7-E608-D87672952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60931"/>
              </p:ext>
            </p:extLst>
          </p:nvPr>
        </p:nvGraphicFramePr>
        <p:xfrm>
          <a:off x="11609273" y="13701925"/>
          <a:ext cx="8671353" cy="1893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336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Following the implementation of the MobileNetV2, we achieved a 97% accuracy and ResNet50, we achieved 99% accuracy.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Validation accuracy is higher than training accuracy, and training loss is less significant than validation loss.</a:t>
                      </a:r>
                    </a:p>
                  </a:txBody>
                  <a:tcPr marL="91427" marR="9142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BCD1FE-068B-0F91-4484-EC080B3C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98339"/>
              </p:ext>
            </p:extLst>
          </p:nvPr>
        </p:nvGraphicFramePr>
        <p:xfrm>
          <a:off x="11419473" y="22419608"/>
          <a:ext cx="8896349" cy="155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244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Deep learning performs in complicated tasks that frequently demand dealing with large amounts of unstructured data, such as picture classification, natural language processing, or audio recognition, among others.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pre-trained model was generated using RestNet50 and MobileNetV2, with minor modifications to the final layers, and a head model was developed from the basic model.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186D7E10-851C-37A5-B95F-2C29F41C7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408323"/>
              </p:ext>
            </p:extLst>
          </p:nvPr>
        </p:nvGraphicFramePr>
        <p:xfrm>
          <a:off x="3849689" y="22352568"/>
          <a:ext cx="5918200" cy="332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352CE4-1C42-2B29-067A-5C2221797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3012"/>
              </p:ext>
            </p:extLst>
          </p:nvPr>
        </p:nvGraphicFramePr>
        <p:xfrm>
          <a:off x="3507796" y="12649938"/>
          <a:ext cx="1897059" cy="283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4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Lung  cancer is 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tumor that develops in any part of the lung . It is difficult, widespread cancer with a higher death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ratio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1456" marR="91456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DB10001-16C1-5012-EBB3-D3E69A19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21495"/>
              </p:ext>
            </p:extLst>
          </p:nvPr>
        </p:nvGraphicFramePr>
        <p:xfrm>
          <a:off x="568581" y="15908750"/>
          <a:ext cx="4896761" cy="154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2685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detect Lung  cancer we used deep learning method. Deep learning is a sort of machine learning and artificial intelligence (AI) that simulates how humans acquire certain types of knowledge.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28" name="Picture 15">
            <a:extLst>
              <a:ext uri="{FF2B5EF4-FFF2-40B4-BE49-F238E27FC236}">
                <a16:creationId xmlns:a16="http://schemas.microsoft.com/office/drawing/2014/main" id="{BBB18BC6-6CE8-A160-F9EC-28A189DDE06C}"/>
              </a:ext>
            </a:extLst>
          </p:cNvPr>
          <p:cNvSpPr>
            <a:spLocks noChangeAspect="1"/>
          </p:cNvSpPr>
          <p:nvPr/>
        </p:nvSpPr>
        <p:spPr bwMode="auto">
          <a:xfrm>
            <a:off x="758825" y="12468225"/>
            <a:ext cx="4468813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230" name="Picture 4">
            <a:extLst>
              <a:ext uri="{FF2B5EF4-FFF2-40B4-BE49-F238E27FC236}">
                <a16:creationId xmlns:a16="http://schemas.microsoft.com/office/drawing/2014/main" id="{17732728-200B-7A17-CA8C-68D2ACD5086C}"/>
              </a:ext>
            </a:extLst>
          </p:cNvPr>
          <p:cNvSpPr>
            <a:spLocks noChangeAspect="1"/>
          </p:cNvSpPr>
          <p:nvPr/>
        </p:nvSpPr>
        <p:spPr bwMode="auto">
          <a:xfrm>
            <a:off x="758825" y="12468225"/>
            <a:ext cx="4418013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232" name="Picture 5">
            <a:extLst>
              <a:ext uri="{FF2B5EF4-FFF2-40B4-BE49-F238E27FC236}">
                <a16:creationId xmlns:a16="http://schemas.microsoft.com/office/drawing/2014/main" id="{2A5274E0-AE82-BB8D-4068-8EC898DEB6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" y="2403474"/>
            <a:ext cx="40513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31A77-F1A4-3865-7DE1-7D328B1215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8" y="12587710"/>
            <a:ext cx="2915903" cy="3074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E1694F-0310-8ECA-B6CB-E6B08C2B3F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715" y="6600728"/>
            <a:ext cx="4919663" cy="27300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CB517B-16BD-213E-294E-B38162A24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890" y="6871968"/>
            <a:ext cx="3930576" cy="2048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BE3FA5-CA67-DBC9-E62E-4EA7F9A556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138" y="10173425"/>
            <a:ext cx="2346904" cy="2159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C16769-40D8-8633-DE6B-0D22722607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360" y="10391278"/>
            <a:ext cx="2612448" cy="21590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038358-2647-EEA1-6EA8-493EF734FA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677" y="10403678"/>
            <a:ext cx="3930576" cy="1932037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182FF9C-7836-F806-2194-93F84DEF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48478"/>
              </p:ext>
            </p:extLst>
          </p:nvPr>
        </p:nvGraphicFramePr>
        <p:xfrm>
          <a:off x="11609272" y="9513802"/>
          <a:ext cx="4594225" cy="65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3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MobileNetV2 – Training and Validation Accuracy and Loss </a:t>
                      </a:r>
                    </a:p>
                  </a:txBody>
                  <a:tcPr marL="91427" marR="9142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FF8106C-4747-0920-7D9D-D17FCE5C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3253"/>
              </p:ext>
            </p:extLst>
          </p:nvPr>
        </p:nvGraphicFramePr>
        <p:xfrm>
          <a:off x="16908245" y="9413329"/>
          <a:ext cx="3427741" cy="491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8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MobileNetV2 Accuracy = 97%</a:t>
                      </a:r>
                    </a:p>
                  </a:txBody>
                  <a:tcPr marL="91427" marR="9142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631F43E-56CB-3FC4-F9AA-8EC6D6D14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8879"/>
              </p:ext>
            </p:extLst>
          </p:nvPr>
        </p:nvGraphicFramePr>
        <p:xfrm>
          <a:off x="11609273" y="12830293"/>
          <a:ext cx="4594225" cy="65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3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ResNet50 – Training and Validation Accuracy and Loss </a:t>
                      </a:r>
                    </a:p>
                  </a:txBody>
                  <a:tcPr marL="91427" marR="9142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86DC234-804E-B531-CE77-924D8917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8885"/>
              </p:ext>
            </p:extLst>
          </p:nvPr>
        </p:nvGraphicFramePr>
        <p:xfrm>
          <a:off x="16881789" y="12829002"/>
          <a:ext cx="3427741" cy="491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8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ResNet50 Accuracy = 99%</a:t>
                      </a:r>
                    </a:p>
                  </a:txBody>
                  <a:tcPr marL="91427" marR="9142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0F6C147-AFC4-E394-6908-92F28AB7F9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758" y="17708330"/>
            <a:ext cx="4523791" cy="3834750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0619060-3537-C6B4-5E53-59A35C950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6442"/>
              </p:ext>
            </p:extLst>
          </p:nvPr>
        </p:nvGraphicFramePr>
        <p:xfrm>
          <a:off x="11862436" y="21661775"/>
          <a:ext cx="3138817" cy="63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Confusion Matrix of</a:t>
                      </a:r>
                    </a:p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ResNet50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595" marB="455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C16D77-7886-37CB-1C27-921BAC94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01374"/>
              </p:ext>
            </p:extLst>
          </p:nvPr>
        </p:nvGraphicFramePr>
        <p:xfrm>
          <a:off x="16504799" y="21661775"/>
          <a:ext cx="3246517" cy="63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Confusion Matrix of</a:t>
                      </a:r>
                    </a:p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MobileNetV2</a:t>
                      </a:r>
                    </a:p>
                  </a:txBody>
                  <a:tcPr marL="91424" marR="91424" marT="45595" marB="455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8FE54436-A183-B65B-7203-735356D460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43" y="12063211"/>
            <a:ext cx="4642910" cy="31276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AC6C5F2-63A2-5457-84F8-8748A33305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589" y="17909463"/>
            <a:ext cx="4523791" cy="35819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1DDF984-0311-A92E-FD06-9421987143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02" y="15670252"/>
            <a:ext cx="4479014" cy="212937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9B7E81A-FD3D-25B1-C553-9C45A54AFD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3" y="26104806"/>
            <a:ext cx="8598934" cy="332468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468BDD-507F-03D1-B949-FC092BB0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41256"/>
              </p:ext>
            </p:extLst>
          </p:nvPr>
        </p:nvGraphicFramePr>
        <p:xfrm>
          <a:off x="2778138" y="29461290"/>
          <a:ext cx="5247821" cy="40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System Architecture of the Pre-trained Model</a:t>
                      </a:r>
                    </a:p>
                  </a:txBody>
                  <a:tcPr marL="91427" marR="9142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DC3814-EA26-2398-E433-427B0F825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27006"/>
              </p:ext>
            </p:extLst>
          </p:nvPr>
        </p:nvGraphicFramePr>
        <p:xfrm>
          <a:off x="4290333" y="25661596"/>
          <a:ext cx="5036910" cy="41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Histopathologic Lung Cancer Image Dataset</a:t>
                      </a:r>
                    </a:p>
                  </a:txBody>
                  <a:tcPr marL="91427" marR="9142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F999CC-FAA4-B08D-4C03-A9768CE0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52837"/>
              </p:ext>
            </p:extLst>
          </p:nvPr>
        </p:nvGraphicFramePr>
        <p:xfrm>
          <a:off x="6022342" y="17388300"/>
          <a:ext cx="3718733" cy="36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5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Annual Global Cancer Mortality</a:t>
                      </a:r>
                    </a:p>
                  </a:txBody>
                  <a:tcPr marL="91427" marR="9142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2C0233-0D28-3F0A-3291-C26765940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90332"/>
              </p:ext>
            </p:extLst>
          </p:nvPr>
        </p:nvGraphicFramePr>
        <p:xfrm>
          <a:off x="5571923" y="15205021"/>
          <a:ext cx="5054088" cy="39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6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Lung Cancer Rates Between Male &amp; Female</a:t>
                      </a:r>
                    </a:p>
                  </a:txBody>
                  <a:tcPr marL="91427" marR="9142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94909" tIns="147458" rIns="294909" bIns="14745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94909" tIns="147458" rIns="294909" bIns="14745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</TotalTime>
  <Words>495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Default Design</vt:lpstr>
      <vt:lpstr>PowerPoint Presentation</vt:lpstr>
    </vt:vector>
  </TitlesOfParts>
  <Company>QMUL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Sub-band FDTD and Ray Tracing Methods for UWB Propagation Modelling</dc:title>
  <dc:creator>Yan Zhao</dc:creator>
  <cp:lastModifiedBy>rafid ahmed</cp:lastModifiedBy>
  <cp:revision>915</cp:revision>
  <dcterms:created xsi:type="dcterms:W3CDTF">2001-09-25T18:30:19Z</dcterms:created>
  <dcterms:modified xsi:type="dcterms:W3CDTF">2023-06-07T06:04:25Z</dcterms:modified>
</cp:coreProperties>
</file>