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7" r:id="rId1"/>
  </p:sldMasterIdLst>
  <p:notesMasterIdLst>
    <p:notesMasterId r:id="rId48"/>
  </p:notesMasterIdLst>
  <p:sldIdLst>
    <p:sldId id="256" r:id="rId2"/>
    <p:sldId id="257" r:id="rId3"/>
    <p:sldId id="302" r:id="rId4"/>
    <p:sldId id="258" r:id="rId5"/>
    <p:sldId id="304" r:id="rId6"/>
    <p:sldId id="303" r:id="rId7"/>
    <p:sldId id="291" r:id="rId8"/>
    <p:sldId id="260" r:id="rId9"/>
    <p:sldId id="296" r:id="rId10"/>
    <p:sldId id="297" r:id="rId11"/>
    <p:sldId id="298" r:id="rId12"/>
    <p:sldId id="299" r:id="rId13"/>
    <p:sldId id="263" r:id="rId14"/>
    <p:sldId id="264" r:id="rId15"/>
    <p:sldId id="294" r:id="rId16"/>
    <p:sldId id="301" r:id="rId17"/>
    <p:sldId id="266" r:id="rId18"/>
    <p:sldId id="267" r:id="rId19"/>
    <p:sldId id="268" r:id="rId20"/>
    <p:sldId id="269" r:id="rId21"/>
    <p:sldId id="270" r:id="rId22"/>
    <p:sldId id="271" r:id="rId23"/>
    <p:sldId id="274" r:id="rId24"/>
    <p:sldId id="275" r:id="rId25"/>
    <p:sldId id="276" r:id="rId26"/>
    <p:sldId id="277" r:id="rId27"/>
    <p:sldId id="295" r:id="rId28"/>
    <p:sldId id="278" r:id="rId29"/>
    <p:sldId id="279" r:id="rId30"/>
    <p:sldId id="280" r:id="rId31"/>
    <p:sldId id="281" r:id="rId32"/>
    <p:sldId id="282" r:id="rId33"/>
    <p:sldId id="306" r:id="rId34"/>
    <p:sldId id="307" r:id="rId35"/>
    <p:sldId id="308" r:id="rId36"/>
    <p:sldId id="309" r:id="rId37"/>
    <p:sldId id="310" r:id="rId38"/>
    <p:sldId id="311" r:id="rId39"/>
    <p:sldId id="262" r:id="rId40"/>
    <p:sldId id="287" r:id="rId41"/>
    <p:sldId id="312" r:id="rId42"/>
    <p:sldId id="313" r:id="rId43"/>
    <p:sldId id="314" r:id="rId44"/>
    <p:sldId id="315" r:id="rId45"/>
    <p:sldId id="317" r:id="rId46"/>
    <p:sldId id="318" r:id="rId47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3566"/>
  </p:normalViewPr>
  <p:slideViewPr>
    <p:cSldViewPr snapToGrid="0" snapToObjects="1">
      <p:cViewPr varScale="1">
        <p:scale>
          <a:sx n="56" d="100"/>
          <a:sy n="56" d="100"/>
        </p:scale>
        <p:origin x="836" y="56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43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85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4233"/>
            <a:ext cx="12192000" cy="693843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442" y="1932196"/>
            <a:ext cx="10035117" cy="396140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442" y="7041129"/>
            <a:ext cx="10035117" cy="57996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416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6400800"/>
            <a:ext cx="10035116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64008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21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7156451"/>
            <a:ext cx="10035116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68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46809" y="1784639"/>
            <a:ext cx="6332416" cy="431891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097" y="1994033"/>
            <a:ext cx="5893840" cy="3527883"/>
          </a:xfrm>
        </p:spPr>
        <p:txBody>
          <a:bodyPr anchor="b"/>
          <a:lstStyle>
            <a:lvl1pPr algn="l">
              <a:defRPr sz="5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302" y="6267603"/>
            <a:ext cx="5891636" cy="950988"/>
          </a:xfrm>
        </p:spPr>
        <p:txBody>
          <a:bodyPr anchor="t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198512" y="1784639"/>
            <a:ext cx="4403088" cy="5433952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434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3048780"/>
            <a:ext cx="4895115" cy="333862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3247942"/>
            <a:ext cx="4382521" cy="2677052"/>
          </a:xfrm>
        </p:spPr>
        <p:txBody>
          <a:bodyPr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5267" y="3048000"/>
            <a:ext cx="4895851" cy="306705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689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398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594786"/>
            <a:ext cx="4522349" cy="7219949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782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781562"/>
            <a:ext cx="2269067" cy="684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150" y="594786"/>
            <a:ext cx="6596501" cy="721994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446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0" y="785813"/>
            <a:ext cx="109728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833718"/>
            <a:ext cx="10449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11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97" y="2963049"/>
            <a:ext cx="10032004" cy="4848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9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6938433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3935195"/>
            <a:ext cx="10035116" cy="1958400"/>
          </a:xfrm>
        </p:spPr>
        <p:txBody>
          <a:bodyPr anchor="b"/>
          <a:lstStyle>
            <a:lvl1pPr algn="r">
              <a:defRPr sz="64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151" y="7041601"/>
            <a:ext cx="10035116" cy="578607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34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95" y="2963050"/>
            <a:ext cx="4894297" cy="48516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7" y="2963050"/>
            <a:ext cx="4894293" cy="48516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65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5" y="2899834"/>
            <a:ext cx="4894297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996" y="3668183"/>
            <a:ext cx="4916521" cy="41465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899834"/>
            <a:ext cx="4894293" cy="768349"/>
          </a:xfrm>
        </p:spPr>
        <p:txBody>
          <a:bodyPr anchor="b">
            <a:noAutofit/>
          </a:bodyPr>
          <a:lstStyle>
            <a:lvl1pPr marL="0" indent="0" algn="ctr">
              <a:buNone/>
              <a:defRPr sz="2667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3668183"/>
            <a:ext cx="4894293" cy="41465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990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91465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7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9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594782"/>
            <a:ext cx="3547533" cy="241953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594784"/>
            <a:ext cx="3547533" cy="215786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594783"/>
            <a:ext cx="6252633" cy="72199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14317"/>
            <a:ext cx="3547533" cy="480041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719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995" y="970029"/>
            <a:ext cx="4668731" cy="2156217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9144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8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995" y="3126246"/>
            <a:ext cx="4668731" cy="468848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8055149"/>
            <a:ext cx="976879" cy="486833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8055149"/>
            <a:ext cx="3295413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7887850"/>
            <a:ext cx="1062155" cy="65413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426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997" y="596251"/>
            <a:ext cx="10032004" cy="129393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997" y="2912534"/>
            <a:ext cx="10032004" cy="489919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396" y="8055149"/>
            <a:ext cx="8386043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5230" y="8055149"/>
            <a:ext cx="1324215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9445" y="7887850"/>
            <a:ext cx="1062155" cy="654132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667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74EB8-958D-481E-9AC7-79C2A36F6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EF08A1-D618-46A0-9A2D-801DF5A2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57616"/>
            <a:ext cx="12192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1664023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15" r:id="rId15"/>
    <p:sldLayoutId id="2147483716" r:id="rId16"/>
    <p:sldLayoutId id="2147483762" r:id="rId17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5333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92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73324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479988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061086" y="6491284"/>
            <a:ext cx="6246450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24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0497" y="6719508"/>
            <a:ext cx="1476449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438" y="6353689"/>
            <a:ext cx="768600" cy="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906055" y="2400300"/>
            <a:ext cx="6256124" cy="1752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152525" y="5686426"/>
            <a:ext cx="2895300" cy="91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bit of 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906055" y="2400300"/>
            <a:ext cx="6256124" cy="1752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8648701" y="2400300"/>
            <a:ext cx="1582424" cy="1752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152525" y="5686426"/>
            <a:ext cx="3139812" cy="91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these bits of 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906055" y="2400300"/>
            <a:ext cx="6256124" cy="1752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5353051" y="5267325"/>
            <a:ext cx="3906449" cy="1752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8648700" y="2400300"/>
            <a:ext cx="1582340" cy="175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129004" y="5686426"/>
            <a:ext cx="3186852" cy="91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these bits of 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10972800" cy="23574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342900" indent="-342900">
              <a:spcBef>
                <a:spcPts val="2625"/>
              </a:spcBef>
              <a:spcAft>
                <a:spcPts val="0"/>
              </a:spcAft>
              <a:buSzPct val="100000"/>
              <a:buFont typeface="Cabin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right-hand side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189082" y="5743575"/>
            <a:ext cx="7559126" cy="6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36469" y="5704359"/>
            <a:ext cx="4743449" cy="8000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4772025" y="3690861"/>
            <a:ext cx="6632971" cy="862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0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30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8001000" y="1781175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67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360444" y="1928813"/>
            <a:ext cx="333375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9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35769" y="5908987"/>
            <a:ext cx="5793581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right side is an expression. </a:t>
            </a:r>
            <a:b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067633" y="3457537"/>
            <a:ext cx="6750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9933544" y="3537009"/>
            <a:ext cx="7974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7575258" y="2739832"/>
            <a:ext cx="454819" cy="717704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8804494" y="2739834"/>
            <a:ext cx="1272466" cy="8606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9113044" y="4933951"/>
            <a:ext cx="7974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6063852" y="4486349"/>
            <a:ext cx="1795463" cy="15882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7491687" y="4486349"/>
            <a:ext cx="744776" cy="15882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7586663" y="6074569"/>
            <a:ext cx="12996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9875044" y="4578010"/>
            <a:ext cx="364274" cy="3642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8927231" y="4486349"/>
            <a:ext cx="390600" cy="4952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435769" y="1957388"/>
            <a:ext cx="4933949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8589894" y="5400599"/>
            <a:ext cx="806730" cy="67397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4772025" y="3690861"/>
            <a:ext cx="6632971" cy="862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0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30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8001000" y="1781175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6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360444" y="1928813"/>
            <a:ext cx="333375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9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9113044" y="4933951"/>
            <a:ext cx="7974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8589894" y="5400599"/>
            <a:ext cx="806730" cy="67397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7586663" y="6074569"/>
            <a:ext cx="12996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9875044" y="4578010"/>
            <a:ext cx="364274" cy="36427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8927231" y="4486349"/>
            <a:ext cx="390600" cy="4952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8208233" y="1922859"/>
            <a:ext cx="572625" cy="664425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8208169" y="1909763"/>
            <a:ext cx="429749" cy="59895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463768" y="5531606"/>
            <a:ext cx="5747897" cy="1552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right side is an expression.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435769" y="1781175"/>
            <a:ext cx="5628083" cy="161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2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2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24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7067633" y="3457537"/>
            <a:ext cx="6750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9933544" y="3537009"/>
            <a:ext cx="79740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7575258" y="2739832"/>
            <a:ext cx="454819" cy="717704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8804494" y="2739834"/>
            <a:ext cx="1272466" cy="8606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6063852" y="4486349"/>
            <a:ext cx="1795463" cy="15882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7491687" y="4486349"/>
            <a:ext cx="744776" cy="15882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D966"/>
                </a:solidFill>
              </a:rPr>
              <a:t>Expressions</a:t>
            </a:r>
            <a:r>
              <a:rPr lang="is-IS" sz="5400" dirty="0">
                <a:solidFill>
                  <a:srgbClr val="FFD966"/>
                </a:solidFill>
              </a:rPr>
              <a:t>…</a:t>
            </a:r>
            <a:endParaRPr lang="en-US" sz="54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6777038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7753350" y="2859882"/>
          <a:ext cx="3768937" cy="4175458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798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49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295401" y="2815618"/>
            <a:ext cx="3345749" cy="3981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5305425" y="2867026"/>
            <a:ext cx="3019950" cy="2419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8837906" y="3367088"/>
          <a:ext cx="2814000" cy="3417092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4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8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8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7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6324601" y="5812342"/>
            <a:ext cx="9524" cy="446483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6324601" y="5800726"/>
            <a:ext cx="1526381" cy="1904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5855494" y="5848351"/>
            <a:ext cx="257174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429375" y="5848351"/>
            <a:ext cx="42862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6612731" y="5347097"/>
            <a:ext cx="825102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429375" y="6191251"/>
            <a:ext cx="428625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6372225" y="6723458"/>
            <a:ext cx="43815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6600826" y="6772276"/>
            <a:ext cx="257174" cy="466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10972800" cy="300037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2817019" y="6123676"/>
            <a:ext cx="6557963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3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3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3300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33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3300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33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3300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33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3300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33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3300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33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0" y="743784"/>
            <a:ext cx="12192000" cy="828674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8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75" indent="-452533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27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2700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828675" indent="-452533">
              <a:spcBef>
                <a:spcPts val="17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828675" indent="-452533">
              <a:spcBef>
                <a:spcPts val="17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 quotes (')</a:t>
            </a:r>
            <a:b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 quotes (")</a:t>
            </a:r>
            <a:b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7702153" y="6096596"/>
            <a:ext cx="4489847" cy="23443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225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781050" lvl="1" indent="-25927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781050" lvl="1" indent="-25927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781050" lvl="1" indent="-25927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781050" lvl="1" indent="-25927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781050" lvl="1" indent="-25927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9059465" y="3600434"/>
            <a:ext cx="2504026" cy="2265321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2700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2700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2700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2700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270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730727" y="1885951"/>
            <a:ext cx="3470673" cy="600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2400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24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8168877" y="3048001"/>
            <a:ext cx="3032523" cy="600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24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8938482" y="2407668"/>
            <a:ext cx="207899" cy="628425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8473677" y="4143376"/>
            <a:ext cx="2413398" cy="600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9241630" y="3654019"/>
            <a:ext cx="56064" cy="48935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8692752" y="5372101"/>
            <a:ext cx="1694261" cy="600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9589143" y="4743450"/>
            <a:ext cx="91233" cy="64779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9064227" y="6343651"/>
            <a:ext cx="542925" cy="600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400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9168956" y="5874562"/>
            <a:ext cx="72674" cy="531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91793" y="2125256"/>
            <a:ext cx="6886344" cy="2216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7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2432204" y="4480947"/>
            <a:ext cx="2504026" cy="2265321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2700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2700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2700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2700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2700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0" y="914875"/>
            <a:ext cx="12192000" cy="82867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idx="1"/>
          </p:nvPr>
        </p:nvSpPr>
        <p:spPr>
          <a:xfrm>
            <a:off x="609600" y="4274821"/>
            <a:ext cx="10972800" cy="38004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8825507" y="3831908"/>
            <a:ext cx="2437211" cy="1743074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2325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algn="ctr">
                <a:buClr>
                  <a:srgbClr val="FF0000"/>
                </a:buClr>
                <a:buSzPct val="25000"/>
              </a:pPr>
              <a:r>
                <a:rPr lang="en-US" sz="2325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algn="ctr">
                <a:buClr>
                  <a:srgbClr val="00FF00"/>
                </a:buClr>
                <a:buSzPct val="25000"/>
              </a:pPr>
              <a:r>
                <a:rPr lang="en-US" sz="2325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algn="ctr">
                <a:buClr>
                  <a:srgbClr val="FF7F00"/>
                </a:buClr>
                <a:buSzPct val="25000"/>
              </a:pPr>
              <a:r>
                <a:rPr lang="en-US" sz="2325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2325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5700" b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5700" b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6405563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7272338" y="3561718"/>
            <a:ext cx="4557599" cy="2419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1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1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991932" y="6914182"/>
            <a:ext cx="466087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02903" y="903686"/>
            <a:ext cx="10367120" cy="82867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idx="1"/>
          </p:nvPr>
        </p:nvSpPr>
        <p:spPr>
          <a:xfrm>
            <a:off x="609600" y="3417571"/>
            <a:ext cx="5376863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2700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2700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6440084" y="3316606"/>
            <a:ext cx="5486400" cy="45350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1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1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1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1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1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1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1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1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1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1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1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1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1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1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idx="1"/>
          </p:nvPr>
        </p:nvSpPr>
        <p:spPr>
          <a:xfrm>
            <a:off x="609600" y="3429001"/>
            <a:ext cx="6262688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502730" lvl="1" indent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7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502730" lvl="1" indent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7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7948576" y="3505796"/>
            <a:ext cx="3928949" cy="43719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5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5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idx="1"/>
          </p:nvPr>
        </p:nvSpPr>
        <p:spPr>
          <a:xfrm>
            <a:off x="609600" y="3188971"/>
            <a:ext cx="5191125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400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561975" indent="-40005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built-in functions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6786563" y="3383993"/>
            <a:ext cx="5257799" cy="44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0" y="783670"/>
            <a:ext cx="12192000" cy="82867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idx="1"/>
          </p:nvPr>
        </p:nvSpPr>
        <p:spPr>
          <a:xfrm>
            <a:off x="609600" y="2986087"/>
            <a:ext cx="6176963" cy="292893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28365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7145832" y="3128963"/>
            <a:ext cx="4812806" cy="35147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09600" y="6643689"/>
            <a:ext cx="5360813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95300" y="395049"/>
            <a:ext cx="5462588" cy="162520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idx="1"/>
          </p:nvPr>
        </p:nvSpPr>
        <p:spPr>
          <a:xfrm>
            <a:off x="609600" y="3471863"/>
            <a:ext cx="5462588" cy="3796903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400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561975" indent="-40005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119814" y="2913698"/>
            <a:ext cx="5705475" cy="5743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19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19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9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19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9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19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9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19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19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9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19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19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9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19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95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9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19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9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19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9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19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9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19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19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9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781050" y="1005664"/>
            <a:ext cx="10239349" cy="828674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8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5148263" cy="3971925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75" indent="-590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28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28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828675" indent="-590550">
              <a:spcBef>
                <a:spcPts val="1725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8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28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6617005" y="3562946"/>
            <a:ext cx="5308295" cy="91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('Who are you? ')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039123" y="5479257"/>
            <a:ext cx="3509903" cy="14409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28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idx="1"/>
          </p:nvPr>
        </p:nvSpPr>
        <p:spPr>
          <a:xfrm>
            <a:off x="609600" y="3039894"/>
            <a:ext cx="10972800" cy="890081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16192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2509736" y="3754876"/>
            <a:ext cx="7777265" cy="3136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24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24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24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24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24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24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0" y="732274"/>
            <a:ext cx="12191999" cy="828674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8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5434013" cy="4525565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75" indent="-590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8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828675" indent="-590550">
              <a:spcBef>
                <a:spcPts val="1725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6647250" y="3905250"/>
            <a:ext cx="5123924" cy="1333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'Europe floor?'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1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648575" y="6029326"/>
            <a:ext cx="3427425" cy="91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85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5406" y="2038350"/>
            <a:ext cx="2381175" cy="15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502730" lvl="1" indent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502730" lvl="1" indent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502730" lvl="1" indent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3181350" y="1657351"/>
            <a:ext cx="6175800" cy="571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algn="ctr"/>
            <a:endParaRPr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algn="ctr"/>
            <a:endParaRPr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algn="ctr"/>
            <a:endParaRPr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done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very primary introduction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899219" y="6373414"/>
            <a:ext cx="5944725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04860" y="6642495"/>
            <a:ext cx="1476449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6438" y="6353689"/>
            <a:ext cx="768600" cy="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33400" y="522418"/>
            <a:ext cx="5562600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03885" y="4090036"/>
            <a:ext cx="5466160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49746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561975" indent="-249746">
              <a:spcBef>
                <a:spcPts val="2625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2250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2250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2250" dirty="0">
                <a:solidFill>
                  <a:srgbClr val="FF00FF"/>
                </a:solidFill>
              </a:rPr>
              <a:t>"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2250" dirty="0">
                <a:solidFill>
                  <a:srgbClr val="FF00FF"/>
                </a:solidFill>
              </a:rPr>
              <a:t>"</a:t>
            </a:r>
          </a:p>
          <a:p>
            <a:pPr marL="561975" indent="-249746">
              <a:spcBef>
                <a:spcPts val="2625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2250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5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2250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61975" indent="-249746">
              <a:spcBef>
                <a:spcPts val="2625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22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561975" indent="-249746">
              <a:spcBef>
                <a:spcPts val="2625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225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2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517719" y="2762699"/>
            <a:ext cx="5219699" cy="56041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"Hello"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100" dirty="0">
                <a:latin typeface="Courier"/>
                <a:ea typeface="Courier"/>
                <a:cs typeface="Courier"/>
                <a:sym typeface="Courier New"/>
              </a:rPr>
              <a:t>(bob)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21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1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1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1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21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1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1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1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1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1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1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1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1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66776" y="546754"/>
            <a:ext cx="4812506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025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66776" y="3095626"/>
            <a:ext cx="4812506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4974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22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561975" indent="-249746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561975" indent="-249746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22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22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256733" y="2972753"/>
            <a:ext cx="5324400" cy="55435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225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2250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22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2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2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2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>
              <a:buClr>
                <a:srgbClr val="FF0000"/>
              </a:buClr>
              <a:buSzPct val="25000"/>
            </a:pPr>
            <a:r>
              <a:rPr lang="en-US" sz="22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2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22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2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2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243062" y="858461"/>
            <a:ext cx="9044063" cy="1279637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866775" y="3095626"/>
            <a:ext cx="6602016" cy="42767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400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27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561975" indent="-40005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561975" indent="-40005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8150941" y="4531144"/>
            <a:ext cx="3659174" cy="2841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letter)</a:t>
            </a:r>
            <a:endParaRPr lang="en-US" sz="225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w)</a:t>
            </a:r>
            <a:endParaRPr lang="en-US" sz="225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38" y="929198"/>
            <a:ext cx="1866900" cy="12474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7924801" y="3895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924801" y="3343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486776" y="3895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8486776" y="3343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9067801" y="3895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067801" y="3343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9629776" y="3895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9629776" y="3343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0172701" y="3895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0172701" y="3343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0734676" y="3895726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0734676" y="3343276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66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866775" y="3095625"/>
            <a:ext cx="4683919" cy="389122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400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27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561975" indent="-40005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6569869" y="3572333"/>
            <a:ext cx="5134050" cy="280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25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dirty="0">
                <a:latin typeface="Courier"/>
                <a:ea typeface="Courier"/>
                <a:cs typeface="Courier"/>
                <a:sym typeface="Courier New"/>
              </a:rPr>
              <a:t>(zot[5])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22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2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2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2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sz="225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225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866775" y="3095626"/>
            <a:ext cx="5539531" cy="345635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161925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300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460776" y="5306607"/>
            <a:ext cx="4731074" cy="1245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781926" y="4305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781926" y="3752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43901" y="4305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343901" y="3752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8924926" y="4305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8924926" y="3752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486901" y="4305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486901" y="3752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029826" y="4305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0029826" y="3752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0591801" y="430530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0591801" y="3752851"/>
            <a:ext cx="55244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900113" y="3047926"/>
            <a:ext cx="4233825" cy="16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7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133975" y="5019675"/>
            <a:ext cx="2114550" cy="2114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405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40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3974305" y="6110288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406252" y="5694759"/>
            <a:ext cx="1365647" cy="831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582025" y="5643563"/>
            <a:ext cx="1769269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7260430" y="6072188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7712869" y="3175892"/>
            <a:ext cx="3848174" cy="1638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10972800" cy="109182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where a programmer can store data and later retrieve the data using the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2400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7756706" y="5231598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6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259729" y="4414812"/>
            <a:ext cx="333375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9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762875" y="6184098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endParaRPr lang="en-US" sz="3675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968094" y="5129121"/>
            <a:ext cx="3029175" cy="1790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chemeClr val="bg2"/>
                </a:solidFill>
                <a:latin typeface="Courier"/>
                <a:ea typeface="Courier"/>
                <a:cs typeface="Courier"/>
                <a:sym typeface="Courier New"/>
              </a:rPr>
              <a:t>y = 14</a:t>
            </a:r>
          </a:p>
          <a:p>
            <a:pPr algn="ctr"/>
            <a:endParaRPr lang="en-US" sz="36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968094" y="7168744"/>
            <a:ext cx="2841750" cy="64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360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" name="Shape 259">
            <a:extLst>
              <a:ext uri="{FF2B5EF4-FFF2-40B4-BE49-F238E27FC236}">
                <a16:creationId xmlns:a16="http://schemas.microsoft.com/office/drawing/2014/main" id="{5340D1DC-6FED-46AB-949E-BD142A6F0A37}"/>
              </a:ext>
            </a:extLst>
          </p:cNvPr>
          <p:cNvSpPr txBox="1"/>
          <p:nvPr/>
        </p:nvSpPr>
        <p:spPr>
          <a:xfrm>
            <a:off x="7762875" y="4275642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6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8B3DD-7BDC-497C-96F0-D26A28408EF0}"/>
              </a:ext>
            </a:extLst>
          </p:cNvPr>
          <p:cNvSpPr txBox="1"/>
          <p:nvPr/>
        </p:nvSpPr>
        <p:spPr>
          <a:xfrm>
            <a:off x="8935872" y="3738320"/>
            <a:ext cx="1760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133975" y="5019675"/>
            <a:ext cx="2114550" cy="2114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3974305" y="6110288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406252" y="5694759"/>
            <a:ext cx="1365647" cy="8310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582025" y="5643563"/>
            <a:ext cx="1769269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7260430" y="6072188"/>
            <a:ext cx="1119188" cy="13096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7712869" y="3175892"/>
            <a:ext cx="3848174" cy="1638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270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270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27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900113" y="3047926"/>
            <a:ext cx="4233825" cy="16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7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7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7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7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very primary introduction to python lists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853451" y="5954317"/>
            <a:ext cx="5990624" cy="11704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24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0560" y="6631776"/>
            <a:ext cx="1476449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438" y="6342970"/>
            <a:ext cx="768600" cy="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5700" b="0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5700" b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5700" b="0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66775" y="3095626"/>
            <a:ext cx="10448925" cy="199072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602544" y="5359003"/>
            <a:ext cx="9160706" cy="16930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66776" y="695152"/>
            <a:ext cx="8766572" cy="131271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55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66775" y="3095626"/>
            <a:ext cx="10448925" cy="264437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7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27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8387" y="1735282"/>
            <a:ext cx="1918406" cy="157221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1501688" y="5643563"/>
            <a:ext cx="9144000" cy="16609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algn="ctr"/>
            <a:endParaRPr sz="27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sz="27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7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7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866775" y="3095626"/>
            <a:ext cx="10448925" cy="231457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2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81" y="1887682"/>
            <a:ext cx="2052638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295401" y="592455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66776" y="5381626"/>
            <a:ext cx="140969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572125" y="4942276"/>
            <a:ext cx="6117300" cy="1754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705101" y="592455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276476" y="5381626"/>
            <a:ext cx="140969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114801" y="5924551"/>
            <a:ext cx="552449" cy="552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686176" y="5381626"/>
            <a:ext cx="1409699" cy="55244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49655" y="798022"/>
            <a:ext cx="9858375" cy="131271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866775" y="3095626"/>
            <a:ext cx="5616179" cy="427672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42900" indent="-333375">
              <a:spcBef>
                <a:spcPts val="0"/>
              </a:spcBef>
              <a:spcAft>
                <a:spcPts val="750"/>
              </a:spcAft>
              <a:buSzPct val="100000"/>
              <a:buFont typeface="Cabin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55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25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255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255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342900" indent="-333375">
              <a:spcBef>
                <a:spcPts val="2625"/>
              </a:spcBef>
              <a:spcAft>
                <a:spcPts val="750"/>
              </a:spcAft>
              <a:buSzPct val="100000"/>
              <a:buFont typeface="Cabin"/>
            </a:pP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255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255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255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929438" y="3800476"/>
            <a:ext cx="4589775" cy="2981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algn="ctr"/>
            <a:endParaRPr sz="225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FF"/>
              </a:buClr>
              <a:buSzPct val="25000"/>
            </a:pPr>
            <a:r>
              <a:rPr lang="en-US" sz="5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5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5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333500" y="3343277"/>
            <a:ext cx="4057650" cy="195262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existing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285706" y="3178576"/>
            <a:ext cx="3724425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225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25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25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25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25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10972800" cy="109182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</a:t>
            </a: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where a programmer can store data and later retrieve the data using the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2400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7756706" y="5231598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6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14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259729" y="4414812"/>
            <a:ext cx="333375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9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762875" y="6184098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endParaRPr lang="en-US" sz="3675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968094" y="5129121"/>
            <a:ext cx="3029175" cy="1790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chemeClr val="bg2"/>
                </a:solidFill>
                <a:latin typeface="Courier"/>
                <a:ea typeface="Courier"/>
                <a:cs typeface="Courier"/>
                <a:sym typeface="Courier New"/>
              </a:rPr>
              <a:t>y = 14</a:t>
            </a:r>
          </a:p>
          <a:p>
            <a:pPr algn="ctr"/>
            <a:endParaRPr lang="en-US" sz="36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968094" y="7168744"/>
            <a:ext cx="2841750" cy="64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360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" name="Shape 259">
            <a:extLst>
              <a:ext uri="{FF2B5EF4-FFF2-40B4-BE49-F238E27FC236}">
                <a16:creationId xmlns:a16="http://schemas.microsoft.com/office/drawing/2014/main" id="{5340D1DC-6FED-46AB-949E-BD142A6F0A37}"/>
              </a:ext>
            </a:extLst>
          </p:cNvPr>
          <p:cNvSpPr txBox="1"/>
          <p:nvPr/>
        </p:nvSpPr>
        <p:spPr>
          <a:xfrm>
            <a:off x="7762875" y="4275642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6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8B3DD-7BDC-497C-96F0-D26A28408EF0}"/>
              </a:ext>
            </a:extLst>
          </p:cNvPr>
          <p:cNvSpPr txBox="1"/>
          <p:nvPr/>
        </p:nvSpPr>
        <p:spPr>
          <a:xfrm>
            <a:off x="8935872" y="3738320"/>
            <a:ext cx="17605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  <a:endParaRPr lang="en-US" sz="2400" dirty="0"/>
          </a:p>
        </p:txBody>
      </p:sp>
      <p:sp>
        <p:nvSpPr>
          <p:cNvPr id="2" name="Shape 263">
            <a:extLst>
              <a:ext uri="{FF2B5EF4-FFF2-40B4-BE49-F238E27FC236}">
                <a16:creationId xmlns:a16="http://schemas.microsoft.com/office/drawing/2014/main" id="{79EFBBC5-734B-4966-AAAB-40E5B0FD8DDB}"/>
              </a:ext>
            </a:extLst>
          </p:cNvPr>
          <p:cNvSpPr txBox="1"/>
          <p:nvPr/>
        </p:nvSpPr>
        <p:spPr>
          <a:xfrm>
            <a:off x="1954462" y="5129121"/>
            <a:ext cx="3029175" cy="1790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algn="ctr"/>
            <a:endParaRPr sz="36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" name="Shape 260">
            <a:extLst>
              <a:ext uri="{FF2B5EF4-FFF2-40B4-BE49-F238E27FC236}">
                <a16:creationId xmlns:a16="http://schemas.microsoft.com/office/drawing/2014/main" id="{F1E4F2CC-9131-401C-A7F3-65198A0784EC}"/>
              </a:ext>
            </a:extLst>
          </p:cNvPr>
          <p:cNvSpPr txBox="1"/>
          <p:nvPr/>
        </p:nvSpPr>
        <p:spPr>
          <a:xfrm>
            <a:off x="7247702" y="5318452"/>
            <a:ext cx="333375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9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8749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10972800" cy="200620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2400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7791450" y="4955373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6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150894" y="5103011"/>
            <a:ext cx="333375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9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762875" y="6184098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675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7138988" y="6336499"/>
            <a:ext cx="303608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9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968094" y="5129121"/>
            <a:ext cx="3029175" cy="1790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algn="ctr"/>
            <a:endParaRPr sz="36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968094" y="7168744"/>
            <a:ext cx="2841750" cy="64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</a:pPr>
            <a:endParaRPr sz="3600"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887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10972800" cy="2006204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561975" indent="-27832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400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2400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561975" indent="-278321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2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7791450" y="4955373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67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150894" y="5103011"/>
            <a:ext cx="333375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9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762875" y="6184098"/>
            <a:ext cx="37623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3675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7138988" y="6336499"/>
            <a:ext cx="303608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9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8017668" y="5132776"/>
            <a:ext cx="572700" cy="677549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8889207" y="5085152"/>
            <a:ext cx="1252349" cy="704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435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1968094" y="5129121"/>
            <a:ext cx="3029175" cy="17907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3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10972800" cy="234315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712280" indent="-428625">
              <a:spcBef>
                <a:spcPts val="0"/>
              </a:spcBef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712280" indent="-428625"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712280" indent="-428625">
              <a:buSzPct val="100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5719" y="5268518"/>
            <a:ext cx="852028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Courier" charset="0"/>
                <a:ea typeface="Courier" charset="0"/>
                <a:cs typeface="Courier" charset="0"/>
              </a:rPr>
              <a:t>Good:    spam    eggs   spam23    _speed</a:t>
            </a:r>
          </a:p>
          <a:p>
            <a:r>
              <a:rPr lang="en-US" sz="2700" dirty="0">
                <a:latin typeface="Courier" charset="0"/>
                <a:ea typeface="Courier" charset="0"/>
                <a:cs typeface="Courier" charset="0"/>
              </a:rPr>
              <a:t>Bad:     23spam     #sign  var.12</a:t>
            </a:r>
          </a:p>
          <a:p>
            <a:r>
              <a:rPr lang="en-US" sz="2700" dirty="0">
                <a:latin typeface="Courier" charset="0"/>
                <a:ea typeface="Courier" charset="0"/>
                <a:cs typeface="Courier" charset="0"/>
              </a:rPr>
              <a:t>Different:    spam   Spam   SPAM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85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idx="1"/>
          </p:nvPr>
        </p:nvSpPr>
        <p:spPr>
          <a:xfrm>
            <a:off x="609600" y="2743201"/>
            <a:ext cx="10972800" cy="3746897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75" indent="-45253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828675" indent="-452533">
              <a:spcBef>
                <a:spcPts val="17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828675" indent="-452533">
              <a:spcBef>
                <a:spcPts val="1725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well-named variables often 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2985263" y="6784181"/>
            <a:ext cx="6221475" cy="495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25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2240</TotalTime>
  <Words>3027</Words>
  <Application>Microsoft Office PowerPoint</Application>
  <PresentationFormat>Custom</PresentationFormat>
  <Paragraphs>517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Cabin</vt:lpstr>
      <vt:lpstr>Century Gothic</vt:lpstr>
      <vt:lpstr>Courier</vt:lpstr>
      <vt:lpstr>Gill Sans</vt:lpstr>
      <vt:lpstr>Wingdings 2</vt:lpstr>
      <vt:lpstr>Quotable</vt:lpstr>
      <vt:lpstr>Variables, Expressions, and Statements</vt:lpstr>
      <vt:lpstr>Constants</vt:lpstr>
      <vt:lpstr>Reserved Words</vt:lpstr>
      <vt:lpstr>Variables</vt:lpstr>
      <vt:lpstr>Variables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Python Lists</vt:lpstr>
      <vt:lpstr>What is Not a “Collection”?</vt:lpstr>
      <vt:lpstr>A List is a Kind of Collection</vt:lpstr>
      <vt:lpstr>Looking Inside Lists</vt:lpstr>
      <vt:lpstr>How Long is a List?</vt:lpstr>
      <vt:lpstr>Concatenating Lists Using 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Tayebe Rafiei</cp:lastModifiedBy>
  <cp:revision>85</cp:revision>
  <cp:lastPrinted>2016-11-29T05:21:41Z</cp:lastPrinted>
  <dcterms:modified xsi:type="dcterms:W3CDTF">2021-03-07T14:19:46Z</dcterms:modified>
</cp:coreProperties>
</file>