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80" r:id="rId7"/>
    <p:sldId id="263" r:id="rId8"/>
    <p:sldId id="264" r:id="rId9"/>
    <p:sldId id="281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DFF"/>
    <a:srgbClr val="00F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2"/>
    <p:restoredTop sz="94485"/>
  </p:normalViewPr>
  <p:slideViewPr>
    <p:cSldViewPr snapToGrid="0" snapToObjects="1">
      <p:cViewPr varScale="1">
        <p:scale>
          <a:sx n="54" d="100"/>
          <a:sy n="54" d="100"/>
        </p:scale>
        <p:origin x="1104" y="52"/>
      </p:cViewPr>
      <p:guideLst>
        <p:guide orient="horz" pos="2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417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744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469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317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218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75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152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4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597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642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163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697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3871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1464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7136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7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912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315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551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230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364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73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741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4233"/>
            <a:ext cx="12192000" cy="6938433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442" y="1932196"/>
            <a:ext cx="10035117" cy="3961401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8442" y="7041129"/>
            <a:ext cx="10035117" cy="579965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7750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6400800"/>
            <a:ext cx="10035116" cy="755651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64008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213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7156451"/>
            <a:ext cx="10035116" cy="65828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387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46809" y="1784639"/>
            <a:ext cx="6332416" cy="4318917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097" y="1994033"/>
            <a:ext cx="5893840" cy="3527883"/>
          </a:xfrm>
        </p:spPr>
        <p:txBody>
          <a:bodyPr anchor="b"/>
          <a:lstStyle>
            <a:lvl1pPr algn="l">
              <a:defRPr sz="56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302" y="6267603"/>
            <a:ext cx="5891636" cy="950988"/>
          </a:xfrm>
        </p:spPr>
        <p:txBody>
          <a:bodyPr anchor="t"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198512" y="1784639"/>
            <a:ext cx="4403088" cy="5433952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795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3048780"/>
            <a:ext cx="4895115" cy="333862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3247942"/>
            <a:ext cx="4382521" cy="2677052"/>
          </a:xfrm>
        </p:spPr>
        <p:txBody>
          <a:bodyPr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5267" y="3048000"/>
            <a:ext cx="4895851" cy="3067051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797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91465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66321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594786"/>
            <a:ext cx="4522349" cy="7219949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6978651" y="0"/>
            <a:ext cx="5213349" cy="782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781562"/>
            <a:ext cx="2269067" cy="6846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3150" y="594786"/>
            <a:ext cx="6596501" cy="7219949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2617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866775" y="803564"/>
            <a:ext cx="10449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9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8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6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9561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30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91465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997" y="2963049"/>
            <a:ext cx="10032004" cy="4848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6938433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3935195"/>
            <a:ext cx="10035116" cy="1958400"/>
          </a:xfrm>
        </p:spPr>
        <p:txBody>
          <a:bodyPr anchor="b"/>
          <a:lstStyle>
            <a:lvl1pPr algn="r">
              <a:defRPr sz="64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3151" y="7041601"/>
            <a:ext cx="10035116" cy="578607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51114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91465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995" y="2963050"/>
            <a:ext cx="4894297" cy="48516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707" y="2963050"/>
            <a:ext cx="4894293" cy="48516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6036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91465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995" y="2899834"/>
            <a:ext cx="4894297" cy="768349"/>
          </a:xfrm>
        </p:spPr>
        <p:txBody>
          <a:bodyPr anchor="b">
            <a:noAutofit/>
          </a:bodyPr>
          <a:lstStyle>
            <a:lvl1pPr marL="0" indent="0" algn="ctr">
              <a:buNone/>
              <a:defRPr sz="2667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9996" y="3668183"/>
            <a:ext cx="4916521" cy="41465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707" y="2899834"/>
            <a:ext cx="4894293" cy="768349"/>
          </a:xfrm>
        </p:spPr>
        <p:txBody>
          <a:bodyPr anchor="b">
            <a:noAutofit/>
          </a:bodyPr>
          <a:lstStyle>
            <a:lvl1pPr marL="0" indent="0" algn="ctr">
              <a:buNone/>
              <a:defRPr sz="2667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7" y="3668183"/>
            <a:ext cx="4894293" cy="41465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715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91465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487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4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594782"/>
            <a:ext cx="3547533" cy="2419535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594784"/>
            <a:ext cx="3547533" cy="215786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594783"/>
            <a:ext cx="6252633" cy="721995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3014317"/>
            <a:ext cx="3547533" cy="4800415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61198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995" y="970029"/>
            <a:ext cx="4668731" cy="2156217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9144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86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9995" y="3126246"/>
            <a:ext cx="4668731" cy="468848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8055149"/>
            <a:ext cx="976879" cy="486833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8055149"/>
            <a:ext cx="3295413" cy="4868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7887850"/>
            <a:ext cx="1062155" cy="65413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263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9997" y="596251"/>
            <a:ext cx="10032004" cy="129393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997" y="2912534"/>
            <a:ext cx="10032004" cy="489919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396" y="8055149"/>
            <a:ext cx="8386043" cy="4868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15230" y="8055149"/>
            <a:ext cx="1324215" cy="4868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9445" y="7887850"/>
            <a:ext cx="1062155" cy="654132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667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EDC5D9D-73BD-42B5-B061-4DDD121A40E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70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D8754D4-D29A-498B-9A67-ED2BF14C10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8357616"/>
            <a:ext cx="12192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700"/>
          </a:p>
        </p:txBody>
      </p:sp>
    </p:spTree>
    <p:extLst>
      <p:ext uri="{BB962C8B-B14F-4D97-AF65-F5344CB8AC3E}">
        <p14:creationId xmlns:p14="http://schemas.microsoft.com/office/powerpoint/2010/main" val="811888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05" r:id="rId16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5333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189" indent="-457189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Font typeface="Wingdings 2" charset="2"/>
        <a:buChar char="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Font typeface="Wingdings 2" charset="2"/>
        <a:buChar char="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Font typeface="Wingdings 2" charset="2"/>
        <a:buChar char="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199920" indent="-304792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733240" indent="-304792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0" indent="-304792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4799880" indent="-304792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.png"/><Relationship Id="rId5" Type="http://schemas.openxmlformats.org/officeDocument/2006/relationships/image" Target="../media/image3.jpg"/><Relationship Id="rId4" Type="http://schemas.openxmlformats.org/officeDocument/2006/relationships/hyperlink" Target="http://open.umich.ed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b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4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948007" y="6405559"/>
            <a:ext cx="6177599" cy="762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2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algn="ctr">
              <a:buClr>
                <a:srgbClr val="FFFF00"/>
              </a:buClr>
              <a:buSzPct val="25000"/>
            </a:pPr>
            <a:r>
              <a:rPr lang="en-US" sz="24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68369" y="6712125"/>
            <a:ext cx="1476449" cy="5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6438" y="6353689"/>
            <a:ext cx="768600" cy="7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our Own Functions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idx="1"/>
          </p:nvPr>
        </p:nvSpPr>
        <p:spPr>
          <a:xfrm>
            <a:off x="866775" y="3095626"/>
            <a:ext cx="10449000" cy="2794397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561975" indent="-27832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create a new</a:t>
            </a:r>
            <a:r>
              <a:rPr lang="en-US" sz="27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followed by optional parameters in parentheses</a:t>
            </a:r>
          </a:p>
          <a:p>
            <a:pPr marL="561975" indent="-278321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indent the body of the function</a:t>
            </a:r>
          </a:p>
          <a:p>
            <a:pPr marL="561975" indent="-278321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but </a:t>
            </a:r>
            <a:r>
              <a:rPr lang="en-US" sz="27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does not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execute the body of the function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2862751" y="6118426"/>
            <a:ext cx="7453799" cy="1245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19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9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("I'm a lumberjack, and I'm okay.")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('I sleep all night and I work all day.')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Definitions and Uses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idx="1"/>
          </p:nvPr>
        </p:nvSpPr>
        <p:spPr>
          <a:xfrm>
            <a:off x="866775" y="3004690"/>
            <a:ext cx="10449000" cy="293740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561975" indent="-27832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we have </a:t>
            </a: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defined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function, we can </a:t>
            </a:r>
            <a:r>
              <a:rPr lang="en-US" sz="27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27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invoke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it </a:t>
            </a:r>
            <a:b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many times as we like</a:t>
            </a:r>
          </a:p>
          <a:p>
            <a:pPr marL="561975" indent="-278321">
              <a:lnSpc>
                <a:spcPct val="115000"/>
              </a:lnSpc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</a:t>
            </a: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27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reuse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808782" y="1882369"/>
            <a:ext cx="8786924" cy="45695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('Hello')</a:t>
            </a:r>
          </a:p>
          <a:p>
            <a:pPr algn="ctr"/>
            <a:endParaRPr sz="225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2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("I'm a lumberjack, and I'm okay.")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('I sleep all night and I work all day.')</a:t>
            </a:r>
          </a:p>
          <a:p>
            <a:pPr algn="ctr"/>
            <a:endParaRPr sz="225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25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2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6657975" y="5138738"/>
            <a:ext cx="5185264" cy="2028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27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00FF00"/>
              </a:buClr>
              <a:buSzPct val="25000"/>
            </a:pPr>
            <a:r>
              <a:rPr lang="en-US" sz="27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I'm a lumberjack, and I'm okay.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7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sleep all night and I work all day.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50865" y="5292271"/>
            <a:ext cx="3265425" cy="1007324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688645" y="651712"/>
            <a:ext cx="10220325" cy="1302252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idx="1"/>
          </p:nvPr>
        </p:nvSpPr>
        <p:spPr>
          <a:xfrm>
            <a:off x="866775" y="3095626"/>
            <a:ext cx="10449000" cy="2933700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561975" indent="-27832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270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value we pass into the </a:t>
            </a:r>
            <a:r>
              <a:rPr lang="en-US" sz="27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its </a:t>
            </a:r>
            <a:r>
              <a:rPr lang="en-US" sz="270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function</a:t>
            </a:r>
          </a:p>
          <a:p>
            <a:pPr marL="561975" indent="-278321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</a:t>
            </a:r>
            <a:r>
              <a:rPr lang="en-US" sz="27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we can direct the </a:t>
            </a:r>
            <a:r>
              <a:rPr lang="en-US" sz="27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do different kinds of work when we call it at </a:t>
            </a:r>
            <a:r>
              <a:rPr lang="en-US" sz="27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different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times</a:t>
            </a:r>
          </a:p>
          <a:p>
            <a:pPr marL="561975" indent="-278321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put the </a:t>
            </a:r>
            <a:r>
              <a:rPr lang="en-US" sz="27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parentheses after the </a:t>
            </a:r>
            <a:r>
              <a:rPr lang="en-US" sz="27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function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3476625" y="6181723"/>
            <a:ext cx="5685235" cy="609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3675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3675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75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3675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75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3675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623696" y="7010398"/>
            <a:ext cx="1834754" cy="466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270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7510744" y="6796648"/>
            <a:ext cx="966600" cy="47924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866776" y="629393"/>
            <a:ext cx="9902825" cy="1302252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00FFFF"/>
              </a:buClr>
              <a:buSzPct val="25000"/>
            </a:pP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idx="1"/>
          </p:nvPr>
        </p:nvSpPr>
        <p:spPr>
          <a:xfrm>
            <a:off x="866776" y="3095626"/>
            <a:ext cx="5241131" cy="3787775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61925" indent="0">
              <a:lnSpc>
                <a:spcPct val="115000"/>
              </a:lnSpc>
              <a:spcBef>
                <a:spcPts val="0"/>
              </a:spcBef>
              <a:buSzPct val="171000"/>
              <a:buNone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27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variable which we use </a:t>
            </a:r>
            <a:r>
              <a:rPr lang="en-US" sz="27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It is a </a:t>
            </a:r>
            <a:r>
              <a:rPr lang="en-US" sz="2700" dirty="0">
                <a:solidFill>
                  <a:schemeClr val="lt1"/>
                </a:solidFill>
              </a:rPr>
              <a:t>“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2700" dirty="0">
                <a:solidFill>
                  <a:schemeClr val="lt1"/>
                </a:solidFill>
              </a:rPr>
              <a:t>”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allows the code in the </a:t>
            </a:r>
            <a:r>
              <a:rPr lang="en-US" sz="27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access the </a:t>
            </a:r>
            <a:r>
              <a:rPr lang="en-US" sz="27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a particular </a:t>
            </a:r>
            <a:r>
              <a:rPr lang="en-US" sz="27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invocation.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7400492" y="2784682"/>
            <a:ext cx="4285350" cy="49862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19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9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95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95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195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195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19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95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195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('Bonjour')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print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19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9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195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19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19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9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195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19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95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endParaRPr lang="en-US" sz="195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19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9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195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19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Values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idx="1"/>
          </p:nvPr>
        </p:nvSpPr>
        <p:spPr>
          <a:xfrm>
            <a:off x="866775" y="3095626"/>
            <a:ext cx="10449000" cy="1690688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a function will take its arguments, do some computation, and </a:t>
            </a:r>
            <a:r>
              <a:rPr lang="en-US" sz="270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value to be used as the value of the function call in the </a:t>
            </a:r>
            <a:r>
              <a:rPr lang="en-US" sz="27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calling expression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27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is used for this.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2183992" y="5170884"/>
            <a:ext cx="5124066" cy="212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4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"Hello"</a:t>
            </a:r>
          </a:p>
          <a:p>
            <a:pPr algn="ctr"/>
            <a:endParaRPr sz="2400" b="1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greet()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"Glenn")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greet()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"Sally")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8170960" y="5603372"/>
            <a:ext cx="3000375" cy="895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7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7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Sally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866775" y="1745673"/>
            <a:ext cx="10156825" cy="1302252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idx="1"/>
          </p:nvPr>
        </p:nvSpPr>
        <p:spPr>
          <a:xfrm>
            <a:off x="866775" y="3095626"/>
            <a:ext cx="4962525" cy="4276799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561975" indent="-27832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one that produces a </a:t>
            </a:r>
            <a:r>
              <a:rPr lang="en-US" sz="27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27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561975" indent="-278321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27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execution and </a:t>
            </a:r>
            <a:r>
              <a:rPr lang="en-US" sz="27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sends back</a:t>
            </a:r>
            <a:r>
              <a:rPr lang="en-US" sz="27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27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27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6751669" y="2875144"/>
            <a:ext cx="5041799" cy="48219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1875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875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875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1875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875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1875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 </a:t>
            </a:r>
            <a:r>
              <a:rPr lang="en-US" sz="1875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875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1875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1875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1875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875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1875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 </a:t>
            </a:r>
            <a:r>
              <a:rPr lang="en-US" sz="1875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875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'Bonjour'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1875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 </a:t>
            </a:r>
            <a:r>
              <a:rPr lang="en-US" sz="1875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875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'Hello'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1875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875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875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1875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1875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),'Glenn')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1875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875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875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1875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1875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),'Sally')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875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Sally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1875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875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875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1875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1875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),'Michael')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 Michael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5325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532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5325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5325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532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</a:t>
            </a:r>
            <a:r>
              <a:rPr lang="en-US" sz="5325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5325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866775" y="3324225"/>
            <a:ext cx="5667750" cy="1247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2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'Hello world'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5854228" y="4151550"/>
            <a:ext cx="2345850" cy="2612475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return 'w'</a:t>
            </a:r>
          </a:p>
        </p:txBody>
      </p:sp>
      <p:cxnSp>
        <p:nvCxnSpPr>
          <p:cNvPr id="363" name="Shape 363"/>
          <p:cNvCxnSpPr/>
          <p:nvPr/>
        </p:nvCxnSpPr>
        <p:spPr>
          <a:xfrm flipH="1">
            <a:off x="4926901" y="5349206"/>
            <a:ext cx="762074" cy="27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2647950" y="5105401"/>
            <a:ext cx="2137172" cy="466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2700">
                <a:solidFill>
                  <a:srgbClr val="FF7F00"/>
                </a:solidFill>
              </a:rPr>
              <a:t>'</a:t>
            </a:r>
            <a:r>
              <a:rPr lang="en-US" sz="270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2700">
                <a:solidFill>
                  <a:srgbClr val="FF7F00"/>
                </a:solidFill>
              </a:rPr>
              <a:t>'</a:t>
            </a:r>
            <a:r>
              <a:rPr lang="en-US" sz="270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9800033" y="5067301"/>
            <a:ext cx="483393" cy="466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700">
                <a:solidFill>
                  <a:srgbClr val="00FF00"/>
                </a:solidFill>
              </a:rPr>
              <a:t>'</a:t>
            </a:r>
            <a:r>
              <a:rPr lang="en-US" sz="27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270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66" name="Shape 366"/>
          <p:cNvCxnSpPr/>
          <p:nvPr/>
        </p:nvCxnSpPr>
        <p:spPr>
          <a:xfrm flipH="1">
            <a:off x="8365330" y="5338763"/>
            <a:ext cx="1119188" cy="13096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1275160" y="6019801"/>
            <a:ext cx="1744264" cy="466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27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2270532" y="5616863"/>
            <a:ext cx="677474" cy="399374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8423671" y="3324226"/>
            <a:ext cx="1859756" cy="466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FF"/>
              </a:buClr>
              <a:buSzPct val="25000"/>
            </a:pPr>
            <a:r>
              <a:rPr lang="en-US" sz="27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7542731" y="3672974"/>
            <a:ext cx="786825" cy="8066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9767887" y="6200776"/>
            <a:ext cx="1266995" cy="466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7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372" name="Shape 372"/>
          <p:cNvCxnSpPr/>
          <p:nvPr/>
        </p:nvCxnSpPr>
        <p:spPr>
          <a:xfrm>
            <a:off x="10033397" y="5598319"/>
            <a:ext cx="0" cy="533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sz="5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Multiple </a:t>
            </a:r>
            <a:r>
              <a:rPr lang="en-US" sz="54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5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540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idx="1"/>
          </p:nvPr>
        </p:nvSpPr>
        <p:spPr>
          <a:xfrm>
            <a:off x="866775" y="3095625"/>
            <a:ext cx="5691188" cy="3940969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561975" indent="-27832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define more than one </a:t>
            </a:r>
            <a:r>
              <a:rPr lang="en-US" sz="27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27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definition</a:t>
            </a:r>
          </a:p>
          <a:p>
            <a:pPr marL="561975" indent="-278321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simply add more </a:t>
            </a:r>
            <a:r>
              <a:rPr lang="en-US" sz="27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</a:t>
            </a:r>
            <a:r>
              <a:rPr lang="en-US" sz="27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  <a:p>
            <a:pPr marL="561975" indent="-278321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match the number and order of arguments and parameters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7474575" y="3678498"/>
            <a:ext cx="4110750" cy="29511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2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a, b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added =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added</a:t>
            </a:r>
          </a:p>
          <a:p>
            <a:pPr>
              <a:buClr>
                <a:schemeClr val="lt1"/>
              </a:buClr>
            </a:pPr>
            <a:endParaRPr sz="225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22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3, 5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(x)</a:t>
            </a:r>
          </a:p>
          <a:p>
            <a:pPr>
              <a:buClr>
                <a:srgbClr val="FFFF00"/>
              </a:buClr>
              <a:buSzPct val="25000"/>
            </a:pPr>
            <a:endParaRPr lang="en-US" sz="225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9A9A9A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561975" indent="-400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function does not return a value, we call it a “</a:t>
            </a: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 function</a:t>
            </a:r>
          </a:p>
          <a:p>
            <a:pPr marL="561975" indent="-40005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that return values are “fruitful” functions</a:t>
            </a:r>
          </a:p>
          <a:p>
            <a:pPr marL="561975" indent="-400050">
              <a:spcBef>
                <a:spcPts val="2625"/>
              </a:spcBef>
              <a:spcAft>
                <a:spcPts val="0"/>
              </a:spcAft>
              <a:buClr>
                <a:srgbClr val="FFFFFF"/>
              </a:buClr>
              <a:buSzPct val="171000"/>
              <a:buFont typeface="Cabin"/>
              <a:buChar char="•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27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are “not fruitful”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Functions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561975" indent="-27832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two kinds of </a:t>
            </a:r>
            <a:r>
              <a:rPr lang="en-US" sz="27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Python.</a:t>
            </a:r>
          </a:p>
          <a:p>
            <a:pPr marL="502730" lvl="1" indent="0">
              <a:spcBef>
                <a:spcPts val="2625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27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27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Built-in functions</a:t>
            </a:r>
            <a:r>
              <a:rPr lang="en-US" sz="27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are provided as part of Python - print(), input(), type(), float(), </a:t>
            </a:r>
            <a:r>
              <a:rPr lang="en-US" sz="27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27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...</a:t>
            </a:r>
          </a:p>
          <a:p>
            <a:pPr marL="502730" lvl="1" indent="0">
              <a:spcBef>
                <a:spcPts val="2625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27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27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that we define ourselves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use</a:t>
            </a:r>
          </a:p>
          <a:p>
            <a:pPr marL="561975" indent="-278321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treat the built-in</a:t>
            </a:r>
            <a:r>
              <a:rPr lang="en-US" sz="27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names as “new” 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we avoid them as variable names)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function or not to function...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561975" indent="-27832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Organize your code into </a:t>
            </a:r>
            <a:r>
              <a:rPr lang="en-US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paragraphs</a:t>
            </a:r>
            <a:r>
              <a:rPr lang="en-US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capture a complete thought and </a:t>
            </a:r>
            <a:r>
              <a:rPr lang="en-US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 it</a:t>
            </a:r>
            <a:r>
              <a:rPr lang="en-US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561975" indent="-278321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</a:t>
            </a:r>
            <a:r>
              <a:rPr lang="en-US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 repeat yourself - make it work once and then reuse it</a:t>
            </a:r>
          </a:p>
          <a:p>
            <a:pPr marL="561975" indent="-278321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something gets too long or complex, break it up into logical chunks and put those chunks in functions</a:t>
            </a:r>
          </a:p>
          <a:p>
            <a:pPr marL="561975" indent="-278321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Make a library of common stuff that you do over and over - perhaps share this with your friends...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866775" y="1745673"/>
            <a:ext cx="9928225" cy="1302252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404" name="Shape 404"/>
          <p:cNvSpPr txBox="1">
            <a:spLocks noGrp="1"/>
          </p:cNvSpPr>
          <p:nvPr>
            <p:ph idx="1"/>
          </p:nvPr>
        </p:nvSpPr>
        <p:spPr>
          <a:xfrm>
            <a:off x="6134100" y="3307623"/>
            <a:ext cx="5181675" cy="4276799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t" anchorCtr="0">
            <a:noAutofit/>
          </a:bodyPr>
          <a:lstStyle/>
          <a:p>
            <a:pPr marL="514350" indent="-27141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  <a:p>
            <a:pPr marL="514350" indent="-271415">
              <a:lnSpc>
                <a:spcPct val="80000"/>
              </a:lnSpc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 (fruitful functions)</a:t>
            </a:r>
          </a:p>
          <a:p>
            <a:pPr marL="514350" indent="-271415">
              <a:lnSpc>
                <a:spcPct val="80000"/>
              </a:lnSpc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  <a:p>
            <a:pPr marL="514350" indent="-271415">
              <a:lnSpc>
                <a:spcPct val="80000"/>
              </a:lnSpc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use functions?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4294967295"/>
          </p:nvPr>
        </p:nvSpPr>
        <p:spPr>
          <a:xfrm>
            <a:off x="0" y="3306763"/>
            <a:ext cx="4778375" cy="3725862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t" anchorCtr="0">
            <a:noAutofit/>
          </a:bodyPr>
          <a:lstStyle/>
          <a:p>
            <a:pPr marL="514350" indent="-27141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  <a:p>
            <a:pPr marL="514350" indent="-271415">
              <a:lnSpc>
                <a:spcPct val="80000"/>
              </a:lnSpc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Built-In Functions</a:t>
            </a:r>
          </a:p>
          <a:p>
            <a:pPr marL="514350" indent="-271415">
              <a:lnSpc>
                <a:spcPct val="80000"/>
              </a:lnSpc>
              <a:spcBef>
                <a:spcPts val="2625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 (</a:t>
            </a: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float)</a:t>
            </a:r>
          </a:p>
          <a:p>
            <a:pPr marL="514350" indent="-271415">
              <a:lnSpc>
                <a:spcPct val="80000"/>
              </a:lnSpc>
              <a:spcBef>
                <a:spcPts val="2625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  <a:p>
            <a:pPr marL="514350" indent="-271415">
              <a:lnSpc>
                <a:spcPct val="80000"/>
              </a:lnSpc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551260" y="1796654"/>
            <a:ext cx="1495425" cy="495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85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2352675" y="2743200"/>
            <a:ext cx="8029575" cy="35346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8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with time-and-a-half for overtime and create a function called </a:t>
            </a:r>
            <a:r>
              <a:rPr lang="en-US" sz="285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computepay</a:t>
            </a:r>
            <a:r>
              <a:rPr lang="en-US" sz="28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takes two parameters ( hours and  rate).</a:t>
            </a:r>
          </a:p>
          <a:p>
            <a:pPr>
              <a:buClr>
                <a:schemeClr val="lt1"/>
              </a:buClr>
            </a:pPr>
            <a:endParaRPr sz="285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8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Hours: </a:t>
            </a:r>
            <a:r>
              <a:rPr lang="en-US" sz="285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45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Rate: </a:t>
            </a:r>
            <a:r>
              <a:rPr lang="en-US" sz="285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  <a:r>
              <a:rPr lang="en-US" sz="28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>
              <a:buClr>
                <a:schemeClr val="lt1"/>
              </a:buClr>
              <a:buSzPct val="25000"/>
            </a:pPr>
            <a:endParaRPr lang="en-US" sz="285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8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Pay: 475.0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7309788" y="6438900"/>
            <a:ext cx="3925491" cy="495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85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68569" tIns="68569" rIns="68569" bIns="68569" rtlCol="0" anchor="ctr" anchorCtr="0">
            <a:noAutofit/>
          </a:bodyPr>
          <a:lstStyle/>
          <a:p>
            <a:r>
              <a:rPr lang="en-US" sz="27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926008" y="2736513"/>
            <a:ext cx="5098274" cy="443939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-US" sz="135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35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35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35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35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sz="1350" dirty="0">
              <a:solidFill>
                <a:srgbClr val="FFFFFF"/>
              </a:solidFill>
            </a:endParaRPr>
          </a:p>
          <a:p>
            <a:r>
              <a:rPr lang="en-US" sz="135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endParaRPr sz="1350" dirty="0">
              <a:solidFill>
                <a:srgbClr val="FFFFFF"/>
              </a:solidFill>
            </a:endParaRPr>
          </a:p>
          <a:p>
            <a:r>
              <a:rPr lang="en-US" sz="135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8425" y="1790492"/>
            <a:ext cx="768600" cy="7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423266" y="1924142"/>
            <a:ext cx="1476449" cy="5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6549733" y="2748641"/>
            <a:ext cx="5098274" cy="4459406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-US" sz="135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Definition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561975" indent="-27832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a </a:t>
            </a:r>
            <a:r>
              <a:rPr lang="en-US" sz="27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some reusable code that takes </a:t>
            </a:r>
            <a:r>
              <a:rPr lang="en-US" sz="270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(s) as input, does some computation, and then returns a result or results</a:t>
            </a:r>
          </a:p>
          <a:p>
            <a:pPr marL="561975" indent="-278321">
              <a:lnSpc>
                <a:spcPct val="115000"/>
              </a:lnSpc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define a </a:t>
            </a:r>
            <a:r>
              <a:rPr lang="en-US" sz="27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the </a:t>
            </a: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reserved word</a:t>
            </a:r>
          </a:p>
          <a:p>
            <a:pPr marL="561975" indent="-278321">
              <a:lnSpc>
                <a:spcPct val="115000"/>
              </a:lnSpc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call/invoke the </a:t>
            </a:r>
            <a:r>
              <a:rPr lang="en-US" sz="27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using the function name, parentheses, and </a:t>
            </a:r>
            <a:r>
              <a:rPr lang="en-US" sz="270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an expression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6423413" y="4800600"/>
            <a:ext cx="5238674" cy="2476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2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2250" dirty="0"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2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2250" dirty="0"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</a:pPr>
            <a:endParaRPr sz="2250" dirty="0"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1524001" y="2428875"/>
            <a:ext cx="5086799" cy="6095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3675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367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 </a:t>
            </a:r>
            <a:r>
              <a:rPr lang="en-US" sz="3675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3675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7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3675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6610799" y="1853913"/>
            <a:ext cx="1795464" cy="466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250" name="Shape 250"/>
          <p:cNvCxnSpPr>
            <a:endCxn id="249" idx="1"/>
          </p:cNvCxnSpPr>
          <p:nvPr/>
        </p:nvCxnSpPr>
        <p:spPr>
          <a:xfrm flipV="1">
            <a:off x="5792932" y="2087275"/>
            <a:ext cx="817868" cy="423862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1" name="Shape 251"/>
          <p:cNvSpPr txBox="1"/>
          <p:nvPr/>
        </p:nvSpPr>
        <p:spPr>
          <a:xfrm>
            <a:off x="2828925" y="3738563"/>
            <a:ext cx="460771" cy="466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'w'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3290888" y="4088606"/>
            <a:ext cx="910828" cy="53220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3" name="Shape 253"/>
          <p:cNvSpPr txBox="1"/>
          <p:nvPr/>
        </p:nvSpPr>
        <p:spPr>
          <a:xfrm>
            <a:off x="4313634" y="4448176"/>
            <a:ext cx="950175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255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1960958" y="3146821"/>
            <a:ext cx="533400" cy="447675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251210" y="3286126"/>
            <a:ext cx="1966725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55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</a:p>
        </p:txBody>
      </p:sp>
      <p:cxnSp>
        <p:nvCxnSpPr>
          <p:cNvPr id="256" name="Shape 256"/>
          <p:cNvCxnSpPr/>
          <p:nvPr/>
        </p:nvCxnSpPr>
        <p:spPr>
          <a:xfrm rot="10800000" flipH="1">
            <a:off x="3040856" y="3118246"/>
            <a:ext cx="153590" cy="63103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00113" y="3105150"/>
            <a:ext cx="5349149" cy="1247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2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2250" dirty="0"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5133975" y="4494604"/>
            <a:ext cx="2114550" cy="211455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405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max()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405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3974305" y="5585217"/>
            <a:ext cx="1119188" cy="13096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1962150" y="5156591"/>
            <a:ext cx="2137172" cy="857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2700">
                <a:solidFill>
                  <a:srgbClr val="FF7F00"/>
                </a:solidFill>
              </a:rPr>
              <a:t>'</a:t>
            </a:r>
            <a:r>
              <a:rPr lang="en-US" sz="270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2700">
                <a:solidFill>
                  <a:srgbClr val="FF7F00"/>
                </a:solidFill>
              </a:rPr>
              <a:t>'</a:t>
            </a:r>
            <a:r>
              <a:rPr lang="en-US" sz="270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algn="ctr">
              <a:buClr>
                <a:srgbClr val="FF7F00"/>
              </a:buClr>
              <a:buSzPct val="25000"/>
            </a:pPr>
            <a:r>
              <a:rPr lang="en-US" sz="270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8732044" y="5118491"/>
            <a:ext cx="1640681" cy="857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700">
                <a:solidFill>
                  <a:srgbClr val="00FF00"/>
                </a:solidFill>
              </a:rPr>
              <a:t>'</a:t>
            </a:r>
            <a:r>
              <a:rPr lang="en-US" sz="27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2700">
                <a:solidFill>
                  <a:srgbClr val="00FF00"/>
                </a:solidFill>
              </a:rPr>
              <a:t>'</a:t>
            </a:r>
          </a:p>
          <a:p>
            <a:pPr algn="ctr">
              <a:buClr>
                <a:srgbClr val="00FF00"/>
              </a:buClr>
              <a:buSzPct val="25000"/>
            </a:pPr>
            <a:r>
              <a:rPr lang="en-US" sz="27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7260430" y="5547117"/>
            <a:ext cx="1119188" cy="13096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7855744" y="2841915"/>
            <a:ext cx="3705300" cy="1976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27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27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27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27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4464844" y="6856804"/>
            <a:ext cx="3390900" cy="466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00113" y="3105150"/>
            <a:ext cx="5349149" cy="1247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2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2250" dirty="0"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5001817" y="4489841"/>
            <a:ext cx="2369343" cy="211455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3974306" y="5585217"/>
            <a:ext cx="931802" cy="13096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1962150" y="5156591"/>
            <a:ext cx="2137172" cy="857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2700">
                <a:solidFill>
                  <a:srgbClr val="FF7F00"/>
                </a:solidFill>
              </a:rPr>
              <a:t>'</a:t>
            </a:r>
            <a:r>
              <a:rPr lang="en-US" sz="270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2700">
                <a:solidFill>
                  <a:srgbClr val="FF7F00"/>
                </a:solidFill>
              </a:rPr>
              <a:t>'</a:t>
            </a:r>
            <a:r>
              <a:rPr lang="en-US" sz="270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algn="ctr">
              <a:buClr>
                <a:srgbClr val="FF7F00"/>
              </a:buClr>
              <a:buSzPct val="25000"/>
            </a:pPr>
            <a:r>
              <a:rPr lang="en-US" sz="270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8732044" y="5118491"/>
            <a:ext cx="1640681" cy="857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700">
                <a:solidFill>
                  <a:srgbClr val="00FF00"/>
                </a:solidFill>
              </a:rPr>
              <a:t>'</a:t>
            </a:r>
            <a:r>
              <a:rPr lang="en-US" sz="27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2700">
                <a:solidFill>
                  <a:srgbClr val="00FF00"/>
                </a:solidFill>
              </a:rPr>
              <a:t>'</a:t>
            </a:r>
          </a:p>
          <a:p>
            <a:pPr algn="ctr">
              <a:buClr>
                <a:srgbClr val="00FF00"/>
              </a:buClr>
              <a:buSzPct val="25000"/>
            </a:pPr>
            <a:r>
              <a:rPr lang="en-US" sz="27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7570177" y="5547116"/>
            <a:ext cx="809441" cy="0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7855744" y="2841913"/>
            <a:ext cx="3705300" cy="1976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27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27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27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27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4464844" y="6856804"/>
            <a:ext cx="3390900" cy="466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  <p:extLst>
      <p:ext uri="{BB962C8B-B14F-4D97-AF65-F5344CB8AC3E}">
        <p14:creationId xmlns:p14="http://schemas.microsoft.com/office/powerpoint/2010/main" val="290090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idx="1"/>
          </p:nvPr>
        </p:nvSpPr>
        <p:spPr>
          <a:xfrm>
            <a:off x="866775" y="3095626"/>
            <a:ext cx="4405313" cy="4276799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561975" indent="-27832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converted to a float</a:t>
            </a:r>
          </a:p>
          <a:p>
            <a:pPr marL="561975" indent="-278321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built-in functions </a:t>
            </a: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5955244" y="2691338"/>
            <a:ext cx="5905799" cy="4948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1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 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en-US" sz="21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1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1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1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1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1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1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'float'&gt;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1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 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 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(3) 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4 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5)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-2.5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866775" y="422460"/>
            <a:ext cx="4716066" cy="1615462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idx="1"/>
          </p:nvPr>
        </p:nvSpPr>
        <p:spPr>
          <a:xfrm>
            <a:off x="866775" y="4105028"/>
            <a:ext cx="4587479" cy="4276799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561975" indent="-27832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561975" indent="-278321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27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5959951" y="2709615"/>
            <a:ext cx="5526899" cy="5743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1875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1875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875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1875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1875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875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875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1)</a:t>
            </a:r>
          </a:p>
          <a:p>
            <a:pPr>
              <a:buClr>
                <a:srgbClr val="FF0000"/>
              </a:buClr>
              <a:buSzPct val="25000"/>
            </a:pPr>
            <a:r>
              <a:rPr lang="en-US" sz="1875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1875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>
              <a:buClr>
                <a:srgbClr val="FF0000"/>
              </a:buClr>
              <a:buSzPct val="25000"/>
            </a:pPr>
            <a:r>
              <a:rPr lang="en-US" sz="1875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1875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1875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>
              <a:buClr>
                <a:srgbClr val="FF0000"/>
              </a:buClr>
              <a:buSzPct val="25000"/>
            </a:pPr>
            <a:r>
              <a:rPr lang="en-US" sz="1875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1875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cannot concatenate '</a:t>
            </a:r>
            <a:r>
              <a:rPr lang="en-US" sz="1875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1875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1875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1875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1875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1875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875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1875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875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1875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1875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875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1875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1875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1875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875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1875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0000"/>
              </a:buClr>
              <a:buSzPct val="25000"/>
            </a:pPr>
            <a:r>
              <a:rPr lang="en-US" sz="1875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1875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>
              <a:buClr>
                <a:srgbClr val="FF0000"/>
              </a:buClr>
              <a:buSzPct val="25000"/>
            </a:pPr>
            <a:r>
              <a:rPr lang="en-US" sz="1875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1875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1875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>
              <a:buClr>
                <a:srgbClr val="FF0000"/>
              </a:buClr>
              <a:buSzPct val="25000"/>
            </a:pPr>
            <a:r>
              <a:rPr lang="en-US" sz="1875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1875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</a:t>
            </a:r>
            <a:r>
              <a:rPr lang="en-US" sz="1875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1875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()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of Our Own</a:t>
            </a:r>
            <a:r>
              <a:rPr lang="is-IS" sz="5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-US" sz="54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90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4028</TotalTime>
  <Words>1509</Words>
  <Application>Microsoft Office PowerPoint</Application>
  <PresentationFormat>Custom</PresentationFormat>
  <Paragraphs>230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Cabin</vt:lpstr>
      <vt:lpstr>Century Gothic</vt:lpstr>
      <vt:lpstr>Courier</vt:lpstr>
      <vt:lpstr>Gill Sans</vt:lpstr>
      <vt:lpstr>Wingdings 2</vt:lpstr>
      <vt:lpstr>Quotable</vt:lpstr>
      <vt:lpstr>Functions</vt:lpstr>
      <vt:lpstr>Python Functions</vt:lpstr>
      <vt:lpstr>Function Definition</vt:lpstr>
      <vt:lpstr>PowerPoint Presentation</vt:lpstr>
      <vt:lpstr>Max Function</vt:lpstr>
      <vt:lpstr>Max Function</vt:lpstr>
      <vt:lpstr>Type Conversions</vt:lpstr>
      <vt:lpstr>String Conversions</vt:lpstr>
      <vt:lpstr>Functions of Our Own…</vt:lpstr>
      <vt:lpstr>Building our Own Functions</vt:lpstr>
      <vt:lpstr>Definitions and Uses</vt:lpstr>
      <vt:lpstr>PowerPoint Presentation</vt:lpstr>
      <vt:lpstr>Arguments</vt:lpstr>
      <vt:lpstr>Parameters</vt:lpstr>
      <vt:lpstr>Return Values</vt:lpstr>
      <vt:lpstr>Return Value</vt:lpstr>
      <vt:lpstr>Arguments, Parameters, and Results</vt:lpstr>
      <vt:lpstr>Multiple Parameters / Arguments</vt:lpstr>
      <vt:lpstr>Void (non-fruitful) Functions</vt:lpstr>
      <vt:lpstr>To function or not to function...</vt:lpstr>
      <vt:lpstr>Summary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cp:lastModifiedBy>Tayebe Rafiei</cp:lastModifiedBy>
  <cp:revision>51</cp:revision>
  <dcterms:modified xsi:type="dcterms:W3CDTF">2021-03-15T09:55:22Z</dcterms:modified>
</cp:coreProperties>
</file>