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01"/>
  </p:notesMasterIdLst>
  <p:sldIdLst>
    <p:sldId id="256" r:id="rId2"/>
    <p:sldId id="291" r:id="rId3"/>
    <p:sldId id="293" r:id="rId4"/>
    <p:sldId id="267" r:id="rId5"/>
    <p:sldId id="268" r:id="rId6"/>
    <p:sldId id="269" r:id="rId7"/>
    <p:sldId id="275" r:id="rId8"/>
    <p:sldId id="277" r:id="rId9"/>
    <p:sldId id="295" r:id="rId10"/>
    <p:sldId id="278" r:id="rId11"/>
    <p:sldId id="279" r:id="rId12"/>
    <p:sldId id="280" r:id="rId13"/>
    <p:sldId id="281" r:id="rId14"/>
    <p:sldId id="288" r:id="rId15"/>
    <p:sldId id="296" r:id="rId16"/>
    <p:sldId id="297" r:id="rId17"/>
    <p:sldId id="260" r:id="rId18"/>
    <p:sldId id="261" r:id="rId19"/>
    <p:sldId id="264" r:id="rId20"/>
    <p:sldId id="289" r:id="rId21"/>
    <p:sldId id="266" r:id="rId22"/>
    <p:sldId id="290" r:id="rId23"/>
    <p:sldId id="292" r:id="rId24"/>
    <p:sldId id="307" r:id="rId25"/>
    <p:sldId id="257" r:id="rId26"/>
    <p:sldId id="309" r:id="rId27"/>
    <p:sldId id="310" r:id="rId28"/>
    <p:sldId id="263" r:id="rId29"/>
    <p:sldId id="311" r:id="rId30"/>
    <p:sldId id="318" r:id="rId31"/>
    <p:sldId id="320" r:id="rId32"/>
    <p:sldId id="321" r:id="rId33"/>
    <p:sldId id="271" r:id="rId34"/>
    <p:sldId id="324" r:id="rId35"/>
    <p:sldId id="325" r:id="rId36"/>
    <p:sldId id="276" r:id="rId37"/>
    <p:sldId id="346" r:id="rId38"/>
    <p:sldId id="347" r:id="rId39"/>
    <p:sldId id="258" r:id="rId40"/>
    <p:sldId id="348" r:id="rId41"/>
    <p:sldId id="350" r:id="rId42"/>
    <p:sldId id="351" r:id="rId43"/>
    <p:sldId id="352" r:id="rId44"/>
    <p:sldId id="353" r:id="rId45"/>
    <p:sldId id="354" r:id="rId46"/>
    <p:sldId id="355" r:id="rId47"/>
    <p:sldId id="356" r:id="rId48"/>
    <p:sldId id="359" r:id="rId49"/>
    <p:sldId id="360" r:id="rId50"/>
    <p:sldId id="361" r:id="rId51"/>
    <p:sldId id="362" r:id="rId52"/>
    <p:sldId id="363" r:id="rId53"/>
    <p:sldId id="364" r:id="rId54"/>
    <p:sldId id="365" r:id="rId55"/>
    <p:sldId id="366" r:id="rId56"/>
    <p:sldId id="367" r:id="rId57"/>
    <p:sldId id="368" r:id="rId58"/>
    <p:sldId id="369" r:id="rId59"/>
    <p:sldId id="370" r:id="rId60"/>
    <p:sldId id="371" r:id="rId61"/>
    <p:sldId id="372" r:id="rId62"/>
    <p:sldId id="373" r:id="rId63"/>
    <p:sldId id="374" r:id="rId64"/>
    <p:sldId id="285" r:id="rId65"/>
    <p:sldId id="286" r:id="rId66"/>
    <p:sldId id="326" r:id="rId67"/>
    <p:sldId id="327" r:id="rId68"/>
    <p:sldId id="259" r:id="rId69"/>
    <p:sldId id="328" r:id="rId70"/>
    <p:sldId id="329" r:id="rId71"/>
    <p:sldId id="262" r:id="rId72"/>
    <p:sldId id="331" r:id="rId73"/>
    <p:sldId id="330" r:id="rId74"/>
    <p:sldId id="265" r:id="rId75"/>
    <p:sldId id="332" r:id="rId76"/>
    <p:sldId id="333" r:id="rId77"/>
    <p:sldId id="334" r:id="rId78"/>
    <p:sldId id="335" r:id="rId79"/>
    <p:sldId id="270" r:id="rId80"/>
    <p:sldId id="336" r:id="rId81"/>
    <p:sldId id="272" r:id="rId82"/>
    <p:sldId id="273" r:id="rId83"/>
    <p:sldId id="274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03" r:id="rId94"/>
    <p:sldId id="304" r:id="rId95"/>
    <p:sldId id="305" r:id="rId96"/>
    <p:sldId id="306" r:id="rId97"/>
    <p:sldId id="282" r:id="rId98"/>
    <p:sldId id="283" r:id="rId99"/>
    <p:sldId id="284" r:id="rId100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93566"/>
  </p:normalViewPr>
  <p:slideViewPr>
    <p:cSldViewPr snapToGrid="0" snapToObjects="1">
      <p:cViewPr varScale="1">
        <p:scale>
          <a:sx n="31" d="100"/>
          <a:sy n="31" d="100"/>
        </p:scale>
        <p:origin x="88" y="33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page(s).</a:t>
            </a: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67372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42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041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09707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2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044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6" name="Shape 3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02655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5567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461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1059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46974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</a:t>
            </a:r>
            <a:r>
              <a:rPr lang="en-US">
                <a:solidFill>
                  <a:schemeClr val="dk2"/>
                </a:solidFill>
              </a:rPr>
              <a:t>If you are using these materials, you can remove the UM logo and replace it with your own, but please retain the CC-BY logo on the first page as well as retain the acknowledgement page(s)</a:t>
            </a:r>
            <a:r>
              <a:rPr lang="en-US" baseline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1290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820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0590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701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8775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4254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0722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6608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82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74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8" name="Shape 3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74757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8944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8286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9" name="Shape 4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297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6" name="Shape 4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2495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3" name="Shape 4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85843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97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6" name="Shape 4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56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1" name="Shape 4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69215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4065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3" name="Shape 4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8518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3" name="Shape 4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2489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0" name="Shape 5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4646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7" name="Shape 5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637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59354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34628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8651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5385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7990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8377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23317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71156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43540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9714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3245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529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127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4682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39292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8481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0856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12026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9260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138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642049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1869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12471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8077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37180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5572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8660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49998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0" name="Shape 3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8889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424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Shape 3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98164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3" name="Shape 6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38906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0" name="Shape 6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955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1155700" y="817418"/>
            <a:ext cx="13932000" cy="172248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>
                <a:solidFill>
                  <a:srgbClr val="FFFF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56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  <p:sldLayoutId id="214748371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stdtypes.html#string-methods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tutorial/datastructures.html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2.jpg"/><Relationship Id="rId4" Type="http://schemas.openxmlformats.org/officeDocument/2006/relationships/hyperlink" Target="http://open.umich.edu/" TargetMode="Externa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3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4081449" y="7179647"/>
            <a:ext cx="80322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</a:t>
            </a:r>
            <a:r>
              <a:rPr lang="en-US" sz="32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py4e</a:t>
            </a: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.com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83947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3300" y="7305747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and Iteration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5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3934250" y="6959474"/>
            <a:ext cx="8374799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40562" y="7307173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4733894" y="817418"/>
            <a:ext cx="10353806" cy="119881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2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Repeated Steps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7686665" y="2170112"/>
            <a:ext cx="4230904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cxnSp>
        <p:nvCxnSpPr>
          <p:cNvPr id="214" name="Shape 214"/>
          <p:cNvCxnSpPr/>
          <p:nvPr/>
        </p:nvCxnSpPr>
        <p:spPr>
          <a:xfrm rot="10800000">
            <a:off x="2552692" y="200184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15" name="Shape 215"/>
          <p:cNvCxnSpPr/>
          <p:nvPr/>
        </p:nvCxnSpPr>
        <p:spPr>
          <a:xfrm flipH="1">
            <a:off x="11020426" y="3540124"/>
            <a:ext cx="1958974" cy="512762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16" name="Shape 216"/>
          <p:cNvSpPr/>
          <p:nvPr/>
        </p:nvSpPr>
        <p:spPr>
          <a:xfrm>
            <a:off x="1136643" y="2562230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&gt; 0 ?</a:t>
            </a:r>
          </a:p>
        </p:txBody>
      </p:sp>
      <p:cxnSp>
        <p:nvCxnSpPr>
          <p:cNvPr id="217" name="Shape 217"/>
          <p:cNvCxnSpPr/>
          <p:nvPr/>
        </p:nvCxnSpPr>
        <p:spPr>
          <a:xfrm rot="10800000" flipH="1">
            <a:off x="2551104" y="3832230"/>
            <a:ext cx="20636" cy="231774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18" name="Shape 218"/>
          <p:cNvCxnSpPr/>
          <p:nvPr/>
        </p:nvCxnSpPr>
        <p:spPr>
          <a:xfrm rot="10800000">
            <a:off x="3994142" y="319087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9" name="Shape 219"/>
          <p:cNvCxnSpPr/>
          <p:nvPr/>
        </p:nvCxnSpPr>
        <p:spPr>
          <a:xfrm rot="10800000" flipH="1">
            <a:off x="4738680" y="31908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0" name="Shape 220"/>
          <p:cNvCxnSpPr/>
          <p:nvPr/>
        </p:nvCxnSpPr>
        <p:spPr>
          <a:xfrm flipH="1">
            <a:off x="4738693" y="58897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1" name="Shape 221"/>
          <p:cNvCxnSpPr/>
          <p:nvPr/>
        </p:nvCxnSpPr>
        <p:spPr>
          <a:xfrm>
            <a:off x="2566979" y="6192842"/>
            <a:ext cx="2187600" cy="144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2" name="Shape 222"/>
          <p:cNvCxnSpPr/>
          <p:nvPr/>
        </p:nvCxnSpPr>
        <p:spPr>
          <a:xfrm flipH="1">
            <a:off x="781043" y="3206755"/>
            <a:ext cx="396874" cy="317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stealth" w="med" len="med"/>
          </a:ln>
        </p:spPr>
      </p:cxnSp>
      <p:cxnSp>
        <p:nvCxnSpPr>
          <p:cNvPr id="223" name="Shape 223"/>
          <p:cNvCxnSpPr/>
          <p:nvPr/>
        </p:nvCxnSpPr>
        <p:spPr>
          <a:xfrm rot="10800000" flipH="1">
            <a:off x="2554279" y="659448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4" name="Shape 224"/>
          <p:cNvCxnSpPr/>
          <p:nvPr/>
        </p:nvCxnSpPr>
        <p:spPr>
          <a:xfrm rot="10800000">
            <a:off x="777780" y="3254342"/>
            <a:ext cx="36599" cy="3433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25" name="Shape 225"/>
          <p:cNvCxnSpPr/>
          <p:nvPr/>
        </p:nvCxnSpPr>
        <p:spPr>
          <a:xfrm>
            <a:off x="798505" y="6611942"/>
            <a:ext cx="1752600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6" name="Shape 226"/>
          <p:cNvCxnSpPr/>
          <p:nvPr/>
        </p:nvCxnSpPr>
        <p:spPr>
          <a:xfrm rot="10800000">
            <a:off x="11001376" y="4433886"/>
            <a:ext cx="2035175" cy="1101725"/>
          </a:xfrm>
          <a:prstGeom prst="straightConnector1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27" name="Shape 227"/>
          <p:cNvSpPr txBox="1"/>
          <p:nvPr/>
        </p:nvSpPr>
        <p:spPr>
          <a:xfrm>
            <a:off x="5110150" y="6816824"/>
            <a:ext cx="106187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Loops (repeated steps) have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</a:t>
            </a:r>
            <a:r>
              <a:rPr lang="en-US" sz="3200" u="none" strike="noStrike" cap="none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 change each time through a loop. 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these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variables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go through a sequence of numbers.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257168" y="2447930"/>
            <a:ext cx="7239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111243" y="721043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print('Blastoff')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4373554" y="2447930"/>
            <a:ext cx="917271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1111243" y="12668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5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3295643" y="38449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</a:t>
            </a:r>
            <a:r>
              <a:rPr lang="en-US" sz="35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  <a:r>
              <a:rPr lang="en-US" sz="35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3201651" y="2005012"/>
            <a:ext cx="1727099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3282943" y="5064130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5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5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= n -1</a:t>
            </a:r>
          </a:p>
        </p:txBody>
      </p:sp>
      <p:cxnSp>
        <p:nvCxnSpPr>
          <p:cNvPr id="235" name="Shape 235"/>
          <p:cNvCxnSpPr/>
          <p:nvPr/>
        </p:nvCxnSpPr>
        <p:spPr>
          <a:xfrm flipH="1">
            <a:off x="4733893" y="4679130"/>
            <a:ext cx="4799" cy="3000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800858" y="-6004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1360416" y="2358623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10817225" y="5202237"/>
            <a:ext cx="2435099" cy="29559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506" y="-211137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Breaking Out of a Loop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1285498" y="2476085"/>
            <a:ext cx="13932000" cy="270102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loop and jumps to the statement immediately following the loop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loop test that can happen anywhere in the body of the loop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0817225" y="5202237"/>
            <a:ext cx="24350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</a:t>
            </a: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inished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04" name="Shape 304"/>
          <p:cNvCxnSpPr/>
          <p:nvPr/>
        </p:nvCxnSpPr>
        <p:spPr>
          <a:xfrm flipH="1" flipV="1">
            <a:off x="3082749" y="7565976"/>
            <a:ext cx="574851" cy="3492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5" name="Shape 305"/>
          <p:cNvCxnSpPr/>
          <p:nvPr/>
        </p:nvCxnSpPr>
        <p:spPr>
          <a:xfrm flipV="1">
            <a:off x="3025775" y="7015163"/>
            <a:ext cx="2332038" cy="53339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95"/>
          <p:cNvSpPr txBox="1"/>
          <p:nvPr/>
        </p:nvSpPr>
        <p:spPr>
          <a:xfrm>
            <a:off x="3774650" y="5304525"/>
            <a:ext cx="6430500" cy="29822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882744" y="171924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1155700" y="2667538"/>
            <a:ext cx="13932000" cy="16541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current iteration and jumps to the top of the loop and starts the next iteration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x="3098800" y="4146550"/>
            <a:ext cx="60323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42" name="Shape 342"/>
          <p:cNvSpPr txBox="1"/>
          <p:nvPr/>
        </p:nvSpPr>
        <p:spPr>
          <a:xfrm>
            <a:off x="10639425" y="4494212"/>
            <a:ext cx="35765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 txBox="1">
            <a:spLocks noGrp="1"/>
          </p:cNvSpPr>
          <p:nvPr>
            <p:ph type="title"/>
          </p:nvPr>
        </p:nvSpPr>
        <p:spPr>
          <a:xfrm>
            <a:off x="950983" y="80185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2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Finishing an Iteration with </a:t>
            </a:r>
            <a:r>
              <a:rPr lang="en-US" sz="7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</a:p>
        </p:txBody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7684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continue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ends the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current iteration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jumps to the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top of the loop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starts the next iteration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3098800" y="4146550"/>
            <a:ext cx="64995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'&gt; '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line[0]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'#'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'Done!')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172825" y="4494212"/>
            <a:ext cx="3576637" cy="38766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don't print this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this!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&gt;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352" name="Shape 352"/>
          <p:cNvCxnSpPr/>
          <p:nvPr/>
        </p:nvCxnSpPr>
        <p:spPr>
          <a:xfrm flipH="1">
            <a:off x="2930400" y="4975800"/>
            <a:ext cx="150899" cy="7199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>
            <a:off x="2874961" y="5695950"/>
            <a:ext cx="1907099" cy="4403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D966"/>
                </a:solidFill>
              </a:rPr>
              <a:t>Definite Loops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Iterating over a set of items</a:t>
            </a:r>
            <a:r>
              <a:rPr lang="is-IS" dirty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89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Simple Definite Loop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1926625" y="3414325"/>
            <a:ext cx="7524599" cy="254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with Strings</a:t>
            </a:r>
          </a:p>
        </p:txBody>
      </p:sp>
      <p:sp>
        <p:nvSpPr>
          <p:cNvPr id="406" name="Shape 406"/>
          <p:cNvSpPr txBox="1"/>
          <p:nvPr/>
        </p:nvSpPr>
        <p:spPr>
          <a:xfrm>
            <a:off x="698125" y="4144325"/>
            <a:ext cx="92139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07" name="Shape 407"/>
          <p:cNvSpPr txBox="1"/>
          <p:nvPr/>
        </p:nvSpPr>
        <p:spPr>
          <a:xfrm>
            <a:off x="10607875" y="3551825"/>
            <a:ext cx="5447100" cy="3096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  <a:b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endParaRPr sz="360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408" name="Shape 408"/>
          <p:cNvCxnSpPr/>
          <p:nvPr/>
        </p:nvCxnSpPr>
        <p:spPr>
          <a:xfrm flipH="1">
            <a:off x="9001125" y="4534150"/>
            <a:ext cx="1417924" cy="952250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 flipV="1">
            <a:off x="4057650" y="5972175"/>
            <a:ext cx="6411949" cy="243725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title"/>
          </p:nvPr>
        </p:nvSpPr>
        <p:spPr>
          <a:xfrm>
            <a:off x="841801" y="129688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at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in...</a:t>
            </a:r>
          </a:p>
        </p:txBody>
      </p:sp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865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ough the </a:t>
            </a:r>
            <a:r>
              <a:rPr lang="en-US" sz="34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9055105" y="5280013"/>
            <a:ext cx="6364200" cy="1332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43" name="Shape 443"/>
          <p:cNvSpPr txBox="1"/>
          <p:nvPr/>
        </p:nvSpPr>
        <p:spPr>
          <a:xfrm>
            <a:off x="8289135" y="3908525"/>
            <a:ext cx="3449638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11985630" y="3114676"/>
            <a:ext cx="3973508" cy="10397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Five-element sequence</a:t>
            </a:r>
          </a:p>
        </p:txBody>
      </p:sp>
      <p:cxnSp>
        <p:nvCxnSpPr>
          <p:cNvPr id="445" name="Shape 445"/>
          <p:cNvCxnSpPr/>
          <p:nvPr/>
        </p:nvCxnSpPr>
        <p:spPr>
          <a:xfrm rot="10800000">
            <a:off x="9979030" y="4530724"/>
            <a:ext cx="34924" cy="67786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46" name="Shape 446"/>
          <p:cNvCxnSpPr/>
          <p:nvPr/>
        </p:nvCxnSpPr>
        <p:spPr>
          <a:xfrm rot="10800000" flipH="1">
            <a:off x="12987800" y="4341217"/>
            <a:ext cx="794999" cy="10782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[9, 41, 12, 3, 74, 15]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a Set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1420525" y="3244325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0, 1, 2, 3, 4, 5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10034586" y="2657475"/>
            <a:ext cx="4767264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basicloop.py</a:t>
            </a:r>
            <a:endParaRPr lang="en-US" sz="36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</a:t>
            </a:r>
          </a:p>
        </p:txBody>
      </p:sp>
      <p:sp>
        <p:nvSpPr>
          <p:cNvPr id="5" name="Shape 533">
            <a:extLst>
              <a:ext uri="{FF2B5EF4-FFF2-40B4-BE49-F238E27FC236}">
                <a16:creationId xmlns:a16="http://schemas.microsoft.com/office/drawing/2014/main" id="{F47A2BC5-B900-49D3-AAAC-C9C1AD68B33C}"/>
              </a:ext>
            </a:extLst>
          </p:cNvPr>
          <p:cNvSpPr txBox="1"/>
          <p:nvPr/>
        </p:nvSpPr>
        <p:spPr>
          <a:xfrm>
            <a:off x="1420525" y="5383614"/>
            <a:ext cx="77745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'Before'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range(0,6)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'After'</a:t>
            </a:r>
            <a:r>
              <a:rPr lang="en-US" sz="2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46981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</a:p>
        </p:txBody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6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865625" y="6973885"/>
            <a:ext cx="79263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</a:p>
        </p:txBody>
      </p:sp>
      <p:pic>
        <p:nvPicPr>
          <p:cNvPr id="207" name="Shape 2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39812" y="7332660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41680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Data Type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2882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is a sequence of characters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string literal uses quotes  </a:t>
            </a:r>
            <a:b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b="0" i="0" u="none" strike="noStrike" cap="none" dirty="0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Hello</a:t>
            </a:r>
            <a:r>
              <a:rPr lang="en-US" sz="3000" dirty="0">
                <a:solidFill>
                  <a:srgbClr val="FF00FF"/>
                </a:solidFill>
              </a:rPr>
              <a:t>"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strings, + means 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000" b="0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a string contains numbers, it is still a string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convert numbers in a string into a number using </a:t>
            </a:r>
            <a:r>
              <a:rPr lang="en-US" sz="30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9040811" y="833718"/>
            <a:ext cx="6959599" cy="74721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str1 = "Hello</a:t>
            </a:r>
            <a:r>
              <a:rPr lang="en-US" sz="28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str2 =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 = str1 + str2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str3 = str3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cannot concatenate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28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 = 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(str3) + 1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8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641667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Reading and Converting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416675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329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prefer to read data in using </a:t>
            </a:r>
            <a:r>
              <a:rPr lang="en-US" sz="30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parse and convert the data as we need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gives us more control over error situations and/or bad user input</a:t>
            </a:r>
          </a:p>
          <a:p>
            <a:pPr marL="749300" marR="0" lvl="0" indent="-3329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 numbers must be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from strings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8342311" y="869950"/>
            <a:ext cx="7099200" cy="7391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name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'Enter:'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Enter: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unsupported operand type(s) for -: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and '</a:t>
            </a:r>
            <a:r>
              <a:rPr lang="en-US" sz="30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apple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–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3028950" y="833718"/>
            <a:ext cx="120587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Strings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880268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get at any single character in a string using an index specified in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must be an integer and starts at zero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index value can be an expression that is computed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10867921" y="4517526"/>
            <a:ext cx="4878899" cy="378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-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4050" y="908000"/>
            <a:ext cx="2489200" cy="166331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0566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10566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11315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1315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120904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120904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128397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28397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5636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5636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14312900" y="36703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14312900" y="29337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032870" y="25478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Have Length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86041" cy="460847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built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-in function </a:t>
            </a:r>
            <a:r>
              <a:rPr lang="en-US" sz="4000" u="none" strike="noStrike" cap="none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gives </a:t>
            </a:r>
            <a:r>
              <a:rPr lang="en-US" sz="4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the length of a string</a:t>
            </a:r>
          </a:p>
        </p:txBody>
      </p:sp>
      <p:sp>
        <p:nvSpPr>
          <p:cNvPr id="256" name="Shape 256"/>
          <p:cNvSpPr txBox="1"/>
          <p:nvPr/>
        </p:nvSpPr>
        <p:spPr>
          <a:xfrm>
            <a:off x="9947700" y="5551475"/>
            <a:ext cx="6308099" cy="1660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57" name="Shape 257"/>
          <p:cNvSpPr txBox="1"/>
          <p:nvPr/>
        </p:nvSpPr>
        <p:spPr>
          <a:xfrm>
            <a:off x="10375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10375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1125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11125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18999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118999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126492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26492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133731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133731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4122400" y="42164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14122400" y="34798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1200150" y="2539900"/>
            <a:ext cx="56451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6845300" y="5168900"/>
            <a:ext cx="2819400" cy="2819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cxnSp>
        <p:nvCxnSpPr>
          <p:cNvPr id="276" name="Shape 276"/>
          <p:cNvCxnSpPr/>
          <p:nvPr/>
        </p:nvCxnSpPr>
        <p:spPr>
          <a:xfrm flipH="1">
            <a:off x="5299074" y="66230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77" name="Shape 277"/>
          <p:cNvSpPr txBox="1"/>
          <p:nvPr/>
        </p:nvSpPr>
        <p:spPr>
          <a:xfrm>
            <a:off x="3208336" y="6069012"/>
            <a:ext cx="1820862" cy="11080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'banana'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string)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11442699" y="6000750"/>
            <a:ext cx="2359025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(a number)</a:t>
            </a:r>
          </a:p>
        </p:txBody>
      </p:sp>
      <p:cxnSp>
        <p:nvCxnSpPr>
          <p:cNvPr id="279" name="Shape 279"/>
          <p:cNvCxnSpPr/>
          <p:nvPr/>
        </p:nvCxnSpPr>
        <p:spPr>
          <a:xfrm flipH="1">
            <a:off x="9680574" y="6572250"/>
            <a:ext cx="1492250" cy="17461"/>
          </a:xfrm>
          <a:prstGeom prst="straightConnector1">
            <a:avLst/>
          </a:prstGeom>
          <a:noFill/>
          <a:ln w="889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80" name="Shape 280"/>
          <p:cNvSpPr txBox="1"/>
          <p:nvPr/>
        </p:nvSpPr>
        <p:spPr>
          <a:xfrm>
            <a:off x="10283825" y="2710522"/>
            <a:ext cx="5130899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stored code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we use. A function takes some 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produces an 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005574" y="417584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71141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statement, an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and the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function, we can construct a loop to look at each of the letters in a string individually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8239813" y="3690900"/>
            <a:ext cx="5945399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index,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14728825" y="3740150"/>
            <a:ext cx="6984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 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 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 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 txBox="1">
            <a:spLocks noGrp="1"/>
          </p:cNvSpPr>
          <p:nvPr>
            <p:ph type="title"/>
          </p:nvPr>
        </p:nvSpPr>
        <p:spPr>
          <a:xfrm>
            <a:off x="1155700" y="39028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5947431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8774825" y="4454221"/>
            <a:ext cx="6059999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950984" y="199219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891236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definite loop using a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is much more </a:t>
            </a:r>
            <a:r>
              <a:rPr lang="en-US" sz="3600" u="none" strike="noStrike" cap="none" dirty="0">
                <a:solidFill>
                  <a:srgbClr val="FF66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elegant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completely taken care of by 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loop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8058071" y="5568950"/>
            <a:ext cx="59832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while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&lt;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index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8058071" y="3424870"/>
            <a:ext cx="5015700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fruit =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15122525" y="3740150"/>
            <a:ext cx="342899" cy="3225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964631" y="390727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and Counting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1155700" y="3025790"/>
            <a:ext cx="6273800" cy="443678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a simple loop that loops through each letter in a string and counts the number of times the loop encounters the 'a' character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8753100" y="3468675"/>
            <a:ext cx="68850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letter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word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if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   count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count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>
            <a:spLocks noGrp="1"/>
          </p:cNvSpPr>
          <p:nvPr>
            <p:ph type="title"/>
          </p:nvPr>
        </p:nvSpPr>
        <p:spPr>
          <a:xfrm>
            <a:off x="1046518" y="81692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Deeper into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</a:p>
        </p:txBody>
      </p:sp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881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iterates</a:t>
            </a:r>
            <a:r>
              <a:rPr lang="en-US" sz="3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(ordered set)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block (body)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code is executed once for each value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moves through all of the values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sequence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669342" y="5226050"/>
            <a:ext cx="7193399" cy="1371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letter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3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print(letter)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8108943" y="3248202"/>
            <a:ext cx="3256613" cy="128102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Iteration variable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12275426" y="3248202"/>
            <a:ext cx="3751578" cy="107512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Six-character string</a:t>
            </a:r>
          </a:p>
        </p:txBody>
      </p:sp>
      <p:cxnSp>
        <p:nvCxnSpPr>
          <p:cNvPr id="336" name="Shape 336"/>
          <p:cNvCxnSpPr/>
          <p:nvPr/>
        </p:nvCxnSpPr>
        <p:spPr>
          <a:xfrm rot="10800000">
            <a:off x="9577502" y="4511775"/>
            <a:ext cx="984797" cy="82230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7" name="Shape 337"/>
          <p:cNvCxnSpPr/>
          <p:nvPr/>
        </p:nvCxnSpPr>
        <p:spPr>
          <a:xfrm rot="10800000" flipH="1">
            <a:off x="13544454" y="4403739"/>
            <a:ext cx="727345" cy="822300"/>
          </a:xfrm>
          <a:prstGeom prst="straightConnector1">
            <a:avLst/>
          </a:prstGeom>
          <a:noFill/>
          <a:ln w="63500" cap="rnd" cmpd="sng">
            <a:solidFill>
              <a:srgbClr val="FF7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024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also look at any continuous section of a string using a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colon operator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second number is one beyond the end of the slice - 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4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second number is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beyond the end of the string, it stops at the end 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9069093" y="3351837"/>
            <a:ext cx="6553499" cy="4498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6:7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Python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402"/>
          <p:cNvSpPr txBox="1"/>
          <p:nvPr/>
        </p:nvSpPr>
        <p:spPr>
          <a:xfrm>
            <a:off x="9069093" y="3662637"/>
            <a:ext cx="68634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'Monty Python'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8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[:]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Monty Python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5059363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body" idx="1"/>
          </p:nvPr>
        </p:nvSpPr>
        <p:spPr>
          <a:xfrm>
            <a:off x="1155701" y="2603500"/>
            <a:ext cx="6166752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lvl="0" indent="0">
              <a:spcBef>
                <a:spcPts val="0"/>
              </a:spcBef>
              <a:buSzPct val="171000"/>
              <a:buNone/>
            </a:pP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leave off the first number or the last number of the slice, it is assumed to be the beginning or end of the string respectively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062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373" name="Shape 373"/>
          <p:cNvSpPr txBox="1"/>
          <p:nvPr/>
        </p:nvSpPr>
        <p:spPr>
          <a:xfrm>
            <a:off x="7062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</a:p>
        </p:txBody>
      </p:sp>
      <p:sp>
        <p:nvSpPr>
          <p:cNvPr id="374" name="Shape 374"/>
          <p:cNvSpPr txBox="1"/>
          <p:nvPr/>
        </p:nvSpPr>
        <p:spPr>
          <a:xfrm>
            <a:off x="7812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812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8586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8586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9336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9336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80" name="Shape 380"/>
          <p:cNvSpPr txBox="1"/>
          <p:nvPr/>
        </p:nvSpPr>
        <p:spPr>
          <a:xfrm>
            <a:off x="10059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381" name="Shape 381"/>
          <p:cNvSpPr txBox="1"/>
          <p:nvPr/>
        </p:nvSpPr>
        <p:spPr>
          <a:xfrm>
            <a:off x="10059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0809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0809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</p:txBody>
      </p:sp>
      <p:sp>
        <p:nvSpPr>
          <p:cNvPr id="384" name="Shape 384"/>
          <p:cNvSpPr txBox="1"/>
          <p:nvPr/>
        </p:nvSpPr>
        <p:spPr>
          <a:xfrm>
            <a:off x="11507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6</a:t>
            </a:r>
          </a:p>
        </p:txBody>
      </p:sp>
      <p:sp>
        <p:nvSpPr>
          <p:cNvPr id="385" name="Shape 385"/>
          <p:cNvSpPr txBox="1"/>
          <p:nvPr/>
        </p:nvSpPr>
        <p:spPr>
          <a:xfrm>
            <a:off x="11507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12257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7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12257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130317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8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130317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</a:p>
        </p:txBody>
      </p:sp>
      <p:sp>
        <p:nvSpPr>
          <p:cNvPr id="390" name="Shape 390"/>
          <p:cNvSpPr txBox="1"/>
          <p:nvPr/>
        </p:nvSpPr>
        <p:spPr>
          <a:xfrm>
            <a:off x="137810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</p:txBody>
      </p:sp>
      <p:sp>
        <p:nvSpPr>
          <p:cNvPr id="391" name="Shape 391"/>
          <p:cNvSpPr txBox="1"/>
          <p:nvPr/>
        </p:nvSpPr>
        <p:spPr>
          <a:xfrm>
            <a:off x="137810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</a:t>
            </a:r>
          </a:p>
        </p:txBody>
      </p:sp>
      <p:sp>
        <p:nvSpPr>
          <p:cNvPr id="392" name="Shape 392"/>
          <p:cNvSpPr txBox="1"/>
          <p:nvPr/>
        </p:nvSpPr>
        <p:spPr>
          <a:xfrm>
            <a:off x="145049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</a:t>
            </a:r>
          </a:p>
        </p:txBody>
      </p:sp>
      <p:sp>
        <p:nvSpPr>
          <p:cNvPr id="393" name="Shape 393"/>
          <p:cNvSpPr txBox="1"/>
          <p:nvPr/>
        </p:nvSpPr>
        <p:spPr>
          <a:xfrm>
            <a:off x="145049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</a:t>
            </a:r>
          </a:p>
        </p:txBody>
      </p:sp>
      <p:sp>
        <p:nvSpPr>
          <p:cNvPr id="394" name="Shape 394"/>
          <p:cNvSpPr txBox="1"/>
          <p:nvPr/>
        </p:nvSpPr>
        <p:spPr>
          <a:xfrm>
            <a:off x="15254293" y="1995492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11</a:t>
            </a:r>
          </a:p>
        </p:txBody>
      </p:sp>
      <p:sp>
        <p:nvSpPr>
          <p:cNvPr id="395" name="Shape 395"/>
          <p:cNvSpPr txBox="1"/>
          <p:nvPr/>
        </p:nvSpPr>
        <p:spPr>
          <a:xfrm>
            <a:off x="15254293" y="1258892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08503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>
            <a:spLocks noGrp="1"/>
          </p:cNvSpPr>
          <p:nvPr>
            <p:ph type="title"/>
          </p:nvPr>
        </p:nvSpPr>
        <p:spPr>
          <a:xfrm>
            <a:off x="934250" y="239671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Concatenation</a:t>
            </a:r>
          </a:p>
        </p:txBody>
      </p:sp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059488" cy="475777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 is applied to strings, it means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concatenation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433" name="Shape 433"/>
          <p:cNvSpPr txBox="1"/>
          <p:nvPr/>
        </p:nvSpPr>
        <p:spPr>
          <a:xfrm>
            <a:off x="7900200" y="3101750"/>
            <a:ext cx="7187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HelloThere</a:t>
            </a:r>
            <a:endParaRPr lang="en-US" sz="3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 txBox="1">
            <a:spLocks noGrp="1"/>
          </p:cNvSpPr>
          <p:nvPr>
            <p:ph type="title"/>
          </p:nvPr>
        </p:nvSpPr>
        <p:spPr>
          <a:xfrm>
            <a:off x="1168400" y="212867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7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 a</a:t>
            </a:r>
            <a:r>
              <a:rPr lang="en-US" sz="7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Logical</a:t>
            </a: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65956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keyword can also be used to check to see if one string is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another string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expression is a logical expression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can be used in an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statement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9255125" y="2298700"/>
            <a:ext cx="6721474" cy="6311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'm'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'nan'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'Found it!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Found it!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4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x="927100" y="2667000"/>
            <a:ext cx="15328900" cy="5321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==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before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'banana'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'Your word,'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', comes after banana.</a:t>
            </a:r>
            <a:r>
              <a:rPr lang="en-US" sz="34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'All right, bananas.')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7986713" y="673718"/>
            <a:ext cx="6800950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  <p:sp>
        <p:nvSpPr>
          <p:cNvPr id="452" name="Shape 452"/>
          <p:cNvSpPr txBox="1">
            <a:spLocks noGrp="1"/>
          </p:cNvSpPr>
          <p:nvPr>
            <p:ph type="body" idx="1"/>
          </p:nvPr>
        </p:nvSpPr>
        <p:spPr>
          <a:xfrm>
            <a:off x="1155700" y="1452218"/>
            <a:ext cx="6831013" cy="697716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has a number of string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which are in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string library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already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 into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 string - we invoke them by appending the function to the string variable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 not modify the original string, instead they return a new string that has been altered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x="8484325" y="2379900"/>
            <a:ext cx="7557299" cy="5895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zap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4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'Hi </a:t>
            </a:r>
            <a:r>
              <a:rPr lang="en-US" sz="3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There'</a:t>
            </a:r>
            <a:r>
              <a:rPr lang="en-US" sz="3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hi there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 txBox="1"/>
          <p:nvPr/>
        </p:nvSpPr>
        <p:spPr>
          <a:xfrm>
            <a:off x="902991" y="692855"/>
            <a:ext cx="14919599" cy="778876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'Hello world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['capitalize',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casefold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'center', 'count', 'encode',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endswith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expandtabs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'find', 'format',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format_map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'index',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isalnum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isalpha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isdecimal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isdigit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isidentifier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islower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isnumeric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isprintable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isspace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istitle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isupper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'join',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'lower',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maketrans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'partition', 'replace',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rfind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rindex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rjust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rpartition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rsplit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rstrip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'split',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splitlines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startswith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'strip',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swapcase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'title', 'translate', 'upper', '</a:t>
            </a:r>
            <a:r>
              <a:rPr lang="en-US" sz="30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zfill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lang="en-US"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2800" b="1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 </a:t>
            </a:r>
            <a:r>
              <a:rPr lang="en-US" sz="2800" u="sng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https://docs.python.org/3/library/stdtypes.html#string-methods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023937"/>
            <a:ext cx="12026900" cy="69977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/>
        </p:nvSpPr>
        <p:spPr>
          <a:xfrm>
            <a:off x="728663" y="2406640"/>
            <a:ext cx="7857886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str.capitalize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str.center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(width[, </a:t>
            </a:r>
            <a:r>
              <a:rPr lang="en-US" sz="2800" u="none" strike="noStrike" cap="none" dirty="0" err="1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fillchar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str.endswith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(suffix[,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str.find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(sub[, start[, end]])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9080500" y="2406640"/>
            <a:ext cx="6721475" cy="4787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str.replace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(old, new[, count])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str.lower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str.rstrip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str.strip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([chars])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800" u="none" strike="noStrike" cap="none" dirty="0" err="1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str.upper</a:t>
            </a:r>
            <a:r>
              <a:rPr lang="en-US" sz="2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()</a:t>
            </a:r>
          </a:p>
        </p:txBody>
      </p:sp>
      <p:sp>
        <p:nvSpPr>
          <p:cNvPr id="470" name="Shape 470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272089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7635874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7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a String</a:t>
            </a:r>
          </a:p>
        </p:txBody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88670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83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use the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to search for a substring within another 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finds the first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occurrence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substring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substring is not found,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returns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-1</a:t>
            </a:r>
          </a:p>
          <a:p>
            <a:pPr marL="749300" marR="0" lvl="0" indent="-3583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that string position starts at zero</a:t>
            </a:r>
          </a:p>
        </p:txBody>
      </p:sp>
      <p:sp>
        <p:nvSpPr>
          <p:cNvPr id="477" name="Shape 477"/>
          <p:cNvSpPr txBox="1"/>
          <p:nvPr/>
        </p:nvSpPr>
        <p:spPr>
          <a:xfrm>
            <a:off x="9677400" y="3986200"/>
            <a:ext cx="62466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'banana'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pos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'z'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aa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-1</a:t>
            </a:r>
          </a:p>
        </p:txBody>
      </p:sp>
      <p:cxnSp>
        <p:nvCxnSpPr>
          <p:cNvPr id="478" name="Shape 478"/>
          <p:cNvCxnSpPr/>
          <p:nvPr/>
        </p:nvCxnSpPr>
        <p:spPr>
          <a:xfrm flipH="1" flipV="1">
            <a:off x="10302875" y="1084262"/>
            <a:ext cx="1295910" cy="826299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9" name="Shape 479"/>
          <p:cNvSpPr txBox="1"/>
          <p:nvPr/>
        </p:nvSpPr>
        <p:spPr>
          <a:xfrm>
            <a:off x="9766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480" name="Shape 480"/>
          <p:cNvSpPr txBox="1"/>
          <p:nvPr/>
        </p:nvSpPr>
        <p:spPr>
          <a:xfrm>
            <a:off x="9766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10515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515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3" name="Shape 483"/>
          <p:cNvSpPr txBox="1"/>
          <p:nvPr/>
        </p:nvSpPr>
        <p:spPr>
          <a:xfrm>
            <a:off x="112903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112903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120396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486" name="Shape 486"/>
          <p:cNvSpPr txBox="1"/>
          <p:nvPr/>
        </p:nvSpPr>
        <p:spPr>
          <a:xfrm>
            <a:off x="120396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  <p:sp>
        <p:nvSpPr>
          <p:cNvPr id="487" name="Shape 487"/>
          <p:cNvSpPr txBox="1"/>
          <p:nvPr/>
        </p:nvSpPr>
        <p:spPr>
          <a:xfrm>
            <a:off x="127635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</p:txBody>
      </p:sp>
      <p:sp>
        <p:nvSpPr>
          <p:cNvPr id="488" name="Shape 488"/>
          <p:cNvSpPr txBox="1"/>
          <p:nvPr/>
        </p:nvSpPr>
        <p:spPr>
          <a:xfrm>
            <a:off x="127635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</a:t>
            </a:r>
          </a:p>
        </p:txBody>
      </p:sp>
      <p:sp>
        <p:nvSpPr>
          <p:cNvPr id="489" name="Shape 489"/>
          <p:cNvSpPr txBox="1"/>
          <p:nvPr/>
        </p:nvSpPr>
        <p:spPr>
          <a:xfrm>
            <a:off x="13512800" y="2857500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490" name="Shape 490"/>
          <p:cNvSpPr txBox="1"/>
          <p:nvPr/>
        </p:nvSpPr>
        <p:spPr>
          <a:xfrm>
            <a:off x="13512800" y="2120900"/>
            <a:ext cx="736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 txBox="1">
            <a:spLocks noGrp="1"/>
          </p:cNvSpPr>
          <p:nvPr>
            <p:ph type="title"/>
          </p:nvPr>
        </p:nvSpPr>
        <p:spPr>
          <a:xfrm>
            <a:off x="1168400" y="16785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Making everything </a:t>
            </a:r>
            <a:r>
              <a:rPr lang="en-US" sz="6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173913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make a copy of a string in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lower case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upper case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Often when we are searching for a string using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find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we first convert the string to lower case so we can search a string regardless of case</a:t>
            </a:r>
          </a:p>
        </p:txBody>
      </p:sp>
      <p:sp>
        <p:nvSpPr>
          <p:cNvPr id="497" name="Shape 497"/>
          <p:cNvSpPr txBox="1"/>
          <p:nvPr/>
        </p:nvSpPr>
        <p:spPr>
          <a:xfrm>
            <a:off x="9317825" y="3232150"/>
            <a:ext cx="66896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.upper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nnn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6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www</a:t>
            </a:r>
            <a:r>
              <a:rPr lang="en-US" sz="36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bob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title"/>
          </p:nvPr>
        </p:nvSpPr>
        <p:spPr>
          <a:xfrm>
            <a:off x="1032870" y="208051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</a:p>
        </p:txBody>
      </p:sp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659438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is like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and replace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operation in a word processor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replaces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occurrences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 string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with the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replacement string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366000" y="3516300"/>
            <a:ext cx="88898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 = 'Hello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Bob'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'Jane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Jane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greet.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replace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o'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'X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nstr</a:t>
            </a: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r>
              <a:rPr lang="en-US" sz="30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Whitespace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788150" cy="57023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take a string and remove whitespace at the beginning and/or end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rstrip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remove whitespace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left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right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00FF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strip() 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emoves both beginning and ending whitespace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8818275" y="3244850"/>
            <a:ext cx="68634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   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  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   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.strip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/>
          <p:nvPr/>
        </p:nvSpPr>
        <p:spPr>
          <a:xfrm>
            <a:off x="1411262" y="2946377"/>
            <a:ext cx="130107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 have a nice day</a:t>
            </a:r>
            <a:r>
              <a:rPr lang="en-US" sz="3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'Please'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3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'p'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</p:txBody>
      </p:sp>
      <p:sp>
        <p:nvSpPr>
          <p:cNvPr id="517" name="Shape 517"/>
          <p:cNvSpPr txBox="1"/>
          <p:nvPr/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Prefixes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/>
          <p:nvPr/>
        </p:nvSpPr>
        <p:spPr>
          <a:xfrm>
            <a:off x="832600" y="3383450"/>
            <a:ext cx="15316200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'From </a:t>
            </a:r>
            <a:r>
              <a:rPr lang="en-US" sz="28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  <a:r>
              <a:rPr lang="en-US" sz="28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'@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.find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 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data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atpos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: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sppos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host</a:t>
            </a:r>
            <a:r>
              <a:rPr lang="en-US" sz="280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endParaRPr lang="en-US" sz="28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23" name="Shape 523"/>
          <p:cNvSpPr txBox="1"/>
          <p:nvPr/>
        </p:nvSpPr>
        <p:spPr>
          <a:xfrm>
            <a:off x="1016000" y="2749550"/>
            <a:ext cx="14649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@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5599987" y="1764575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21</a:t>
            </a:r>
          </a:p>
        </p:txBody>
      </p:sp>
      <p:sp>
        <p:nvSpPr>
          <p:cNvPr id="525" name="Shape 525"/>
          <p:cNvSpPr txBox="1"/>
          <p:nvPr/>
        </p:nvSpPr>
        <p:spPr>
          <a:xfrm>
            <a:off x="7917521" y="1816100"/>
            <a:ext cx="5373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31</a:t>
            </a:r>
          </a:p>
        </p:txBody>
      </p:sp>
      <p:cxnSp>
        <p:nvCxnSpPr>
          <p:cNvPr id="526" name="Shape 526"/>
          <p:cNvCxnSpPr/>
          <p:nvPr/>
        </p:nvCxnSpPr>
        <p:spPr>
          <a:xfrm rot="10800000">
            <a:off x="5859764" y="2395399"/>
            <a:ext cx="17700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7" name="Shape 527"/>
          <p:cNvCxnSpPr/>
          <p:nvPr/>
        </p:nvCxnSpPr>
        <p:spPr>
          <a:xfrm rot="10800000">
            <a:off x="8180110" y="2476361"/>
            <a:ext cx="16499" cy="373199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28" name="Shape 528"/>
          <p:cNvCxnSpPr/>
          <p:nvPr/>
        </p:nvCxnSpPr>
        <p:spPr>
          <a:xfrm rot="10800000" flipH="1">
            <a:off x="6116450" y="3362449"/>
            <a:ext cx="1877699" cy="17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529" name="Shape 529"/>
          <p:cNvSpPr txBox="1"/>
          <p:nvPr/>
        </p:nvSpPr>
        <p:spPr>
          <a:xfrm>
            <a:off x="10159724" y="776149"/>
            <a:ext cx="5506176" cy="140025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0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Parsing and Extracting</a:t>
            </a:r>
          </a:p>
        </p:txBody>
      </p:sp>
      <p:pic>
        <p:nvPicPr>
          <p:cNvPr id="530" name="Shape 5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02186" y="5241450"/>
            <a:ext cx="2186099" cy="23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5700" y="833718"/>
            <a:ext cx="13360712" cy="1706182"/>
          </a:xfrm>
        </p:spPr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Two Kinds of Strings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19694" y="2723853"/>
            <a:ext cx="62841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3.5.1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&lt;class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27137" y="2723853"/>
            <a:ext cx="63601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Python 2.7.10 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'이광춘'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x = </a:t>
            </a:r>
            <a:r>
              <a:rPr lang="en-US" sz="3200" dirty="0" err="1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u'이광춘</a:t>
            </a:r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type(x)</a:t>
            </a:r>
          </a:p>
          <a:p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&lt;type '</a:t>
            </a:r>
            <a:r>
              <a:rPr lang="en-US" sz="3200" dirty="0" err="1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unicode</a:t>
            </a:r>
            <a:r>
              <a:rPr lang="en-US" sz="32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'&gt;</a:t>
            </a:r>
          </a:p>
          <a:p>
            <a:r>
              <a:rPr lang="en-US" sz="32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&gt;&gt;&gt;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13300" y="7366599"/>
            <a:ext cx="741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</a:rPr>
              <a:t>In Python 3, all strings are Unicode</a:t>
            </a:r>
          </a:p>
        </p:txBody>
      </p:sp>
    </p:spTree>
    <p:extLst>
      <p:ext uri="{BB962C8B-B14F-4D97-AF65-F5344CB8AC3E}">
        <p14:creationId xmlns:p14="http://schemas.microsoft.com/office/powerpoint/2010/main" val="1579621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1155700" y="833718"/>
            <a:ext cx="13151715" cy="170618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type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Read/Convert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strings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[</a:t>
            </a:r>
            <a:r>
              <a:rPr lang="en-US" sz="3600" u="none" strike="noStrike" cap="none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:4]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Looping through strings </a:t>
            </a:r>
            <a:b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with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while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 strings with  </a:t>
            </a:r>
            <a:r>
              <a:rPr lang="en-US" sz="360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4294967295"/>
          </p:nvPr>
        </p:nvSpPr>
        <p:spPr>
          <a:xfrm>
            <a:off x="9110663" y="2655720"/>
            <a:ext cx="5977037" cy="56276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operations 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library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comparisons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Searching in strings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Replacing text</a:t>
            </a:r>
          </a:p>
          <a:p>
            <a:pPr marL="685800" marR="0" lvl="0" indent="-329311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Stripping white space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11557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</a:t>
            </a:r>
            <a:r>
              <a:rPr lang="en-US" sz="1800" dirty="0">
                <a:solidFill>
                  <a:srgbClr val="FFFFFF"/>
                </a:solidFill>
              </a:rPr>
              <a:t>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 dirty="0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 dirty="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… Insert new Contributors and Translators here</a:t>
            </a:r>
          </a:p>
        </p:txBody>
      </p:sp>
      <p:pic>
        <p:nvPicPr>
          <p:cNvPr id="544" name="Shape 54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977618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Shape 5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155818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Shape 546"/>
          <p:cNvSpPr txBox="1"/>
          <p:nvPr/>
        </p:nvSpPr>
        <p:spPr>
          <a:xfrm>
            <a:off x="8704400" y="2208255"/>
            <a:ext cx="6797699" cy="5690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Lists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8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3804600" y="6415089"/>
            <a:ext cx="7987499" cy="156060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www.py4e.com</a:t>
            </a:r>
            <a:endParaRPr lang="en-US" sz="3200" u="none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pic>
        <p:nvPicPr>
          <p:cNvPr id="168" name="Shape 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7412" y="7318368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250" y="6933293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1688763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4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List is a Kind of Collection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5258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allows us to put many values in a single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collection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nice because we can carry all </a:t>
            </a:r>
            <a:r>
              <a:rPr lang="en-US" sz="36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many values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around in one convenient package.</a:t>
            </a:r>
          </a:p>
        </p:txBody>
      </p:sp>
      <p:pic>
        <p:nvPicPr>
          <p:cNvPr id="176" name="Shape 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7850" y="789709"/>
            <a:ext cx="2557874" cy="209629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 txBox="1"/>
          <p:nvPr/>
        </p:nvSpPr>
        <p:spPr>
          <a:xfrm>
            <a:off x="2002250" y="6000750"/>
            <a:ext cx="12192000" cy="2214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'Joseph', 'Glenn', 'Sally' 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carryon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[ 'socks', 'shirt', 'perfume' 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98500" y="212868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Constants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98500" y="2857500"/>
            <a:ext cx="7331075" cy="484346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constants are surrounded by square brackets and the elements in the list are separated by commas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element can be any Python object - even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another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empty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774113" y="2532050"/>
            <a:ext cx="7162387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24, 76]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'yellow', 'blue']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['red', 24, 98.6]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[5, 6]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, 7]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[5, 6], 7]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  <a:r>
              <a:rPr lang="en-US" sz="2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8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[]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800859" y="267458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Already Use Lists!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1895475" y="2840601"/>
            <a:ext cx="8488800" cy="363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[5, 4, 3, 2, 1]</a:t>
            </a:r>
            <a:r>
              <a:rPr lang="en-US" sz="3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'Blastoff!'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11091861" y="3003550"/>
            <a:ext cx="2384424" cy="490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8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Blastoff!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 - Best Pals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1279124" y="3423163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10658475" y="4051100"/>
            <a:ext cx="4943475" cy="218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Done!</a:t>
            </a:r>
          </a:p>
        </p:txBody>
      </p:sp>
      <p:cxnSp>
        <p:nvCxnSpPr>
          <p:cNvPr id="206" name="Shape 206"/>
          <p:cNvCxnSpPr/>
          <p:nvPr/>
        </p:nvCxnSpPr>
        <p:spPr>
          <a:xfrm flipH="1">
            <a:off x="8443912" y="4353475"/>
            <a:ext cx="1986512" cy="318538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7" name="Shape 207"/>
          <p:cNvCxnSpPr/>
          <p:nvPr/>
        </p:nvCxnSpPr>
        <p:spPr>
          <a:xfrm flipH="1" flipV="1">
            <a:off x="8464060" y="4672014"/>
            <a:ext cx="1961138" cy="839786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08" name="Shape 208"/>
          <p:cNvCxnSpPr/>
          <p:nvPr/>
        </p:nvCxnSpPr>
        <p:spPr>
          <a:xfrm rot="10800000">
            <a:off x="3904399" y="5160163"/>
            <a:ext cx="6596999" cy="798899"/>
          </a:xfrm>
          <a:prstGeom prst="straightConnector1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8" name="Shape 204"/>
          <p:cNvSpPr txBox="1"/>
          <p:nvPr/>
        </p:nvSpPr>
        <p:spPr>
          <a:xfrm>
            <a:off x="1279124" y="5997591"/>
            <a:ext cx="7280400" cy="22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['Joseph', 'Glenn', 'Sally']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'Happy New Year:'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>
              <a:buClr>
                <a:srgbClr val="FFFF00"/>
              </a:buClr>
              <a:buSzPct val="25000"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'Done!'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Looking Inside Lists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Just like strings, we can get at any single element in a list using an index specified in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square brackets</a:t>
            </a:r>
          </a:p>
        </p:txBody>
      </p:sp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992909"/>
            <a:ext cx="273685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7272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11557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Joseph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429500" y="5065701"/>
            <a:ext cx="8156400" cy="23399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Glenn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36068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30353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Glenn</a:t>
            </a:r>
          </a:p>
        </p:txBody>
      </p:sp>
      <p:sp>
        <p:nvSpPr>
          <p:cNvPr id="221" name="Shape 221"/>
          <p:cNvSpPr txBox="1"/>
          <p:nvPr/>
        </p:nvSpPr>
        <p:spPr>
          <a:xfrm>
            <a:off x="5486400" y="6375401"/>
            <a:ext cx="736599" cy="73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4914900" y="5651501"/>
            <a:ext cx="1879599" cy="736599"/>
          </a:xfrm>
          <a:prstGeom prst="rect">
            <a:avLst/>
          </a:prstGeom>
          <a:noFill/>
          <a:ln w="50800" cap="rnd" cmpd="sng">
            <a:solidFill>
              <a:srgbClr val="FF7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Sally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1445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How Long is a List?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74882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takes 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a parameter and returns the number of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elements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 the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Actually </a:t>
            </a:r>
            <a:r>
              <a:rPr lang="en-US" sz="3400" u="none" strike="noStrike" cap="none" dirty="0" err="1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tells us the number of elements of any set or sequence (such as a string...)</a:t>
            </a:r>
          </a:p>
        </p:txBody>
      </p:sp>
      <p:sp>
        <p:nvSpPr>
          <p:cNvPr id="236" name="Shape 236"/>
          <p:cNvSpPr txBox="1"/>
          <p:nvPr/>
        </p:nvSpPr>
        <p:spPr>
          <a:xfrm>
            <a:off x="9239250" y="3543301"/>
            <a:ext cx="6119700" cy="397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greet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[ 1, 2, 'joe',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1155700" y="789709"/>
            <a:ext cx="13449300" cy="175029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Mutable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7331075" cy="5156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Strings are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immutable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we cannot change the contents of a string - we must make a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new string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make any change</a:t>
            </a:r>
          </a:p>
          <a:p>
            <a:pPr marL="457200" lvl="0" indent="-444500">
              <a:spcAft>
                <a:spcPts val="1000"/>
              </a:spcAft>
              <a:buSzPct val="100000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mutable</a:t>
            </a:r>
            <a:r>
              <a:rPr lang="en-US" sz="34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  <a:r>
              <a:rPr lang="en-US" sz="34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we can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 element of a list using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operator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9334300" y="2247900"/>
            <a:ext cx="6464399" cy="59694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'Banana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'b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'</a:t>
            </a:r>
            <a:r>
              <a:rPr lang="en-US" sz="2400" i="0" u="none" strike="noStrike" cap="none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does not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support item assignment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fruit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.lower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banana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26, 41, 63]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28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lotto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[2, 14,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28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, 41, 63]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the </a:t>
            </a:r>
            <a:r>
              <a:rPr lang="en-US" sz="7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5916613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range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returns a list of numbers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range from zero to one less than the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parameter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construct an index loop using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an integer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iterator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7726200" y="3022600"/>
            <a:ext cx="78437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Tale of Two Loops...</a:t>
            </a:r>
          </a:p>
        </p:txBody>
      </p:sp>
      <p:sp>
        <p:nvSpPr>
          <p:cNvPr id="249" name="Shape 249"/>
          <p:cNvSpPr txBox="1"/>
          <p:nvPr/>
        </p:nvSpPr>
        <p:spPr>
          <a:xfrm>
            <a:off x="584950" y="3118400"/>
            <a:ext cx="7175700" cy="3594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 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friends)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'Happy New Year:',  </a:t>
            </a:r>
            <a:r>
              <a:rPr lang="en-US" sz="24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friend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FF7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8105725" y="5652525"/>
            <a:ext cx="5591699" cy="2139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Joseph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Glenn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Happy New Year: Sally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8105725" y="2509825"/>
            <a:ext cx="7888800" cy="3324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['Joseph', 'Glenn',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range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(friends))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[0, 1, 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Using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1778000" y="2933702"/>
            <a:ext cx="5410200" cy="2603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 new list by adding two ex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ting lists together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9714275" y="2714100"/>
            <a:ext cx="4965900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[1, 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[4, 5, 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b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c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3, 4, 5, 6]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[1, 2, 3]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Can Be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Sliced</a:t>
            </a:r>
            <a:r>
              <a:rPr lang="en-US" sz="7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</a:t>
            </a:r>
            <a:r>
              <a:rPr lang="en-US" sz="7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962200" y="2875600"/>
            <a:ext cx="69416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[9, 41, 12, 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[1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[41,12]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[3, 74, 15]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[9, 41, 12, 3, 74, 15]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8506725" y="4033425"/>
            <a:ext cx="5465399" cy="2197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Just like in strings, the second number is 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6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up to but not including</a:t>
            </a:r>
            <a:r>
              <a:rPr lang="en-US" sz="36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</a:t>
            </a:r>
          </a:p>
        </p:txBody>
      </p:sp>
      <p:sp>
        <p:nvSpPr>
          <p:cNvPr id="271" name="Shape 271"/>
          <p:cNvSpPr txBox="1"/>
          <p:nvPr/>
        </p:nvSpPr>
        <p:spPr>
          <a:xfrm>
            <a:off x="1918550" y="3110400"/>
            <a:ext cx="120428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&lt;type 'list'&gt;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dir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['append', 'count', 'extend', 'index', 'insert', 'pop', 'remove', 'reverse', 'sort']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sp>
        <p:nvSpPr>
          <p:cNvPr id="272" name="Shape 272"/>
          <p:cNvSpPr txBox="1"/>
          <p:nvPr/>
        </p:nvSpPr>
        <p:spPr>
          <a:xfrm>
            <a:off x="2913200" y="7123112"/>
            <a:ext cx="104169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http://docs.python.org/tutorial/datastructures.html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 from 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cratch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302375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create an empty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then add elements using 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append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stays in order and new elements are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 the end of the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</a:p>
        </p:txBody>
      </p:sp>
      <p:sp>
        <p:nvSpPr>
          <p:cNvPr id="279" name="Shape 279"/>
          <p:cNvSpPr txBox="1"/>
          <p:nvPr/>
        </p:nvSpPr>
        <p:spPr>
          <a:xfrm>
            <a:off x="8367175" y="2990850"/>
            <a:ext cx="7455599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list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('book')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.append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('cookie')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['book', 99, 'cookie']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Something in a List?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573838" cy="57022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provides two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let you check if an item is in a list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These are logical operators that return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True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or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False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They do not modify the list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585238" y="2940050"/>
            <a:ext cx="7131013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[1, 9, 21, 10, 16]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9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15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False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20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 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some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True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are in Order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22301" y="2603500"/>
            <a:ext cx="5524500" cy="57022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5906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hold many items and keeps those items in the order until we do something to change the order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400" u="none" strike="noStrike" cap="none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be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sorted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b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(i.e., change its order)</a:t>
            </a:r>
          </a:p>
          <a:p>
            <a:pPr marL="1104900" marR="0" lvl="0" indent="-5906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method (unlike in strings) means 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“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 yourself</a:t>
            </a:r>
            <a:r>
              <a:rPr lang="en-US" sz="3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”</a:t>
            </a:r>
          </a:p>
        </p:txBody>
      </p:sp>
      <p:sp>
        <p:nvSpPr>
          <p:cNvPr id="293" name="Shape 293"/>
          <p:cNvSpPr txBox="1"/>
          <p:nvPr/>
        </p:nvSpPr>
        <p:spPr>
          <a:xfrm>
            <a:off x="6771475" y="3041075"/>
            <a:ext cx="8976525" cy="4365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[ 'Joseph', 'Glenn', 'Sally' 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.sort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['Glenn', 'Joseph', 'Sally']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friends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Joseph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Built</a:t>
            </a:r>
            <a:r>
              <a:rPr lang="en-US" sz="760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and Lists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02313" cy="4940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a number of </a:t>
            </a: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built into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take </a:t>
            </a:r>
            <a:r>
              <a:rPr lang="en-US" sz="34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parameters</a:t>
            </a:r>
          </a:p>
          <a:p>
            <a:pPr marL="457200" marR="0" lvl="0" indent="-444500" algn="l" rtl="0">
              <a:lnSpc>
                <a:spcPct val="100000"/>
              </a:lnSpc>
              <a:spcBef>
                <a:spcPts val="3500"/>
              </a:spcBef>
              <a:spcAft>
                <a:spcPts val="1000"/>
              </a:spcAft>
              <a:buSzPct val="100000"/>
              <a:buFont typeface="Cabin"/>
            </a:pP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loops we built?  These are much simpler.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7929600" y="2455850"/>
            <a:ext cx="7885799" cy="5540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[3, 41, 12, 9, 74, 15]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max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74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min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154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sum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)/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25.6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/>
          <p:nvPr/>
        </p:nvSpPr>
        <p:spPr>
          <a:xfrm>
            <a:off x="7314550" y="4800524"/>
            <a:ext cx="8127900" cy="39878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list()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numlist.append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(value)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average = sum(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 /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numlist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697125" y="1031888"/>
            <a:ext cx="8127900" cy="48355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total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count = 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while True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 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== 'done' : break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value = float(</a:t>
            </a:r>
            <a:r>
              <a:rPr lang="en-US" sz="26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total = total + value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 count = count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i="0" u="none" strike="noStrike" cap="none" dirty="0">
              <a:solidFill>
                <a:srgbClr val="FF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average = total / count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print('Average:', average)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308725" y="828688"/>
            <a:ext cx="5435700" cy="2862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9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Enter a number: 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Average: 5.66666666667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Friends: Strings and Lists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498600" y="2349500"/>
            <a:ext cx="6749100" cy="443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'With three words</a:t>
            </a:r>
            <a:r>
              <a:rPr lang="en-US" sz="30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=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abc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0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]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9398000" y="2292350"/>
            <a:ext cx="6450900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['With', 'three', 'words']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stuff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...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With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Three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457200" y="7194550"/>
            <a:ext cx="151256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4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breaks a string into parts and produces a list of strings.  We think of these as words.  We can </a:t>
            </a:r>
            <a:r>
              <a:rPr lang="en-US" sz="34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access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 particular word or </a:t>
            </a:r>
            <a:r>
              <a:rPr lang="en-US" sz="34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loop</a:t>
            </a:r>
            <a:r>
              <a:rPr lang="en-US" sz="3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through all the words.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965199" y="1085851"/>
            <a:ext cx="9364664" cy="7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'A lot               of spaces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line.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etc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['A', 'lot', 'of', 'spaces']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'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first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second</a:t>
            </a:r>
            <a:r>
              <a:rPr lang="en-US" sz="26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;</a:t>
            </a:r>
            <a:r>
              <a:rPr lang="en-US" sz="26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third</a:t>
            </a:r>
            <a:r>
              <a:rPr lang="en-US" sz="2600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first;second;third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26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';'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['first', 'second', 'third']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6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len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thing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6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6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ourier New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9226644" y="2031185"/>
            <a:ext cx="6490311" cy="467672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do not specify a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multiple spaces are treated like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delimiter</a:t>
            </a: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●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specify what </a:t>
            </a:r>
            <a:r>
              <a:rPr lang="en-US" sz="30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delimiter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character to use in the </a:t>
            </a:r>
            <a:r>
              <a:rPr lang="en-US" sz="30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/>
          <p:nvPr/>
        </p:nvSpPr>
        <p:spPr>
          <a:xfrm>
            <a:off x="2526075" y="2058975"/>
            <a:ext cx="8889299" cy="3324300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open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mbox-short.txt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fhand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.rstrip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not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.startswith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('From ') :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continue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[2]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2400" b="1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3538200" y="2330450"/>
            <a:ext cx="816000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Sat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Fri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 ...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642650" y="945775"/>
            <a:ext cx="130700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stephen.marquard@uct.ac.za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rPr>
              <a:t>Sat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Jan  5 09:14:16 2008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1212375" y="6000750"/>
            <a:ext cx="14283299" cy="276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'From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>
              <a:buClr>
                <a:schemeClr val="lt1"/>
              </a:buClr>
              <a:buSzPct val="25000"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words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24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['From', '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'Sat', 'Jan', '5', '09:14:16', '2008']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1900" cy="129698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split a line one way, and then grab one of the pieces of the line and split that piece again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45" name="Shape 345"/>
          <p:cNvSpPr txBox="1"/>
          <p:nvPr/>
        </p:nvSpPr>
        <p:spPr>
          <a:xfrm>
            <a:off x="7336425" y="58357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46" name="Shape 346"/>
          <p:cNvSpPr txBox="1"/>
          <p:nvPr/>
        </p:nvSpPr>
        <p:spPr>
          <a:xfrm>
            <a:off x="1155700" y="4506450"/>
            <a:ext cx="13182600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x="1155700" y="5289200"/>
            <a:ext cx="5169599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Sat Jan  5 09:14:16 2008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1155700" y="54416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bin"/>
              <a:buNone/>
            </a:pPr>
            <a:r>
              <a:rPr lang="en-US" sz="3000" b="1" i="0" u="none" strike="noStrike" cap="none" dirty="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 New"/>
              </a:rPr>
              <a:t>print pieces[1]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Double Split Pattern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7321275" y="6326775"/>
            <a:ext cx="6981300" cy="482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['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stephen.marquard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', '</a:t>
            </a:r>
            <a:r>
              <a:rPr lang="en-US" sz="24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']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155700" y="4526525"/>
            <a:ext cx="133427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Arial"/>
              <a:buNone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From </a:t>
            </a:r>
            <a:r>
              <a:rPr lang="en-US" sz="3000" b="1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stephen.marquard@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Sat Jan  5 09:14:16 2008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155700" y="5594000"/>
            <a:ext cx="6179100" cy="188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words = </a:t>
            </a:r>
            <a:r>
              <a:rPr lang="en-US" sz="2400" i="0" u="none" strike="noStrike" cap="none" dirty="0" err="1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line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.split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email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words[1]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pieces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400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email.split</a:t>
            </a: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('@')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4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pieces[1]</a:t>
            </a:r>
            <a:r>
              <a:rPr lang="en-US" sz="24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endParaRPr lang="en-US" sz="2400" b="1" dirty="0">
              <a:solidFill>
                <a:schemeClr val="bg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7336425" y="5759525"/>
            <a:ext cx="6573899" cy="673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Arial"/>
              <a:buNone/>
            </a:pPr>
            <a:r>
              <a:rPr lang="en-US" sz="2400" i="0" u="none" strike="noStrike" cap="none" dirty="0" err="1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stephen.marquard@uct.ac.za</a:t>
            </a:r>
            <a:endParaRPr lang="en-US" sz="2400" i="0" u="none" strike="noStrike" cap="none" dirty="0">
              <a:solidFill>
                <a:srgbClr val="FF00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68" name="Shape 368"/>
          <p:cNvSpPr txBox="1"/>
          <p:nvPr/>
        </p:nvSpPr>
        <p:spPr>
          <a:xfrm>
            <a:off x="7246300" y="6766900"/>
            <a:ext cx="2729099" cy="548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4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uct.ac.za</a:t>
            </a:r>
            <a:r>
              <a:rPr lang="en-US" sz="2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Summary</a:t>
            </a:r>
          </a:p>
        </p:txBody>
      </p:sp>
      <p:sp>
        <p:nvSpPr>
          <p:cNvPr id="375" name="Shape 375"/>
          <p:cNvSpPr txBox="1"/>
          <p:nvPr/>
        </p:nvSpPr>
        <p:spPr>
          <a:xfrm>
            <a:off x="774275" y="2733900"/>
            <a:ext cx="74505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Concept of a collection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Lists and definite loops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Indexing and lookup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mutability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Functions: </a:t>
            </a:r>
            <a:r>
              <a:rPr lang="en-US" sz="3600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min, max, sum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7932975" y="2733900"/>
            <a:ext cx="7565400" cy="5110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Slicing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List methods: append,  remove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Sorting lists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Splitting strings into lists of words</a:t>
            </a:r>
          </a:p>
          <a:p>
            <a:pPr marL="685800" lvl="0" indent="-394462" rtl="0">
              <a:spcBef>
                <a:spcPts val="3500"/>
              </a:spcBef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36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Using split to parse strings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/>
          <p:nvPr/>
        </p:nvSpPr>
        <p:spPr>
          <a:xfrm>
            <a:off x="1155700" y="1155705"/>
            <a:ext cx="13932000" cy="8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382" name="Shape 382"/>
          <p:cNvSpPr txBox="1"/>
          <p:nvPr/>
        </p:nvSpPr>
        <p:spPr>
          <a:xfrm>
            <a:off x="1206100" y="2296131"/>
            <a:ext cx="6797699" cy="58191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>
                <a:solidFill>
                  <a:srgbClr val="FFFFFF"/>
                </a:solidFill>
              </a:rPr>
              <a:t>) of the University of Michigan School of Information and </a:t>
            </a:r>
            <a:r>
              <a:rPr lang="en-US" sz="1800" u="sng">
                <a:solidFill>
                  <a:srgbClr val="FFFF00"/>
                </a:solidFill>
                <a:hlinkClick r:id="rId4"/>
              </a:rPr>
              <a:t>open.umich.edu</a:t>
            </a:r>
            <a:r>
              <a:rPr lang="en-US" sz="1800">
                <a:solidFill>
                  <a:srgbClr val="FFFFFF"/>
                </a:solidFill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>
              <a:solidFill>
                <a:srgbClr val="FFFFFF"/>
              </a:solidFill>
            </a:endParaRPr>
          </a:p>
        </p:txBody>
      </p:sp>
      <p:pic>
        <p:nvPicPr>
          <p:cNvPr id="383" name="Shape 38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900" y="1049055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897687" y="1227255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Shape 385"/>
          <p:cNvSpPr txBox="1"/>
          <p:nvPr/>
        </p:nvSpPr>
        <p:spPr>
          <a:xfrm>
            <a:off x="8704400" y="2426605"/>
            <a:ext cx="6797699" cy="581728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344618" y="5934684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 txBox="1"/>
          <p:nvPr/>
        </p:nvSpPr>
        <p:spPr>
          <a:xfrm>
            <a:off x="734310" y="828150"/>
            <a:ext cx="2068851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76" name="Shape 676"/>
          <p:cNvSpPr txBox="1"/>
          <p:nvPr/>
        </p:nvSpPr>
        <p:spPr>
          <a:xfrm>
            <a:off x="2476500" y="2182600"/>
            <a:ext cx="10706100" cy="470255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computation to give the employee 1.5 times the hourly rate for hours worked above 40 hours.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475.0</a:t>
            </a:r>
          </a:p>
        </p:txBody>
      </p:sp>
      <p:sp>
        <p:nvSpPr>
          <p:cNvPr id="677" name="Shape 677"/>
          <p:cNvSpPr txBox="1"/>
          <p:nvPr/>
        </p:nvSpPr>
        <p:spPr>
          <a:xfrm>
            <a:off x="9896474" y="6731000"/>
            <a:ext cx="5483433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475 = 40 * 10 + 5 * 15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/>
        </p:nvSpPr>
        <p:spPr>
          <a:xfrm>
            <a:off x="509457" y="837575"/>
            <a:ext cx="2503566" cy="66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3136900" y="1916225"/>
            <a:ext cx="10706100" cy="56894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Rewrite your pay program using try and except so that your program handles non-numeric input gracefully.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endParaRPr sz="38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20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nine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u="none" strike="noStrike" cap="none" dirty="0">
              <a:solidFill>
                <a:schemeClr val="lt1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forty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E06666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Error, please enter numeric input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7237</Words>
  <Application>Microsoft Office PowerPoint</Application>
  <PresentationFormat>Custom</PresentationFormat>
  <Paragraphs>1291</Paragraphs>
  <Slides>99</Slides>
  <Notes>97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Cabin</vt:lpstr>
      <vt:lpstr>Courier</vt:lpstr>
      <vt:lpstr>Courier New</vt:lpstr>
      <vt:lpstr>Gill Sans</vt:lpstr>
      <vt:lpstr>Title &amp; Subtitle</vt:lpstr>
      <vt:lpstr>Variables, Expressions, and Statements</vt:lpstr>
      <vt:lpstr>Variables</vt:lpstr>
      <vt:lpstr>Sentences or Lines</vt:lpstr>
      <vt:lpstr>Numeric Expressions</vt:lpstr>
      <vt:lpstr>Order of Evaluation</vt:lpstr>
      <vt:lpstr>Operator Precedence Rules</vt:lpstr>
      <vt:lpstr>Type Matters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Conditional Execution</vt:lpstr>
      <vt:lpstr>Conditional Steps</vt:lpstr>
      <vt:lpstr>One-Way Decisions</vt:lpstr>
      <vt:lpstr>Indentation</vt:lpstr>
      <vt:lpstr>PowerPoint Presentation</vt:lpstr>
      <vt:lpstr>PowerPoint Presentation</vt:lpstr>
      <vt:lpstr>PowerPoint Presentation</vt:lpstr>
      <vt:lpstr>Two-way Decisions with else:</vt:lpstr>
      <vt:lpstr>Multi-way</vt:lpstr>
      <vt:lpstr>Loops and Iteration</vt:lpstr>
      <vt:lpstr>Repeated Steps</vt:lpstr>
      <vt:lpstr>Breaking Out of a Loop</vt:lpstr>
      <vt:lpstr>Breaking Out of a Loop</vt:lpstr>
      <vt:lpstr>Finishing an Iteration with continue</vt:lpstr>
      <vt:lpstr>Finishing an Iteration with continue</vt:lpstr>
      <vt:lpstr>Definite Loops</vt:lpstr>
      <vt:lpstr>A Simple Definite Loop</vt:lpstr>
      <vt:lpstr>A Definite Loop with Strings</vt:lpstr>
      <vt:lpstr>Looking at in...</vt:lpstr>
      <vt:lpstr>Looping Through a Set</vt:lpstr>
      <vt:lpstr>Looping Through a Set</vt:lpstr>
      <vt:lpstr>The try / except Structure</vt:lpstr>
      <vt:lpstr>Strings</vt:lpstr>
      <vt:lpstr>String Data Type</vt:lpstr>
      <vt:lpstr>Reading and Converting</vt:lpstr>
      <vt:lpstr>Looking Inside Strings</vt:lpstr>
      <vt:lpstr>Strings Have Length</vt:lpstr>
      <vt:lpstr>len Function</vt:lpstr>
      <vt:lpstr>Looping Through Strings</vt:lpstr>
      <vt:lpstr>Looping Through Strings</vt:lpstr>
      <vt:lpstr>Looping Through Strings</vt:lpstr>
      <vt:lpstr>Looping and Counting</vt:lpstr>
      <vt:lpstr>Looking Deeper into in</vt:lpstr>
      <vt:lpstr>Slicing Strings</vt:lpstr>
      <vt:lpstr>Slicing Strings</vt:lpstr>
      <vt:lpstr>String Concatenation</vt:lpstr>
      <vt:lpstr>Using in as a Logical Operator</vt:lpstr>
      <vt:lpstr>String Comparison</vt:lpstr>
      <vt:lpstr>String Library</vt:lpstr>
      <vt:lpstr>PowerPoint Presentation</vt:lpstr>
      <vt:lpstr>PowerPoint Presentation</vt:lpstr>
      <vt:lpstr>String Library</vt:lpstr>
      <vt:lpstr>Searching a String</vt:lpstr>
      <vt:lpstr>Making everything UPPER CASE</vt:lpstr>
      <vt:lpstr>Search and Replace</vt:lpstr>
      <vt:lpstr>Stripping Whitespace</vt:lpstr>
      <vt:lpstr>PowerPoint Presentation</vt:lpstr>
      <vt:lpstr>PowerPoint Presentation</vt:lpstr>
      <vt:lpstr>Two Kinds of Strings</vt:lpstr>
      <vt:lpstr>Summary</vt:lpstr>
      <vt:lpstr>Acknowledgements / Contributions</vt:lpstr>
      <vt:lpstr>Python Lists</vt:lpstr>
      <vt:lpstr>A List is a Kind of Collection</vt:lpstr>
      <vt:lpstr>List Constants</vt:lpstr>
      <vt:lpstr>We Already Use Lists!</vt:lpstr>
      <vt:lpstr>Lists and Definite Loops - Best Pals</vt:lpstr>
      <vt:lpstr>Looking Inside Lists</vt:lpstr>
      <vt:lpstr>How Long is a List?</vt:lpstr>
      <vt:lpstr>Lists are Mutable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Lists are in Order</vt:lpstr>
      <vt:lpstr>Built-in Functions and Lists</vt:lpstr>
      <vt:lpstr>PowerPoint Presentation</vt:lpstr>
      <vt:lpstr>Best Friends: Strings and Lists</vt:lpstr>
      <vt:lpstr>PowerPoint Presentation</vt:lpstr>
      <vt:lpstr>PowerPoint Presentation</vt:lpstr>
      <vt:lpstr>The Double Split Pattern</vt:lpstr>
      <vt:lpstr>The Double Split Pattern</vt:lpstr>
      <vt:lpstr>The Double Split Pattern</vt:lpstr>
      <vt:lpstr>The Double Split Pattern</vt:lpstr>
      <vt:lpstr>List Summary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asddcad adadc</cp:lastModifiedBy>
  <cp:revision>80</cp:revision>
  <cp:lastPrinted>2016-11-29T05:21:41Z</cp:lastPrinted>
  <dcterms:modified xsi:type="dcterms:W3CDTF">2020-04-29T17:54:27Z</dcterms:modified>
</cp:coreProperties>
</file>