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6"/>
  </p:notesMasterIdLst>
  <p:sldIdLst>
    <p:sldId id="256" r:id="rId2"/>
    <p:sldId id="257" r:id="rId3"/>
    <p:sldId id="302" r:id="rId4"/>
    <p:sldId id="258" r:id="rId5"/>
    <p:sldId id="291" r:id="rId6"/>
    <p:sldId id="260" r:id="rId7"/>
    <p:sldId id="296" r:id="rId8"/>
    <p:sldId id="297" r:id="rId9"/>
    <p:sldId id="298" r:id="rId10"/>
    <p:sldId id="299" r:id="rId11"/>
    <p:sldId id="293" r:id="rId12"/>
    <p:sldId id="263" r:id="rId13"/>
    <p:sldId id="264" r:id="rId14"/>
    <p:sldId id="294" r:id="rId15"/>
    <p:sldId id="301" r:id="rId16"/>
    <p:sldId id="266" r:id="rId17"/>
    <p:sldId id="267" r:id="rId18"/>
    <p:sldId id="268" r:id="rId19"/>
    <p:sldId id="269" r:id="rId20"/>
    <p:sldId id="270" r:id="rId21"/>
    <p:sldId id="271" r:id="rId22"/>
    <p:sldId id="274" r:id="rId23"/>
    <p:sldId id="275" r:id="rId24"/>
    <p:sldId id="276" r:id="rId25"/>
    <p:sldId id="277" r:id="rId26"/>
    <p:sldId id="295" r:id="rId27"/>
    <p:sldId id="278" r:id="rId28"/>
    <p:sldId id="279" r:id="rId29"/>
    <p:sldId id="280" r:id="rId30"/>
    <p:sldId id="281" r:id="rId31"/>
    <p:sldId id="282" r:id="rId32"/>
    <p:sldId id="289" r:id="rId33"/>
    <p:sldId id="288" r:id="rId34"/>
    <p:sldId id="290" r:id="rId35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40FF"/>
    <a:srgbClr val="FF545A"/>
    <a:srgbClr val="FF898B"/>
    <a:srgbClr val="00FA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014B03-8F40-49A2-A0EB-D18ED94CC971}">
  <a:tblStyle styleId="{54014B03-8F40-49A2-A0EB-D18ED94CC971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22" autoAdjust="0"/>
    <p:restoredTop sz="93566"/>
  </p:normalViewPr>
  <p:slideViewPr>
    <p:cSldViewPr snapToGrid="0" snapToObjects="1">
      <p:cViewPr varScale="1">
        <p:scale>
          <a:sx n="47" d="100"/>
          <a:sy n="47" d="100"/>
        </p:scale>
        <p:origin x="440" y="60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36063135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78571"/>
              <a:buFont typeface="Arial"/>
              <a:buNone/>
            </a:pPr>
            <a:r>
              <a:rPr lang="en-US" dirty="0">
                <a:solidFill>
                  <a:schemeClr val="dk2"/>
                </a:solidFill>
              </a:rPr>
              <a:t>Note from Chuck.  If you are using these materials, you can remove the UM logo and replace it with your own, but please retain the CC-BY logo on the first page as well as retain the acknowledgement page(s)</a:t>
            </a:r>
            <a:r>
              <a:rPr lang="en-US" baseline="0" dirty="0">
                <a:solidFill>
                  <a:schemeClr val="dk2"/>
                </a:solidFill>
              </a:rPr>
              <a:t> at the end.</a:t>
            </a:r>
            <a:endParaRPr lang="en-US" dirty="0">
              <a:solidFill>
                <a:schemeClr val="dk2"/>
              </a:solidFill>
            </a:endParaRP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402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4" name="Shape 52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198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2153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822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281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8" name="Shape 3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165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2" name="Shape 3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888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5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5" name="Shape 3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9169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Shape 3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2" name="Shape 3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20909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1" name="Shape 3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68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96026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64379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500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41" name="Shape 4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8715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#include &lt;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typeinfo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 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….</a:t>
            </a:r>
          </a:p>
          <a:p>
            <a:pPr lvl="0">
              <a:spcBef>
                <a:spcPts val="0"/>
              </a:spcBef>
              <a:buNone/>
            </a:pP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&lt;&lt;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typeid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(variable).name() &lt;&lt;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dirty="0"/>
          </a:p>
        </p:txBody>
      </p:sp>
      <p:sp>
        <p:nvSpPr>
          <p:cNvPr id="448" name="Shape 4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1546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5516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Shape 4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8" name="Shape 41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343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hape 4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2" name="Shape 4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182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9" name="Shape 4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5341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Shape 4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77" name="Shape 4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1301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Shape 4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86" name="Shape 4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947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Shape 4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9" name="Shape 4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5504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92" name="Shape 4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211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6493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32" name="Shape 5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679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Shape 54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Shape 5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2328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351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2925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3" name="Shape 28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86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4" name="Shape 5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6059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1" name="Shape 5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9678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17" name="Shape 5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723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60340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493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414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3335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383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9304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876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448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3020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592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630400" cy="11048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2740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86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690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5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www.pythonlearn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-chuck.com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nemoni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Variables, Expressions, and Statements</a:t>
            </a:r>
          </a:p>
        </p:txBody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Chapter 2</a:t>
            </a:r>
          </a:p>
        </p:txBody>
      </p:sp>
      <p:sp>
        <p:nvSpPr>
          <p:cNvPr id="243" name="Shape 243"/>
          <p:cNvSpPr txBox="1"/>
          <p:nvPr/>
        </p:nvSpPr>
        <p:spPr>
          <a:xfrm>
            <a:off x="4081448" y="7131044"/>
            <a:ext cx="8328600" cy="1016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for Everybody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www.py4e.com</a:t>
            </a:r>
            <a:endParaRPr lang="en-US" sz="3200" u="sng" strike="noStrike" cap="none" dirty="0">
              <a:solidFill>
                <a:srgbClr val="FFFF00"/>
              </a:solidFill>
              <a:latin typeface="Arial" charset="0"/>
              <a:ea typeface="Arial" charset="0"/>
              <a:cs typeface="Arial" charset="0"/>
              <a:sym typeface="Cabin"/>
              <a:hlinkClick r:id="rId3"/>
            </a:endParaRPr>
          </a:p>
        </p:txBody>
      </p:sp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800662" y="7435344"/>
            <a:ext cx="1968599" cy="66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20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5250" y="6947585"/>
            <a:ext cx="1024800" cy="10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7" name="Shape 527"/>
          <p:cNvSpPr txBox="1"/>
          <p:nvPr/>
        </p:nvSpPr>
        <p:spPr>
          <a:xfrm>
            <a:off x="7137400" y="5499100"/>
            <a:ext cx="52085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hours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rate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pay = hours * rate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print(pay)</a:t>
            </a:r>
          </a:p>
        </p:txBody>
      </p:sp>
      <p:sp>
        <p:nvSpPr>
          <p:cNvPr id="528" name="Shape 528"/>
          <p:cNvSpPr txBox="1"/>
          <p:nvPr/>
        </p:nvSpPr>
        <p:spPr>
          <a:xfrm>
            <a:off x="11531600" y="1676400"/>
            <a:ext cx="2109786" cy="233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9" name="Shape 529"/>
          <p:cNvSpPr txBox="1"/>
          <p:nvPr/>
        </p:nvSpPr>
        <p:spPr>
          <a:xfrm>
            <a:off x="1505339" y="6057900"/>
            <a:ext cx="424913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972378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Sentences or Lines</a:t>
            </a:r>
          </a:p>
        </p:txBody>
      </p:sp>
      <p:sp>
        <p:nvSpPr>
          <p:cNvPr id="509" name="Shape 509"/>
          <p:cNvSpPr txBox="1"/>
          <p:nvPr/>
        </p:nvSpPr>
        <p:spPr>
          <a:xfrm>
            <a:off x="1554125" y="2730300"/>
            <a:ext cx="4003499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48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10" name="Shape 510"/>
          <p:cNvSpPr txBox="1"/>
          <p:nvPr/>
        </p:nvSpPr>
        <p:spPr>
          <a:xfrm>
            <a:off x="1322915" y="7037422"/>
            <a:ext cx="234149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</a:p>
        </p:txBody>
      </p:sp>
      <p:sp>
        <p:nvSpPr>
          <p:cNvPr id="511" name="Shape 511"/>
          <p:cNvSpPr txBox="1"/>
          <p:nvPr/>
        </p:nvSpPr>
        <p:spPr>
          <a:xfrm>
            <a:off x="4696365" y="7037422"/>
            <a:ext cx="2197200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</a:t>
            </a:r>
          </a:p>
        </p:txBody>
      </p:sp>
      <p:sp>
        <p:nvSpPr>
          <p:cNvPr id="512" name="Shape 512"/>
          <p:cNvSpPr txBox="1"/>
          <p:nvPr/>
        </p:nvSpPr>
        <p:spPr>
          <a:xfrm>
            <a:off x="8080914" y="7088222"/>
            <a:ext cx="2455889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42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</a:t>
            </a:r>
          </a:p>
        </p:txBody>
      </p:sp>
      <p:sp>
        <p:nvSpPr>
          <p:cNvPr id="513" name="Shape 513"/>
          <p:cNvSpPr txBox="1"/>
          <p:nvPr/>
        </p:nvSpPr>
        <p:spPr>
          <a:xfrm>
            <a:off x="11589607" y="7103710"/>
            <a:ext cx="3009992" cy="723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Function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7213600" y="2717800"/>
            <a:ext cx="8807450" cy="4038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</a:t>
            </a:r>
            <a:r>
              <a:rPr lang="en-US" sz="54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tatement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with expression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54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 statement</a:t>
            </a:r>
          </a:p>
        </p:txBody>
      </p:sp>
      <p:cxnSp>
        <p:nvCxnSpPr>
          <p:cNvPr id="515" name="Shape 515"/>
          <p:cNvCxnSpPr/>
          <p:nvPr/>
        </p:nvCxnSpPr>
        <p:spPr>
          <a:xfrm rot="10800000" flipH="1">
            <a:off x="5308600" y="38862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6" name="Shape 516"/>
          <p:cNvCxnSpPr/>
          <p:nvPr/>
        </p:nvCxnSpPr>
        <p:spPr>
          <a:xfrm rot="10800000" flipH="1">
            <a:off x="5816600" y="4734062"/>
            <a:ext cx="933599" cy="7800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17" name="Shape 517"/>
          <p:cNvCxnSpPr/>
          <p:nvPr/>
        </p:nvCxnSpPr>
        <p:spPr>
          <a:xfrm rot="10800000" flipH="1">
            <a:off x="5384800" y="5562662"/>
            <a:ext cx="1330199" cy="17399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309855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Statements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4324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assign a value to a variable using the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(=)</a:t>
            </a:r>
          </a:p>
          <a:p>
            <a:pPr marL="457200" marR="0" lvl="0" indent="-4572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SzPct val="100000"/>
              <a:buFont typeface="Cabin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assignment statement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consists of an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expression on the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right</a:t>
            </a: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hand side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a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store the result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252109" y="6134100"/>
            <a:ext cx="10078835" cy="914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3.9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( 1 </a:t>
            </a:r>
            <a:r>
              <a:rPr lang="en-US" sz="4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-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</a:t>
            </a:r>
            <a:r>
              <a:rPr lang="en-US" sz="4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)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5248625" y="6081811"/>
            <a:ext cx="6324599" cy="1066799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581025" y="6354649"/>
            <a:ext cx="7724775" cy="166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b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expression is evaluated,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x.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26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27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29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0" name="Shape 330"/>
          <p:cNvCxnSpPr>
            <a:stCxn id="332" idx="0"/>
          </p:cNvCxnSpPr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5" name="Shape 335"/>
          <p:cNvSpPr txBox="1"/>
          <p:nvPr/>
        </p:nvSpPr>
        <p:spPr>
          <a:xfrm>
            <a:off x="581025" y="1085850"/>
            <a:ext cx="65785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 (</a:t>
            </a:r>
            <a:r>
              <a:rPr lang="en-US" sz="36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6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24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/>
        </p:nvSpPr>
        <p:spPr>
          <a:xfrm>
            <a:off x="6362700" y="3397148"/>
            <a:ext cx="8843961" cy="1149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40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000" u="none" strike="noStrike" cap="none" dirty="0">
                <a:solidFill>
                  <a:srgbClr val="FF00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=</a:t>
            </a:r>
            <a:r>
              <a:rPr lang="en-US" sz="40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40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3.9 *  x  * ( 1  -  x )</a:t>
            </a:r>
          </a:p>
        </p:txBody>
      </p:sp>
      <p:sp>
        <p:nvSpPr>
          <p:cNvPr id="321" name="Shape 321"/>
          <p:cNvSpPr txBox="1"/>
          <p:nvPr/>
        </p:nvSpPr>
        <p:spPr>
          <a:xfrm>
            <a:off x="10668000" y="850900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chemeClr val="lt1"/>
              </a:buClr>
              <a:buSzPct val="25000"/>
            </a:pPr>
            <a:r>
              <a:rPr lang="en-US" sz="49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0.6    0.936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9813925" y="1047750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328" name="Shape 328"/>
          <p:cNvSpPr txBox="1"/>
          <p:nvPr/>
        </p:nvSpPr>
        <p:spPr>
          <a:xfrm>
            <a:off x="12150725" y="5054600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0.4</a:t>
            </a:r>
          </a:p>
        </p:txBody>
      </p:sp>
      <p:cxnSp>
        <p:nvCxnSpPr>
          <p:cNvPr id="331" name="Shape 331"/>
          <p:cNvCxnSpPr/>
          <p:nvPr/>
        </p:nvCxnSpPr>
        <p:spPr>
          <a:xfrm flipV="1">
            <a:off x="11453192" y="5676799"/>
            <a:ext cx="1075640" cy="898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2" name="Shape 332"/>
          <p:cNvSpPr txBox="1"/>
          <p:nvPr/>
        </p:nvSpPr>
        <p:spPr>
          <a:xfrm>
            <a:off x="10115550" y="6575425"/>
            <a:ext cx="17328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</a:p>
        </p:txBody>
      </p:sp>
      <p:cxnSp>
        <p:nvCxnSpPr>
          <p:cNvPr id="333" name="Shape 333"/>
          <p:cNvCxnSpPr/>
          <p:nvPr/>
        </p:nvCxnSpPr>
        <p:spPr>
          <a:xfrm rot="10800000" flipH="1">
            <a:off x="13166725" y="4580012"/>
            <a:ext cx="485699" cy="48569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34" name="Shape 334"/>
          <p:cNvCxnSpPr/>
          <p:nvPr/>
        </p:nvCxnSpPr>
        <p:spPr>
          <a:xfrm rot="10800000">
            <a:off x="11902974" y="4457799"/>
            <a:ext cx="520800" cy="660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18" name="Shape 348"/>
          <p:cNvCxnSpPr/>
          <p:nvPr/>
        </p:nvCxnSpPr>
        <p:spPr>
          <a:xfrm flipH="1">
            <a:off x="10944311" y="1039812"/>
            <a:ext cx="763500" cy="8859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9" name="Shape 349"/>
          <p:cNvCxnSpPr/>
          <p:nvPr/>
        </p:nvCxnSpPr>
        <p:spPr>
          <a:xfrm>
            <a:off x="10944225" y="1022350"/>
            <a:ext cx="572999" cy="798600"/>
          </a:xfrm>
          <a:prstGeom prst="straightConnector1">
            <a:avLst/>
          </a:prstGeom>
          <a:noFill/>
          <a:ln w="635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0" name="Shape 343"/>
          <p:cNvSpPr txBox="1"/>
          <p:nvPr/>
        </p:nvSpPr>
        <p:spPr>
          <a:xfrm>
            <a:off x="618357" y="5851475"/>
            <a:ext cx="7663862" cy="2070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ight side is an expression.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Once the expression is evaluated,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result is placed in (assigned to) the variable on the left side (i.e., x).</a:t>
            </a:r>
          </a:p>
        </p:txBody>
      </p:sp>
      <p:sp>
        <p:nvSpPr>
          <p:cNvPr id="21" name="Shape 346"/>
          <p:cNvSpPr txBox="1"/>
          <p:nvPr/>
        </p:nvSpPr>
        <p:spPr>
          <a:xfrm>
            <a:off x="581025" y="850900"/>
            <a:ext cx="7504111" cy="2159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variable is a memory location used to store a value.  The value stored in a variable can be updated by replacing the old value (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 with a new value 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0.936</a:t>
            </a:r>
            <a:r>
              <a:rPr lang="en-US" sz="3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).</a:t>
            </a:r>
            <a:endParaRPr lang="en-US" sz="32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3" name="Shape 324"/>
          <p:cNvSpPr txBox="1"/>
          <p:nvPr/>
        </p:nvSpPr>
        <p:spPr>
          <a:xfrm>
            <a:off x="9423511" y="3086048"/>
            <a:ext cx="900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sp>
        <p:nvSpPr>
          <p:cNvPr id="34" name="Shape 325"/>
          <p:cNvSpPr txBox="1"/>
          <p:nvPr/>
        </p:nvSpPr>
        <p:spPr>
          <a:xfrm>
            <a:off x="13244725" y="3192011"/>
            <a:ext cx="10632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0.6</a:t>
            </a:r>
          </a:p>
        </p:txBody>
      </p:sp>
      <p:cxnSp>
        <p:nvCxnSpPr>
          <p:cNvPr id="35" name="Shape 326"/>
          <p:cNvCxnSpPr/>
          <p:nvPr/>
        </p:nvCxnSpPr>
        <p:spPr>
          <a:xfrm flipV="1">
            <a:off x="10100344" y="2129110"/>
            <a:ext cx="606425" cy="956938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327"/>
          <p:cNvCxnSpPr/>
          <p:nvPr/>
        </p:nvCxnSpPr>
        <p:spPr>
          <a:xfrm flipH="1" flipV="1">
            <a:off x="11739325" y="2129111"/>
            <a:ext cx="1696621" cy="1147467"/>
          </a:xfrm>
          <a:prstGeom prst="straightConnector1">
            <a:avLst/>
          </a:prstGeom>
          <a:noFill/>
          <a:ln w="63500" cap="rnd" cmpd="sng">
            <a:solidFill>
              <a:schemeClr val="lt1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329"/>
          <p:cNvCxnSpPr/>
          <p:nvPr/>
        </p:nvCxnSpPr>
        <p:spPr>
          <a:xfrm flipH="1" flipV="1">
            <a:off x="8085136" y="4457799"/>
            <a:ext cx="2393950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" name="Shape 330"/>
          <p:cNvCxnSpPr/>
          <p:nvPr/>
        </p:nvCxnSpPr>
        <p:spPr>
          <a:xfrm flipH="1" flipV="1">
            <a:off x="9988916" y="4457799"/>
            <a:ext cx="993034" cy="211762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202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Expressions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7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  <p:sp>
        <p:nvSpPr>
          <p:cNvPr id="355" name="Shape 355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90360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of the lack of mathematical symbols on computer keyboards - we use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computer-speak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express the classic math operations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Asterisk is multiplication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 looks different than in math</a:t>
            </a:r>
          </a:p>
        </p:txBody>
      </p:sp>
      <p:graphicFrame>
        <p:nvGraphicFramePr>
          <p:cNvPr id="356" name="Shape 356"/>
          <p:cNvGraphicFramePr/>
          <p:nvPr>
            <p:extLst>
              <p:ext uri="{D42A27DB-BD31-4B8C-83A1-F6EECF244321}">
                <p14:modId xmlns:p14="http://schemas.microsoft.com/office/powerpoint/2010/main" val="1444946014"/>
              </p:ext>
            </p:extLst>
          </p:nvPr>
        </p:nvGraphicFramePr>
        <p:xfrm>
          <a:off x="10337800" y="2289175"/>
          <a:ext cx="5025250" cy="556727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2398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2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5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/>
          <p:nvPr/>
        </p:nvSpPr>
        <p:spPr>
          <a:xfrm>
            <a:off x="1727200" y="2230157"/>
            <a:ext cx="4460999" cy="53085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440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12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5280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A00"/>
                </a:solidFill>
                <a:latin typeface="Courier"/>
                <a:ea typeface="Courier"/>
                <a:cs typeface="Courier"/>
                <a:sym typeface="Courier New"/>
              </a:rPr>
              <a:t>zz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5.28</a:t>
            </a:r>
          </a:p>
        </p:txBody>
      </p:sp>
      <p:sp>
        <p:nvSpPr>
          <p:cNvPr id="362" name="Shape 362"/>
          <p:cNvSpPr txBox="1"/>
          <p:nvPr/>
        </p:nvSpPr>
        <p:spPr>
          <a:xfrm>
            <a:off x="7073900" y="2298700"/>
            <a:ext cx="4026600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23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jj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%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kk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**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64</a:t>
            </a:r>
          </a:p>
        </p:txBody>
      </p:sp>
      <p:graphicFrame>
        <p:nvGraphicFramePr>
          <p:cNvPr id="363" name="Shape 363"/>
          <p:cNvGraphicFramePr/>
          <p:nvPr/>
        </p:nvGraphicFramePr>
        <p:xfrm>
          <a:off x="11783875" y="2965450"/>
          <a:ext cx="3752000" cy="4556125"/>
        </p:xfrm>
        <a:graphic>
          <a:graphicData uri="http://schemas.openxmlformats.org/drawingml/2006/table">
            <a:tbl>
              <a:tblPr>
                <a:noFill/>
                <a:tableStyleId>{54014B03-8F40-49A2-A0EB-D18ED94CC971}</a:tableStyleId>
              </a:tblPr>
              <a:tblGrid>
                <a:gridCol w="18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Operator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4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Operation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+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Addition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-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Subtraction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Multiplication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/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Division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**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Power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%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2300" b="0" i="0" u="none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Remainder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364" name="Shape 364"/>
          <p:cNvCxnSpPr/>
          <p:nvPr/>
        </p:nvCxnSpPr>
        <p:spPr>
          <a:xfrm>
            <a:off x="8432800" y="6225788"/>
            <a:ext cx="12699" cy="595311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65" name="Shape 365"/>
          <p:cNvCxnSpPr/>
          <p:nvPr/>
        </p:nvCxnSpPr>
        <p:spPr>
          <a:xfrm rot="10800000" flipH="1">
            <a:off x="8432800" y="6210300"/>
            <a:ext cx="2035175" cy="25399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66" name="Shape 366"/>
          <p:cNvSpPr txBox="1"/>
          <p:nvPr/>
        </p:nvSpPr>
        <p:spPr>
          <a:xfrm>
            <a:off x="7807325" y="62738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8572500" y="62738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23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8816975" y="5605462"/>
            <a:ext cx="1100136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4 R 3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8572500" y="6731000"/>
            <a:ext cx="571500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20</a:t>
            </a:r>
          </a:p>
        </p:txBody>
      </p:sp>
      <p:cxnSp>
        <p:nvCxnSpPr>
          <p:cNvPr id="370" name="Shape 370"/>
          <p:cNvCxnSpPr/>
          <p:nvPr/>
        </p:nvCxnSpPr>
        <p:spPr>
          <a:xfrm>
            <a:off x="8496300" y="7440611"/>
            <a:ext cx="584200" cy="0"/>
          </a:xfrm>
          <a:prstGeom prst="straightConnector1">
            <a:avLst/>
          </a:prstGeom>
          <a:noFill/>
          <a:ln w="25400" cap="rnd" cmpd="sng">
            <a:solidFill>
              <a:schemeClr val="lt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1" name="Shape 371"/>
          <p:cNvSpPr txBox="1"/>
          <p:nvPr/>
        </p:nvSpPr>
        <p:spPr>
          <a:xfrm>
            <a:off x="8801100" y="7505700"/>
            <a:ext cx="342899" cy="622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C0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3</a:t>
            </a:r>
          </a:p>
        </p:txBody>
      </p:sp>
      <p:sp>
        <p:nvSpPr>
          <p:cNvPr id="372" name="Shape 3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Order of Evaluation</a:t>
            </a:r>
          </a:p>
        </p:txBody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0004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we string operators together - Python must know which one to do first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is called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operator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takes precedence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over the others?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3756025" y="6640900"/>
            <a:ext cx="87439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4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= 1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+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2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-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4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5 </a:t>
            </a:r>
            <a:r>
              <a:rPr lang="en-US" sz="44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** </a:t>
            </a:r>
            <a:r>
              <a:rPr lang="en-US" sz="44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 Rules</a:t>
            </a:r>
          </a:p>
        </p:txBody>
      </p:sp>
      <p:sp>
        <p:nvSpPr>
          <p:cNvPr id="385" name="Shape 38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Highest precedence rule to lowest precedence rule: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Parentheses are always respected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Exponentiation (raise to a power)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Multiplication, Division, and Remainder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 and Subtraction</a:t>
            </a:r>
          </a:p>
          <a:p>
            <a:pPr marL="1041400" marR="0" lvl="1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Left to right</a:t>
            </a:r>
          </a:p>
        </p:txBody>
      </p:sp>
      <p:grpSp>
        <p:nvGrpSpPr>
          <p:cNvPr id="386" name="Shape 386"/>
          <p:cNvGrpSpPr/>
          <p:nvPr/>
        </p:nvGrpSpPr>
        <p:grpSpPr>
          <a:xfrm>
            <a:off x="12079286" y="3276578"/>
            <a:ext cx="3338701" cy="3020428"/>
            <a:chOff x="0" y="-349272"/>
            <a:chExt cx="2522536" cy="3020428"/>
          </a:xfrm>
        </p:grpSpPr>
        <p:sp>
          <p:nvSpPr>
            <p:cNvPr id="387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388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4070626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</a:p>
        </p:txBody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Fixed values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such as numbers, letters, and strings, are called 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b="0" i="0" u="none" strike="noStrike" cap="none" dirty="0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because their value does not change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Numeric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as you expect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constants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use single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(')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 double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quotes (")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252" name="Shape 252"/>
          <p:cNvSpPr txBox="1"/>
          <p:nvPr/>
        </p:nvSpPr>
        <p:spPr>
          <a:xfrm>
            <a:off x="10115550" y="5041900"/>
            <a:ext cx="5986463" cy="3125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123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98.6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print(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'Hello world'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Hello world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Shape 396"/>
          <p:cNvSpPr txBox="1"/>
          <p:nvPr/>
        </p:nvSpPr>
        <p:spPr>
          <a:xfrm>
            <a:off x="10307636" y="990600"/>
            <a:ext cx="46275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FF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** 3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/ 4 * 5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891836" y="2540000"/>
            <a:ext cx="40433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8 / 4</a:t>
            </a: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* 5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>
            <a:off x="11917975" y="1686224"/>
            <a:ext cx="277199" cy="837900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9" name="Shape 399"/>
          <p:cNvSpPr txBox="1"/>
          <p:nvPr/>
        </p:nvSpPr>
        <p:spPr>
          <a:xfrm>
            <a:off x="11298236" y="4000500"/>
            <a:ext cx="321786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</a:t>
            </a:r>
            <a:r>
              <a:rPr lang="en-US" sz="32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 * 5</a:t>
            </a:r>
          </a:p>
        </p:txBody>
      </p:sp>
      <p:cxnSp>
        <p:nvCxnSpPr>
          <p:cNvPr id="400" name="Shape 400"/>
          <p:cNvCxnSpPr/>
          <p:nvPr/>
        </p:nvCxnSpPr>
        <p:spPr>
          <a:xfrm flipV="1">
            <a:off x="12322173" y="3348026"/>
            <a:ext cx="74752" cy="65247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1590336" y="5638800"/>
            <a:ext cx="2259014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 + 10</a:t>
            </a:r>
          </a:p>
        </p:txBody>
      </p:sp>
      <p:cxnSp>
        <p:nvCxnSpPr>
          <p:cNvPr id="402" name="Shape 402"/>
          <p:cNvCxnSpPr>
            <a:endCxn id="399" idx="2"/>
          </p:cNvCxnSpPr>
          <p:nvPr/>
        </p:nvCxnSpPr>
        <p:spPr>
          <a:xfrm flipV="1">
            <a:off x="12785524" y="4800599"/>
            <a:ext cx="121644" cy="86372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3" name="Shape 403"/>
          <p:cNvSpPr txBox="1"/>
          <p:nvPr/>
        </p:nvSpPr>
        <p:spPr>
          <a:xfrm>
            <a:off x="12085636" y="6934200"/>
            <a:ext cx="723900" cy="8000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99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11</a:t>
            </a:r>
          </a:p>
        </p:txBody>
      </p:sp>
      <p:cxnSp>
        <p:nvCxnSpPr>
          <p:cNvPr id="404" name="Shape 404"/>
          <p:cNvCxnSpPr/>
          <p:nvPr/>
        </p:nvCxnSpPr>
        <p:spPr>
          <a:xfrm rot="10800000">
            <a:off x="12225274" y="6308749"/>
            <a:ext cx="96899" cy="7080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455723" y="1309675"/>
            <a:ext cx="7351799" cy="2955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 = 1 + 2 ** 3 / 4 *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11.0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</a:t>
            </a:r>
            <a:r>
              <a:rPr lang="en-US" sz="36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</p:txBody>
      </p:sp>
      <p:grpSp>
        <p:nvGrpSpPr>
          <p:cNvPr id="18" name="Shape 386"/>
          <p:cNvGrpSpPr/>
          <p:nvPr/>
        </p:nvGrpSpPr>
        <p:grpSpPr>
          <a:xfrm>
            <a:off x="3242938" y="4450596"/>
            <a:ext cx="3338701" cy="3020428"/>
            <a:chOff x="0" y="-349272"/>
            <a:chExt cx="2522536" cy="3020428"/>
          </a:xfrm>
        </p:grpSpPr>
        <p:sp>
          <p:nvSpPr>
            <p:cNvPr id="19" name="Shape 387"/>
            <p:cNvSpPr txBox="1"/>
            <p:nvPr/>
          </p:nvSpPr>
          <p:spPr>
            <a:xfrm>
              <a:off x="0" y="-349272"/>
              <a:ext cx="2262187" cy="3020428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6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20" name="Shape 388"/>
            <p:cNvCxnSpPr/>
            <p:nvPr/>
          </p:nvCxnSpPr>
          <p:spPr>
            <a:xfrm flipV="1">
              <a:off x="2522536" y="134936"/>
              <a:ext cx="0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62166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</p:txBody>
      </p:sp>
      <p:sp>
        <p:nvSpPr>
          <p:cNvPr id="411" name="Shape 411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50673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 the rules top to bottom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use parentheses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writing code - keep mathematical expressions simple enough that they are easy to understand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Break long series of mathematical operations up to make them more clear</a:t>
            </a:r>
          </a:p>
        </p:txBody>
      </p:sp>
      <p:grpSp>
        <p:nvGrpSpPr>
          <p:cNvPr id="412" name="Shape 412"/>
          <p:cNvGrpSpPr/>
          <p:nvPr/>
        </p:nvGrpSpPr>
        <p:grpSpPr>
          <a:xfrm>
            <a:off x="11767343" y="1543050"/>
            <a:ext cx="3249614" cy="2324099"/>
            <a:chOff x="0" y="0"/>
            <a:chExt cx="2541586" cy="2324099"/>
          </a:xfrm>
        </p:grpSpPr>
        <p:sp>
          <p:nvSpPr>
            <p:cNvPr id="413" name="Shape 413"/>
            <p:cNvSpPr txBox="1"/>
            <p:nvPr/>
          </p:nvSpPr>
          <p:spPr>
            <a:xfrm>
              <a:off x="0" y="0"/>
              <a:ext cx="2262187" cy="2324099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FF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00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Parenthesis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FF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Power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00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Multiplication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7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99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Addition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ct val="25000"/>
                <a:buFont typeface="Cabin"/>
                <a:buNone/>
              </a:pPr>
              <a:r>
                <a:rPr lang="en-US" sz="3100" u="none" strike="noStrike" cap="none" dirty="0">
                  <a:solidFill>
                    <a:srgbClr val="FFFF00"/>
                  </a:solidFill>
                  <a:latin typeface="Arial" charset="0"/>
                  <a:ea typeface="Arial" charset="0"/>
                  <a:cs typeface="Arial" charset="0"/>
                  <a:sym typeface="Cabin"/>
                </a:rPr>
                <a:t>Left to Right</a:t>
              </a:r>
            </a:p>
          </p:txBody>
        </p:sp>
        <p:cxnSp>
          <p:nvCxnSpPr>
            <p:cNvPr id="414" name="Shape 414"/>
            <p:cNvCxnSpPr/>
            <p:nvPr/>
          </p:nvCxnSpPr>
          <p:spPr>
            <a:xfrm rot="10800000">
              <a:off x="2522536" y="134936"/>
              <a:ext cx="19049" cy="2051050"/>
            </a:xfrm>
            <a:prstGeom prst="straightConnector1">
              <a:avLst/>
            </a:prstGeom>
            <a:noFill/>
            <a:ln w="889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Does 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7600" b="0" i="0" u="none" strike="noStrike" cap="none">
                <a:solidFill>
                  <a:srgbClr val="FFD966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Mean?</a:t>
            </a:r>
          </a:p>
        </p:txBody>
      </p:sp>
      <p:sp>
        <p:nvSpPr>
          <p:cNvPr id="436" name="Shape 436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5407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Python variables, literals, and constants have a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difference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between an integer number and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example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means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addition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number and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something is a string </a:t>
            </a:r>
          </a:p>
        </p:txBody>
      </p:sp>
      <p:sp>
        <p:nvSpPr>
          <p:cNvPr id="437" name="Shape 437"/>
          <p:cNvSpPr txBox="1"/>
          <p:nvPr/>
        </p:nvSpPr>
        <p:spPr>
          <a:xfrm>
            <a:off x="9696450" y="3224956"/>
            <a:ext cx="6076799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1 + 4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ddd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print(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hello there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9322576" y="7694909"/>
            <a:ext cx="62145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A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concatenate = put together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822827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Matters</a:t>
            </a:r>
          </a:p>
        </p:txBody>
      </p:sp>
      <p:sp>
        <p:nvSpPr>
          <p:cNvPr id="444" name="Shape 444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1691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knows what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everything is 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 operations are prohibited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00FFFF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cannot 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1</a:t>
            </a:r>
            <a:r>
              <a:rPr lang="en-US" sz="3600" b="0" i="0" u="none" strike="noStrike" cap="none" dirty="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a string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ask Python what type something is by using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</p:txBody>
      </p:sp>
      <p:sp>
        <p:nvSpPr>
          <p:cNvPr id="445" name="Shape 445"/>
          <p:cNvSpPr txBox="1"/>
          <p:nvPr/>
        </p:nvSpPr>
        <p:spPr>
          <a:xfrm>
            <a:off x="8586779" y="2120900"/>
            <a:ext cx="7315200" cy="60467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' + 'there'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+ 1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8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8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eee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('hello')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class'str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Several Types of Numbers</a:t>
            </a:r>
          </a:p>
        </p:txBody>
      </p:sp>
      <p:sp>
        <p:nvSpPr>
          <p:cNvPr id="451" name="Shape 451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835025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Numbers have two main types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whole numbers: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 -14, -2, 0, 1, 100, 401233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Floating Point Numbers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have  decimal parts:  -2.5 , 0.0, 98.6, 14.0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are other number types - they are variations on float and integer</a:t>
            </a:r>
          </a:p>
        </p:txBody>
      </p:sp>
      <p:sp>
        <p:nvSpPr>
          <p:cNvPr id="452" name="Shape 452"/>
          <p:cNvSpPr txBox="1"/>
          <p:nvPr/>
        </p:nvSpPr>
        <p:spPr>
          <a:xfrm>
            <a:off x="10598100" y="2235993"/>
            <a:ext cx="5238599" cy="58292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xx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98.6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4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temp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(1.0)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4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 Conversions</a:t>
            </a:r>
          </a:p>
        </p:txBody>
      </p:sp>
      <p:sp>
        <p:nvSpPr>
          <p:cNvPr id="458" name="Shape 458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6921500" cy="603408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you put an integer and floating point in an expression, the integer is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implicitly 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converted to a float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control this with the built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functions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and float()</a:t>
            </a:r>
          </a:p>
        </p:txBody>
      </p:sp>
      <p:sp>
        <p:nvSpPr>
          <p:cNvPr id="459" name="Shape 459"/>
          <p:cNvSpPr txBox="1"/>
          <p:nvPr/>
        </p:nvSpPr>
        <p:spPr>
          <a:xfrm>
            <a:off x="9048750" y="1890711"/>
            <a:ext cx="7010399" cy="5981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(99) </a:t>
            </a: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199.0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class'int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f =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</a:t>
            </a:r>
            <a:r>
              <a:rPr lang="en-US" sz="32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42.0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(f)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class'float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91852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</p:txBody>
      </p:sp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812800" y="2457449"/>
            <a:ext cx="8235950" cy="39052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37820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 produces a floating point result</a:t>
            </a:r>
          </a:p>
        </p:txBody>
      </p:sp>
      <p:sp>
        <p:nvSpPr>
          <p:cNvPr id="422" name="Shape 422"/>
          <p:cNvSpPr txBox="1"/>
          <p:nvPr/>
        </p:nvSpPr>
        <p:spPr>
          <a:xfrm>
            <a:off x="9527775" y="2647950"/>
            <a:ext cx="6417075" cy="46863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4.5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40FF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10.0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2.0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5.0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99.0 </a:t>
            </a: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/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100.0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0.99</a:t>
            </a:r>
          </a:p>
        </p:txBody>
      </p:sp>
      <p:sp>
        <p:nvSpPr>
          <p:cNvPr id="423" name="Shape 423"/>
          <p:cNvSpPr txBox="1"/>
          <p:nvPr/>
        </p:nvSpPr>
        <p:spPr>
          <a:xfrm>
            <a:off x="812800" y="7334251"/>
            <a:ext cx="714775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4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was different in Python 2.x</a:t>
            </a:r>
          </a:p>
        </p:txBody>
      </p:sp>
    </p:spTree>
    <p:extLst>
      <p:ext uri="{BB962C8B-B14F-4D97-AF65-F5344CB8AC3E}">
        <p14:creationId xmlns:p14="http://schemas.microsoft.com/office/powerpoint/2010/main" val="524514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7283450" cy="2166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String Conversions</a:t>
            </a:r>
          </a:p>
        </p:txBody>
      </p:sp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812800" y="3105150"/>
            <a:ext cx="7283450" cy="5062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also use </a:t>
            </a:r>
            <a:r>
              <a:rPr lang="en-US" sz="3600" u="none" strike="noStrike" cap="none" dirty="0" err="1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float()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convert between strings and integers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will get an </a:t>
            </a: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 the string does not contain numeric characters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8470900" y="730250"/>
            <a:ext cx="7607300" cy="765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6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TypeError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Can't convert '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' object to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implicitly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sval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type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&lt;class '</a:t>
            </a:r>
            <a:r>
              <a:rPr lang="en-US" sz="26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'&gt;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26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+ 1)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124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&gt;&gt;&gt; 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niv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6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6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nsv</a:t>
            </a:r>
            <a:r>
              <a:rPr lang="en-US" sz="26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Traceback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 (most recent call last):  File "&lt;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stdin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&gt;", line 1, in &lt;module&gt;</a:t>
            </a:r>
          </a:p>
          <a:p>
            <a:pPr lvl="0">
              <a:buClr>
                <a:srgbClr val="FF0000"/>
              </a:buClr>
              <a:buSzPct val="25000"/>
            </a:pP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ValueError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: invalid literal for </a:t>
            </a:r>
            <a:r>
              <a:rPr lang="en-US" sz="2600" dirty="0" err="1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600" dirty="0">
                <a:solidFill>
                  <a:srgbClr val="E06666"/>
                </a:solidFill>
                <a:latin typeface="Courier"/>
                <a:ea typeface="Courier"/>
                <a:cs typeface="Courier"/>
                <a:sym typeface="Courier New"/>
              </a:rPr>
              <a:t>() with base 10: 'x'</a:t>
            </a:r>
            <a:endParaRPr lang="en-US" sz="2600" i="0" u="none" strike="noStrike" cap="none" dirty="0">
              <a:solidFill>
                <a:srgbClr val="E06666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Shape 471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652465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</p:txBody>
      </p:sp>
      <p:sp>
        <p:nvSpPr>
          <p:cNvPr id="472" name="Shape 472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6864350" cy="52959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can instruct Python to pause and read data from the user using 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input()</a:t>
            </a:r>
            <a:r>
              <a:rPr lang="en-US" sz="38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function returns a string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8822673" y="3226594"/>
            <a:ext cx="7077727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Who are you? 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'Welcome',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nam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74" name="Shape 474"/>
          <p:cNvSpPr txBox="1"/>
          <p:nvPr/>
        </p:nvSpPr>
        <p:spPr>
          <a:xfrm>
            <a:off x="9385497" y="5781676"/>
            <a:ext cx="4679870" cy="19212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Who are you? </a:t>
            </a: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Chuck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Welcome Chuck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Shape 479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0521950" cy="1104899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8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Converting User Input</a:t>
            </a:r>
          </a:p>
        </p:txBody>
      </p:sp>
      <p:sp>
        <p:nvSpPr>
          <p:cNvPr id="480" name="Shape 480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7245350" cy="60340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787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we want to read a number from the user, we must convert it from a string to a number using a type conversion function</a:t>
            </a:r>
          </a:p>
          <a:p>
            <a:pPr marL="1104900" marR="0" lvl="0" indent="-78740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Later we will deal with bad input data</a:t>
            </a:r>
          </a:p>
        </p:txBody>
      </p:sp>
      <p:sp>
        <p:nvSpPr>
          <p:cNvPr id="481" name="Shape 481"/>
          <p:cNvSpPr txBox="1"/>
          <p:nvPr/>
        </p:nvSpPr>
        <p:spPr>
          <a:xfrm>
            <a:off x="8862999" y="3683000"/>
            <a:ext cx="6831899" cy="1778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input(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Europe floor?</a:t>
            </a:r>
            <a:r>
              <a:rPr lang="en-US" sz="28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28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inp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28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+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28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'US floor', </a:t>
            </a:r>
            <a:r>
              <a:rPr lang="en-US" sz="28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usf</a:t>
            </a:r>
            <a:r>
              <a:rPr lang="en-US" sz="2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482" name="Shape 482"/>
          <p:cNvSpPr txBox="1"/>
          <p:nvPr/>
        </p:nvSpPr>
        <p:spPr>
          <a:xfrm>
            <a:off x="10198100" y="6515100"/>
            <a:ext cx="45699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Europe floor? </a:t>
            </a:r>
            <a:r>
              <a:rPr lang="en-US" sz="38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 floor 1</a:t>
            </a:r>
          </a:p>
        </p:txBody>
      </p:sp>
      <p:pic>
        <p:nvPicPr>
          <p:cNvPr id="483" name="Shape 4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53875" y="1193800"/>
            <a:ext cx="3174900" cy="21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</p:txBody>
      </p:sp>
      <p:sp>
        <p:nvSpPr>
          <p:cNvPr id="502" name="Shape 502"/>
          <p:cNvSpPr txBox="1">
            <a:spLocks noGrp="1"/>
          </p:cNvSpPr>
          <p:nvPr>
            <p:ph type="body" idx="1"/>
          </p:nvPr>
        </p:nvSpPr>
        <p:spPr>
          <a:xfrm>
            <a:off x="812800" y="2529191"/>
            <a:ext cx="14630400" cy="118677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215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cannot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as variable names / identifiers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3346315" y="3482501"/>
            <a:ext cx="10369686" cy="41822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False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class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return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finally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lambda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continue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True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def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from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while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nonlocal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and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del 	global 	not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with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elif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try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or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yield</a:t>
            </a:r>
            <a:endParaRPr lang="de-DE" sz="3200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assert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else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import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pass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break 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except</a:t>
            </a:r>
            <a:r>
              <a:rPr lang="de-DE" sz="32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	in 		</a:t>
            </a:r>
            <a:r>
              <a:rPr lang="de-DE" sz="32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raise</a:t>
            </a:r>
            <a:endParaRPr lang="en-US" sz="32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1975938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in Python</a:t>
            </a:r>
          </a:p>
        </p:txBody>
      </p:sp>
      <p:sp>
        <p:nvSpPr>
          <p:cNvPr id="489" name="Shape 48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Anything after a </a:t>
            </a: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#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ignored by Python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Why comment?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Describe what is going to happen in a sequence of code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Document who wrote the code or other ancillary information</a:t>
            </a:r>
          </a:p>
          <a:p>
            <a:pPr marL="6703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Turn off a line of code - perhaps temporarily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/>
          <p:nvPr/>
        </p:nvSpPr>
        <p:spPr>
          <a:xfrm>
            <a:off x="4241800" y="685801"/>
            <a:ext cx="8234400" cy="762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Get the name of the file and open 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name = input('Enter file:')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handle = open(name, 'r')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Count word frequency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dict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line in handle: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words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line.split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for word in words:</a:t>
            </a:r>
          </a:p>
          <a:p>
            <a:pPr lvl="0">
              <a:buClr>
                <a:srgbClr val="FFFFFF"/>
              </a:buClr>
              <a:buSzPct val="25000"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counts[word] = </a:t>
            </a:r>
            <a:r>
              <a:rPr lang="en-US" sz="2400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counts.get</a:t>
            </a: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(word,0) + 1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Find the most common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None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word,count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in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counts.items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():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is None or count &gt;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word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      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 = count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# All </a:t>
            </a:r>
            <a:r>
              <a:rPr lang="en-US" sz="24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d</a:t>
            </a:r>
            <a:r>
              <a:rPr lang="en-US" sz="24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one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Cabin"/>
              <a:buNone/>
            </a:pPr>
            <a:r>
              <a:rPr lang="en-US" sz="24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rint(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bigword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, </a:t>
            </a:r>
            <a:r>
              <a:rPr lang="en-US" sz="2400" i="0" u="none" strike="noStrike" cap="none" dirty="0" err="1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bigcount</a:t>
            </a:r>
            <a:r>
              <a:rPr lang="en-US" sz="24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Shape 540"/>
          <p:cNvSpPr txBox="1">
            <a:spLocks noGrp="1"/>
          </p:cNvSpPr>
          <p:nvPr>
            <p:ph type="title"/>
          </p:nvPr>
        </p:nvSpPr>
        <p:spPr>
          <a:xfrm>
            <a:off x="812800" y="785812"/>
            <a:ext cx="13745390" cy="110489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541" name="Shape 541"/>
          <p:cNvSpPr txBox="1">
            <a:spLocks noGrp="1"/>
          </p:cNvSpPr>
          <p:nvPr>
            <p:ph type="body" idx="1"/>
          </p:nvPr>
        </p:nvSpPr>
        <p:spPr>
          <a:xfrm>
            <a:off x="1362894" y="2659529"/>
            <a:ext cx="6427286" cy="550815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Type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Reserved words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 (mnemonic)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Operator precedence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None/>
            </a:pPr>
            <a:endParaRPr sz="3600" dirty="0"/>
          </a:p>
        </p:txBody>
      </p:sp>
      <p:sp>
        <p:nvSpPr>
          <p:cNvPr id="543" name="Shape 543"/>
          <p:cNvSpPr txBox="1">
            <a:spLocks noGrp="1"/>
          </p:cNvSpPr>
          <p:nvPr>
            <p:ph type="body" idx="4294967295"/>
          </p:nvPr>
        </p:nvSpPr>
        <p:spPr>
          <a:xfrm>
            <a:off x="8753402" y="2659529"/>
            <a:ext cx="6532697" cy="539591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 Division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Conversion between types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 input</a:t>
            </a:r>
          </a:p>
          <a:p>
            <a:pPr marL="685800" marR="0" lvl="0" indent="-3293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 (#)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Shape 534"/>
          <p:cNvSpPr txBox="1"/>
          <p:nvPr/>
        </p:nvSpPr>
        <p:spPr>
          <a:xfrm>
            <a:off x="687387" y="985837"/>
            <a:ext cx="2727325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Exercise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2908300" y="2413000"/>
            <a:ext cx="10706100" cy="444966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Write a program to prompt the user for hours and rate per hour to compute gross pay.</a:t>
            </a:r>
            <a:br>
              <a:rPr lang="en-US" sz="38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8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Hours: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35</a:t>
            </a: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Enter Rate: </a:t>
            </a:r>
            <a:r>
              <a:rPr lang="en-US" sz="3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2.75 </a:t>
            </a: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endParaRPr lang="en-US" sz="3800" u="none" strike="noStrike" cap="none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 dirty="0">
                <a:solidFill>
                  <a:schemeClr val="lt1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Pay: 96.25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Shape 5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3600" dirty="0">
                <a:solidFill>
                  <a:srgbClr val="FFFF00"/>
                </a:solidFill>
              </a:rPr>
              <a:t>Acknowledgements / Contributions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1155700" y="2171403"/>
            <a:ext cx="6797699" cy="59438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These slides are Copyright 2010-  Charles R. Severance (</a:t>
            </a:r>
            <a:r>
              <a:rPr lang="en-US" sz="1800" u="sng" dirty="0">
                <a:solidFill>
                  <a:srgbClr val="FFFF00"/>
                </a:solidFill>
                <a:hlinkClick r:id="rId3"/>
              </a:rPr>
              <a:t>www.dr-chuck.com</a:t>
            </a:r>
            <a:r>
              <a:rPr lang="en-US" sz="1800" dirty="0">
                <a:solidFill>
                  <a:srgbClr val="FFFFFF"/>
                </a:solidFill>
              </a:rPr>
              <a:t>) of the University of Michigan School of </a:t>
            </a:r>
            <a:r>
              <a:rPr lang="en-US" sz="1800">
                <a:solidFill>
                  <a:srgbClr val="FFFFFF"/>
                </a:solidFill>
              </a:rPr>
              <a:t>Information and </a:t>
            </a:r>
            <a:r>
              <a:rPr lang="en-US" sz="1800" dirty="0">
                <a:solidFill>
                  <a:srgbClr val="FFFFFF"/>
                </a:solidFill>
              </a:rPr>
              <a:t>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US" sz="1800" dirty="0">
                <a:solidFill>
                  <a:srgbClr val="FFFFFF"/>
                </a:solidFill>
              </a:rPr>
              <a:t>Initial Development: Charles Severance, University of Michigan School of Information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Clr>
                <a:schemeClr val="dk2"/>
              </a:buClr>
              <a:buSzPct val="61111"/>
              <a:buFont typeface="Arial"/>
              <a:buNone/>
            </a:pPr>
            <a:r>
              <a:rPr lang="en-US" sz="1800" dirty="0">
                <a:solidFill>
                  <a:schemeClr val="lt1"/>
                </a:solidFill>
              </a:rPr>
              <a:t>… Insert new Contributors and Translators here</a:t>
            </a:r>
          </a:p>
          <a:p>
            <a:pPr lvl="0" rtl="0">
              <a:spcBef>
                <a:spcPts val="0"/>
              </a:spcBef>
              <a:buNone/>
            </a:pPr>
            <a:endParaRPr sz="1800" dirty="0">
              <a:solidFill>
                <a:srgbClr val="FFFFFF"/>
              </a:solidFill>
            </a:endParaRPr>
          </a:p>
        </p:txBody>
      </p:sp>
      <p:pic>
        <p:nvPicPr>
          <p:cNvPr id="550" name="Shape 5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900" y="991903"/>
            <a:ext cx="1024800" cy="10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Shape 55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97687" y="1170103"/>
            <a:ext cx="1968599" cy="668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Shape 552"/>
          <p:cNvSpPr txBox="1"/>
          <p:nvPr/>
        </p:nvSpPr>
        <p:spPr>
          <a:xfrm>
            <a:off x="8704400" y="2369453"/>
            <a:ext cx="6797699" cy="574584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>
                <a:solidFill>
                  <a:srgbClr val="FFFFFF"/>
                </a:solidFill>
              </a:rPr>
              <a:t>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 dirty="0"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2624125" y="8034325"/>
            <a:ext cx="3789000" cy="8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4800"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267493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a named place in the memory where a programmer can store data and later retrieve the data using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“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</a:t>
            </a:r>
            <a:r>
              <a:rPr lang="en-US" sz="3200" b="0" i="0" u="none" strike="noStrike" cap="none" dirty="0">
                <a:solidFill>
                  <a:schemeClr val="lt1"/>
                </a:solidFill>
                <a:sym typeface="Arial"/>
              </a:rPr>
              <a:t>”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Programmers get to choose the names of the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variables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can change the contents of a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variable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 a later statement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10388600" y="50831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12.2</a:t>
            </a:r>
          </a:p>
        </p:txBody>
      </p:sp>
      <p:sp>
        <p:nvSpPr>
          <p:cNvPr id="260" name="Shape 260"/>
          <p:cNvSpPr txBox="1"/>
          <p:nvPr/>
        </p:nvSpPr>
        <p:spPr>
          <a:xfrm>
            <a:off x="9534525" y="5280014"/>
            <a:ext cx="444500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</a:p>
        </p:txBody>
      </p:sp>
      <p:sp>
        <p:nvSpPr>
          <p:cNvPr id="261" name="Shape 261"/>
          <p:cNvSpPr txBox="1"/>
          <p:nvPr/>
        </p:nvSpPr>
        <p:spPr>
          <a:xfrm>
            <a:off x="10350500" y="6721464"/>
            <a:ext cx="5016500" cy="1270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49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49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14               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9518650" y="6924664"/>
            <a:ext cx="404811" cy="863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5200" u="none" strike="noStrike" cap="none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</a:t>
            </a:r>
          </a:p>
        </p:txBody>
      </p:sp>
      <p:grpSp>
        <p:nvGrpSpPr>
          <p:cNvPr id="10" name="Shape 276"/>
          <p:cNvGrpSpPr/>
          <p:nvPr/>
        </p:nvGrpSpPr>
        <p:grpSpPr>
          <a:xfrm>
            <a:off x="10690224" y="5319702"/>
            <a:ext cx="763600" cy="903398"/>
            <a:chOff x="0" y="0"/>
            <a:chExt cx="762000" cy="901775"/>
          </a:xfrm>
        </p:grpSpPr>
        <p:cxnSp>
          <p:nvCxnSpPr>
            <p:cNvPr id="11" name="Shape 277"/>
            <p:cNvCxnSpPr/>
            <p:nvPr/>
          </p:nvCxnSpPr>
          <p:spPr>
            <a:xfrm flipH="1">
              <a:off x="0" y="15875"/>
              <a:ext cx="762000" cy="885900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278"/>
            <p:cNvCxnSpPr/>
            <p:nvPr/>
          </p:nvCxnSpPr>
          <p:spPr>
            <a:xfrm>
              <a:off x="0" y="0"/>
              <a:ext cx="571500" cy="796799"/>
            </a:xfrm>
            <a:prstGeom prst="straightConnector1">
              <a:avLst/>
            </a:prstGeom>
            <a:noFill/>
            <a:ln w="63500" cap="rnd" cmpd="sng">
              <a:solidFill>
                <a:srgbClr val="FFFF00"/>
              </a:solidFill>
              <a:prstDash val="solid"/>
              <a:miter/>
              <a:headEnd type="none" w="med" len="med"/>
              <a:tailEnd type="none" w="med" len="med"/>
            </a:ln>
          </p:spPr>
        </p:cxnSp>
      </p:grpSp>
      <p:sp>
        <p:nvSpPr>
          <p:cNvPr id="13" name="Shape 279"/>
          <p:cNvSpPr txBox="1"/>
          <p:nvPr/>
        </p:nvSpPr>
        <p:spPr>
          <a:xfrm>
            <a:off x="11852275" y="5256202"/>
            <a:ext cx="1669799" cy="9399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5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</a:t>
            </a:r>
          </a:p>
        </p:txBody>
      </p:sp>
      <p:sp>
        <p:nvSpPr>
          <p:cNvPr id="14" name="Shape 263"/>
          <p:cNvSpPr txBox="1"/>
          <p:nvPr/>
        </p:nvSpPr>
        <p:spPr>
          <a:xfrm>
            <a:off x="2624125" y="5314827"/>
            <a:ext cx="4038900" cy="23876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12.2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48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y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14</a:t>
            </a:r>
          </a:p>
          <a:p>
            <a:r>
              <a:rPr lang="en-US" sz="48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x </a:t>
            </a:r>
            <a:r>
              <a:rPr lang="en-US" sz="48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=</a:t>
            </a:r>
            <a:r>
              <a:rPr lang="en-US" sz="48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48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80496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Variable Name Rules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812800" y="2133601"/>
            <a:ext cx="14630400" cy="312420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949706" indent="-571500">
              <a:spcBef>
                <a:spcPts val="0"/>
              </a:spcBef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start with a letter or underscore _ 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Must consist of letters, numbers, and underscores</a:t>
            </a:r>
          </a:p>
          <a:p>
            <a:pPr marL="949706" indent="-571500">
              <a:buSzPct val="100000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Case Sensitive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endParaRPr lang="en-US" sz="36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4291" y="5500691"/>
            <a:ext cx="115515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FA00"/>
                </a:solidFill>
                <a:latin typeface="Courier" charset="0"/>
                <a:ea typeface="Courier" charset="0"/>
                <a:cs typeface="Courier" charset="0"/>
              </a:rPr>
              <a:t>Good: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 eggs   spam23    _speed</a:t>
            </a:r>
          </a:p>
          <a:p>
            <a:r>
              <a:rPr lang="en-US" sz="3600" dirty="0">
                <a:solidFill>
                  <a:srgbClr val="FF545A"/>
                </a:solidFill>
                <a:latin typeface="Courier" charset="0"/>
                <a:ea typeface="Courier" charset="0"/>
                <a:cs typeface="Courier" charset="0"/>
              </a:rPr>
              <a:t>Bad:</a:t>
            </a:r>
            <a:r>
              <a:rPr lang="en-US" sz="36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23spam     #sign  var.12</a:t>
            </a:r>
          </a:p>
          <a:p>
            <a:r>
              <a:rPr lang="en-US" sz="36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Different:    </a:t>
            </a:r>
            <a:r>
              <a:rPr lang="en-US" sz="3600" dirty="0">
                <a:solidFill>
                  <a:schemeClr val="bg1"/>
                </a:solidFill>
                <a:latin typeface="Courier" charset="0"/>
                <a:ea typeface="Courier" charset="0"/>
                <a:cs typeface="Courier" charset="0"/>
              </a:rPr>
              <a:t>spam   Spam   SPAM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Shape 5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800" u="none" strike="noStrike" cap="none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 Variable Names</a:t>
            </a:r>
          </a:p>
        </p:txBody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812800" y="2133600"/>
            <a:ext cx="14630400" cy="4995863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Since we programmers are given a choice in how we choose our variable names, there is a bit of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best practice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name variables to help us remember what we intend to store in them (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mnemonic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 aid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can confuse beginning students because well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named variables often 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sound</a:t>
            </a:r>
            <a:r>
              <a:rPr lang="en-US" sz="3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 good that they must be keywords</a:t>
            </a:r>
          </a:p>
        </p:txBody>
      </p:sp>
      <p:sp>
        <p:nvSpPr>
          <p:cNvPr id="508" name="Shape 508"/>
          <p:cNvSpPr txBox="1"/>
          <p:nvPr/>
        </p:nvSpPr>
        <p:spPr>
          <a:xfrm>
            <a:off x="3980350" y="7521575"/>
            <a:ext cx="8295300" cy="6603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u="sng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http://en.wikipedia.org/wiki/Mnemonic </a:t>
            </a:r>
          </a:p>
        </p:txBody>
      </p:sp>
    </p:spTree>
    <p:extLst>
      <p:ext uri="{BB962C8B-B14F-4D97-AF65-F5344CB8AC3E}">
        <p14:creationId xmlns:p14="http://schemas.microsoft.com/office/powerpoint/2010/main" val="135090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Shape 513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14" name="Shape 514"/>
          <p:cNvSpPr txBox="1"/>
          <p:nvPr/>
        </p:nvSpPr>
        <p:spPr>
          <a:xfrm>
            <a:off x="1536700" y="6057900"/>
            <a:ext cx="3860400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this bit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538418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Shape 519"/>
          <p:cNvSpPr txBox="1"/>
          <p:nvPr/>
        </p:nvSpPr>
        <p:spPr>
          <a:xfrm>
            <a:off x="1208073" y="1676400"/>
            <a:ext cx="83414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x1q3z9ocd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x1q3z9afd = 12.50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x1q3p9afd = x1q3z9ocd * x1q3z9afd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print(x1q3p9afd)</a:t>
            </a:r>
          </a:p>
        </p:txBody>
      </p:sp>
      <p:sp>
        <p:nvSpPr>
          <p:cNvPr id="520" name="Shape 520"/>
          <p:cNvSpPr txBox="1"/>
          <p:nvPr/>
        </p:nvSpPr>
        <p:spPr>
          <a:xfrm>
            <a:off x="11531600" y="1676400"/>
            <a:ext cx="2109899" cy="2336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a = 35.0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b = 12.50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c = a * b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print(c)</a:t>
            </a:r>
          </a:p>
        </p:txBody>
      </p:sp>
      <p:sp>
        <p:nvSpPr>
          <p:cNvPr id="521" name="Shape 521"/>
          <p:cNvSpPr txBox="1"/>
          <p:nvPr/>
        </p:nvSpPr>
        <p:spPr>
          <a:xfrm>
            <a:off x="1536700" y="6057900"/>
            <a:ext cx="4186416" cy="1219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What </a:t>
            </a:r>
            <a:r>
              <a:rPr lang="en-US" sz="38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are these bits of </a:t>
            </a:r>
            <a:r>
              <a:rPr lang="en-US" sz="38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code doing?</a:t>
            </a:r>
          </a:p>
        </p:txBody>
      </p:sp>
    </p:spTree>
    <p:extLst>
      <p:ext uri="{BB962C8B-B14F-4D97-AF65-F5344CB8AC3E}">
        <p14:creationId xmlns:p14="http://schemas.microsoft.com/office/powerpoint/2010/main" val="143538888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2134</Words>
  <Application>Microsoft Office PowerPoint</Application>
  <PresentationFormat>Custom</PresentationFormat>
  <Paragraphs>369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Cabin</vt:lpstr>
      <vt:lpstr>Courier</vt:lpstr>
      <vt:lpstr>Gill Sans</vt:lpstr>
      <vt:lpstr>Title &amp; Subtitle</vt:lpstr>
      <vt:lpstr>Variables, Expressions, and Statements</vt:lpstr>
      <vt:lpstr>Constants</vt:lpstr>
      <vt:lpstr>Reserved Words</vt:lpstr>
      <vt:lpstr>Variables</vt:lpstr>
      <vt:lpstr>Variables</vt:lpstr>
      <vt:lpstr>Python Variable Name Rules</vt:lpstr>
      <vt:lpstr>Mnemonic Variable Names</vt:lpstr>
      <vt:lpstr>PowerPoint Presentation</vt:lpstr>
      <vt:lpstr>PowerPoint Presentation</vt:lpstr>
      <vt:lpstr>PowerPoint Presentation</vt:lpstr>
      <vt:lpstr>Sentences or Lines</vt:lpstr>
      <vt:lpstr>Assignment Statements</vt:lpstr>
      <vt:lpstr>PowerPoint Presentation</vt:lpstr>
      <vt:lpstr>PowerPoint Presentation</vt:lpstr>
      <vt:lpstr>Expressions…</vt:lpstr>
      <vt:lpstr>Numeric Expressions</vt:lpstr>
      <vt:lpstr>Numeric Expressions</vt:lpstr>
      <vt:lpstr>Order of Evaluation</vt:lpstr>
      <vt:lpstr>Operator Precedence Rules</vt:lpstr>
      <vt:lpstr>PowerPoint Presentation</vt:lpstr>
      <vt:lpstr>Operator Precedence</vt:lpstr>
      <vt:lpstr>What Does “Type” Mean?</vt:lpstr>
      <vt:lpstr>Type Matters</vt:lpstr>
      <vt:lpstr>Several Types of Numbers</vt:lpstr>
      <vt:lpstr>Type Conversions</vt:lpstr>
      <vt:lpstr>Integer Division</vt:lpstr>
      <vt:lpstr>String Conversions</vt:lpstr>
      <vt:lpstr>User Input</vt:lpstr>
      <vt:lpstr>Converting User Input</vt:lpstr>
      <vt:lpstr>Comments in Python</vt:lpstr>
      <vt:lpstr>PowerPoint Presentation</vt:lpstr>
      <vt:lpstr>Summary</vt:lpstr>
      <vt:lpstr>PowerPoint Presentation</vt:lpstr>
      <vt:lpstr>Acknowledgements /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Variables, Expressions, and Statements</dc:title>
  <cp:lastModifiedBy>asddcad adadc</cp:lastModifiedBy>
  <cp:revision>75</cp:revision>
  <cp:lastPrinted>2016-11-29T05:21:41Z</cp:lastPrinted>
  <dcterms:modified xsi:type="dcterms:W3CDTF">2020-04-24T21:58:36Z</dcterms:modified>
</cp:coreProperties>
</file>