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80" r:id="rId7"/>
    <p:sldId id="263" r:id="rId8"/>
    <p:sldId id="264" r:id="rId9"/>
    <p:sldId id="28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DFF"/>
    <a:srgbClr val="00FF0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2"/>
    <p:restoredTop sz="94485"/>
  </p:normalViewPr>
  <p:slideViewPr>
    <p:cSldViewPr snapToGrid="0" snapToObjects="1">
      <p:cViewPr varScale="1">
        <p:scale>
          <a:sx n="47" d="100"/>
          <a:sy n="47" d="100"/>
        </p:scale>
        <p:origin x="776" y="64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4176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entire last page.</a:t>
            </a: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0744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1506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4" name="Shape 3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84697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317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9218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9751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0152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14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85974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6427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163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3871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8" name="Shape 3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6977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61464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37136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7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912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2315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7551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6230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6364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473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741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 sz="4000"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932000" cy="17363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901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430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01" r:id="rId2"/>
    <p:sldLayoutId id="2147483704" r:id="rId3"/>
    <p:sldLayoutId id="214748370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4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930675" y="7016745"/>
            <a:ext cx="8236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57824" y="742550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our Own Functions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37258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create a new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followed by optional parameters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indent the body of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but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does not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execute the body of the function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3817000" y="6633900"/>
            <a:ext cx="99383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a lumberjack, and I'm okay.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sleep all night and I work all day.')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/>
        </p:nvSpPr>
        <p:spPr>
          <a:xfrm>
            <a:off x="1061599" y="1935150"/>
            <a:ext cx="10739875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a lumberjack, and I'm okay.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sleep all night and I work all day.')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Yo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13681075" y="4229901"/>
            <a:ext cx="1119187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9626600" y="1174754"/>
            <a:ext cx="6218238" cy="14731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"I'm a lumberjack, and I'm okay."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'I sleep all night and I work all day.'</a:t>
            </a:r>
            <a:r>
              <a:rPr lang="en-US" sz="25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7416799" y="1657354"/>
            <a:ext cx="2180091" cy="50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print_lyrics</a:t>
            </a:r>
            <a:r>
              <a:rPr lang="en-U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Definitions and Uses</a:t>
            </a:r>
          </a:p>
        </p:txBody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1155700" y="2482253"/>
            <a:ext cx="13932000" cy="39165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we have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defined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function, we can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invoke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it </a:t>
            </a:r>
            <a:b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many times as we like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store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reuse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pattern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1078375" y="985825"/>
            <a:ext cx="11715899" cy="609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"I'm a lumberjack, and I'm okay.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'I sleep all night and I work all day.')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Yo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print_lyrics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8877300" y="5327650"/>
            <a:ext cx="6913685" cy="270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I'm a lumberjack, and I'm okay.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 sleep all night and I work all day.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cxnSp>
        <p:nvCxnSpPr>
          <p:cNvPr id="324" name="Shape 324"/>
          <p:cNvCxnSpPr/>
          <p:nvPr/>
        </p:nvCxnSpPr>
        <p:spPr>
          <a:xfrm rot="10800000">
            <a:off x="4334486" y="5532361"/>
            <a:ext cx="4353900" cy="1343099"/>
          </a:xfrm>
          <a:prstGeom prst="straightConnector1">
            <a:avLst/>
          </a:prstGeom>
          <a:noFill/>
          <a:ln w="889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627100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39116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value we pass into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its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we can direct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do different kinds of work when we call it at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times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put 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parenthes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after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function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4635500" y="6718296"/>
            <a:ext cx="7580313" cy="81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49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11498261" y="7823196"/>
            <a:ext cx="244633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33" name="Shape 333"/>
          <p:cNvCxnSpPr/>
          <p:nvPr/>
        </p:nvCxnSpPr>
        <p:spPr>
          <a:xfrm>
            <a:off x="10014325" y="7538196"/>
            <a:ext cx="1288800" cy="6389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03767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988175" cy="505036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215900" indent="0">
              <a:lnSpc>
                <a:spcPct val="115000"/>
              </a:lnSpc>
              <a:spcBef>
                <a:spcPts val="0"/>
              </a:spcBef>
              <a:buSzPct val="171000"/>
              <a:buNone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variable which we use </a:t>
            </a:r>
            <a:r>
              <a:rPr lang="en-US" sz="3600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function 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It is a </a:t>
            </a:r>
            <a:r>
              <a:rPr lang="en-US" sz="3600" dirty="0">
                <a:solidFill>
                  <a:schemeClr val="lt1"/>
                </a:solidFill>
              </a:rPr>
              <a:t>“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handle</a:t>
            </a:r>
            <a:r>
              <a:rPr lang="en-US" sz="3600" dirty="0">
                <a:solidFill>
                  <a:schemeClr val="lt1"/>
                </a:solidFill>
              </a:rPr>
              <a:t>”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allows the code in the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access the </a:t>
            </a:r>
            <a:r>
              <a:rPr lang="en-US" sz="3600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 a particular </a:t>
            </a:r>
            <a:r>
              <a:rPr lang="en-US" sz="3600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invocation.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9867323" y="2188908"/>
            <a:ext cx="5713800" cy="664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Values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225425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a function will take its arguments, do some computation,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value to be used as the value of the function call in the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calling expression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is used for this.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2911989" y="5370512"/>
            <a:ext cx="6832088" cy="28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2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"Hello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greet()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"Glenn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")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ourier New"/>
              <a:buNone/>
            </a:pP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greet()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, "Sally")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x="10894613" y="5947162"/>
            <a:ext cx="4000500" cy="1193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 Sally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5424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 Value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1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one that produces 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(or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execution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sends back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9002225" y="2309525"/>
            <a:ext cx="6722399" cy="642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lang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==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'Bonjour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   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'Hello</a:t>
            </a:r>
            <a:r>
              <a:rPr lang="en-US" sz="25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en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),'Glenn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es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),'Sally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Hola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</a:t>
            </a:r>
            <a:r>
              <a:rPr lang="en-US" sz="25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),'Michael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Bonjour Michael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1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71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</a:t>
            </a:r>
            <a:r>
              <a:rPr lang="en-US" sz="71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1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</a:t>
            </a:r>
            <a:r>
              <a:rPr lang="en-US" sz="71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1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155700" y="2908300"/>
            <a:ext cx="75570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'Hello world'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7805637" y="4011400"/>
            <a:ext cx="3127800" cy="34833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en-US" sz="24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return 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</p:txBody>
      </p:sp>
      <p:cxnSp>
        <p:nvCxnSpPr>
          <p:cNvPr id="363" name="Shape 363"/>
          <p:cNvCxnSpPr/>
          <p:nvPr/>
        </p:nvCxnSpPr>
        <p:spPr>
          <a:xfrm flipH="1">
            <a:off x="6569200" y="5608275"/>
            <a:ext cx="1016099" cy="3600"/>
          </a:xfrm>
          <a:prstGeom prst="straightConnector1">
            <a:avLst/>
          </a:prstGeom>
          <a:noFill/>
          <a:ln w="889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4" name="Shape 364"/>
          <p:cNvSpPr txBox="1"/>
          <p:nvPr/>
        </p:nvSpPr>
        <p:spPr>
          <a:xfrm>
            <a:off x="3530600" y="5283200"/>
            <a:ext cx="284956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3066711" y="5232400"/>
            <a:ext cx="64452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</p:txBody>
      </p:sp>
      <p:cxnSp>
        <p:nvCxnSpPr>
          <p:cNvPr id="366" name="Shape 366"/>
          <p:cNvCxnSpPr/>
          <p:nvPr/>
        </p:nvCxnSpPr>
        <p:spPr>
          <a:xfrm flipH="1">
            <a:off x="11153774" y="55943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7" name="Shape 367"/>
          <p:cNvSpPr txBox="1"/>
          <p:nvPr/>
        </p:nvSpPr>
        <p:spPr>
          <a:xfrm>
            <a:off x="1700213" y="6502400"/>
            <a:ext cx="2325685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368" name="Shape 368"/>
          <p:cNvCxnSpPr/>
          <p:nvPr/>
        </p:nvCxnSpPr>
        <p:spPr>
          <a:xfrm flipH="1">
            <a:off x="3027375" y="5965150"/>
            <a:ext cx="903299" cy="532499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 txBox="1"/>
          <p:nvPr/>
        </p:nvSpPr>
        <p:spPr>
          <a:xfrm>
            <a:off x="11231561" y="2908300"/>
            <a:ext cx="2479674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</p:txBody>
      </p:sp>
      <p:cxnSp>
        <p:nvCxnSpPr>
          <p:cNvPr id="370" name="Shape 370"/>
          <p:cNvCxnSpPr/>
          <p:nvPr/>
        </p:nvCxnSpPr>
        <p:spPr>
          <a:xfrm rot="10800000" flipH="1">
            <a:off x="10056975" y="3373299"/>
            <a:ext cx="1049100" cy="107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13023850" y="6743700"/>
            <a:ext cx="168932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372" name="Shape 372"/>
          <p:cNvCxnSpPr/>
          <p:nvPr/>
        </p:nvCxnSpPr>
        <p:spPr>
          <a:xfrm>
            <a:off x="13377862" y="5940425"/>
            <a:ext cx="0" cy="7112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Multiple </a:t>
            </a:r>
            <a:r>
              <a:rPr lang="en-US" sz="7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  <a:r>
              <a:rPr lang="en-US" sz="7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72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588250" cy="52546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define more than one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definition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simply add more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when we call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match the number and order of arguments and parameters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966100" y="3380664"/>
            <a:ext cx="5481000" cy="39348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a, b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added =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return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added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000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addtwo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3, 5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Functions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two kinds of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Python.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Built-in functions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are provided as part of Python - 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print(),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input(), type(), float(), </a:t>
            </a:r>
            <a:r>
              <a:rPr lang="en-US" sz="3600" u="none" strike="noStrike" cap="none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...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that we define ourselves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use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treat the built-in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names as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we avoid them as variable names)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9A9A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function does not return a value, we call it a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that return values are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fruitful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71000"/>
              <a:buFont typeface="Cabin"/>
              <a:buChar char="•"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functions are 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fruitful</a:t>
            </a: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function or not to function...</a:t>
            </a:r>
          </a:p>
        </p:txBody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Organize your code into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paragraphs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capture a complete thought and 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 it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 repeat yourself - make it work once and then reuse it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something gets too long or complex, break it up into logical chunks and put those chunks in functions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Make a library of common stuff that you do over and over - perhaps share this with your friends...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>
          <a:xfrm>
            <a:off x="1155700" y="803564"/>
            <a:ext cx="13237633" cy="173633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8178800" y="2886163"/>
            <a:ext cx="69089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Results (fruitful functions)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Void (non-fruitful) 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use functions?</a:t>
            </a:r>
          </a:p>
        </p:txBody>
      </p:sp>
      <p:sp>
        <p:nvSpPr>
          <p:cNvPr id="405" name="Shape 405"/>
          <p:cNvSpPr txBox="1">
            <a:spLocks noGrp="1"/>
          </p:cNvSpPr>
          <p:nvPr>
            <p:ph type="body" idx="4294967295"/>
          </p:nvPr>
        </p:nvSpPr>
        <p:spPr>
          <a:xfrm>
            <a:off x="1353078" y="2886163"/>
            <a:ext cx="6370638" cy="49672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6188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Built-In Functions</a:t>
            </a:r>
          </a:p>
          <a:p>
            <a:pPr marL="685800" indent="-361886" algn="l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 (</a:t>
            </a:r>
            <a:r>
              <a:rPr lang="en-US" sz="36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float)</a:t>
            </a:r>
          </a:p>
          <a:p>
            <a:pPr marL="685800" indent="-361886" algn="l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36188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735013" y="871538"/>
            <a:ext cx="1993900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3136900" y="2133599"/>
            <a:ext cx="10706100" cy="471285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with time-and-a-half for overtime and create a function called </a:t>
            </a:r>
            <a:r>
              <a:rPr lang="en-US" sz="38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computepay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which takes two parameters ( hours and  rate).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Pay: 475.0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9746384" y="7061200"/>
            <a:ext cx="5233988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1234676" y="2124684"/>
            <a:ext cx="6797699" cy="591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 </a:t>
            </a:r>
          </a:p>
        </p:txBody>
      </p:sp>
      <p:pic>
        <p:nvPicPr>
          <p:cNvPr id="412" name="Shape 4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863322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041522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Shape 414"/>
          <p:cNvSpPr txBox="1"/>
          <p:nvPr/>
        </p:nvSpPr>
        <p:spPr>
          <a:xfrm>
            <a:off x="8732976" y="2140854"/>
            <a:ext cx="6797699" cy="5945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 Definition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some reusable code that takes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(s) as input, does some computation, and then returns a result or results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define a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reserved word</a:t>
            </a:r>
          </a:p>
          <a:p>
            <a:pPr marL="749300" marR="0" lvl="0" indent="-37109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call/invoke the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by using the function name, parenthes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s, and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an expression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/>
        </p:nvSpPr>
        <p:spPr>
          <a:xfrm>
            <a:off x="8564550" y="4876800"/>
            <a:ext cx="6984899" cy="3302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tiny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tiny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2032000" y="1714500"/>
            <a:ext cx="6782399" cy="81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9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 </a:t>
            </a:r>
            <a:r>
              <a:rPr lang="en-US" sz="49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49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'Hello world'</a:t>
            </a:r>
            <a:r>
              <a:rPr lang="en-US" sz="49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8814399" y="947883"/>
            <a:ext cx="2393952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Argument</a:t>
            </a:r>
          </a:p>
        </p:txBody>
      </p:sp>
      <p:cxnSp>
        <p:nvCxnSpPr>
          <p:cNvPr id="250" name="Shape 250"/>
          <p:cNvCxnSpPr>
            <a:endCxn id="249" idx="1"/>
          </p:cNvCxnSpPr>
          <p:nvPr/>
        </p:nvCxnSpPr>
        <p:spPr>
          <a:xfrm flipV="1">
            <a:off x="7723909" y="1259033"/>
            <a:ext cx="1090490" cy="565149"/>
          </a:xfrm>
          <a:prstGeom prst="straightConnector1">
            <a:avLst/>
          </a:prstGeom>
          <a:noFill/>
          <a:ln w="762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1" name="Shape 251"/>
          <p:cNvSpPr txBox="1"/>
          <p:nvPr/>
        </p:nvSpPr>
        <p:spPr>
          <a:xfrm>
            <a:off x="3771900" y="3460750"/>
            <a:ext cx="61436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'w'</a:t>
            </a:r>
          </a:p>
        </p:txBody>
      </p:sp>
      <p:cxnSp>
        <p:nvCxnSpPr>
          <p:cNvPr id="252" name="Shape 252"/>
          <p:cNvCxnSpPr/>
          <p:nvPr/>
        </p:nvCxnSpPr>
        <p:spPr>
          <a:xfrm>
            <a:off x="4387850" y="3927475"/>
            <a:ext cx="1214437" cy="709612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3" name="Shape 253"/>
          <p:cNvSpPr txBox="1"/>
          <p:nvPr/>
        </p:nvSpPr>
        <p:spPr>
          <a:xfrm>
            <a:off x="5751512" y="4406900"/>
            <a:ext cx="126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</a:t>
            </a:r>
          </a:p>
        </p:txBody>
      </p:sp>
      <p:cxnSp>
        <p:nvCxnSpPr>
          <p:cNvPr id="254" name="Shape 254"/>
          <p:cNvCxnSpPr/>
          <p:nvPr/>
        </p:nvCxnSpPr>
        <p:spPr>
          <a:xfrm>
            <a:off x="2614611" y="2671761"/>
            <a:ext cx="711200" cy="596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55" name="Shape 255"/>
          <p:cNvSpPr txBox="1"/>
          <p:nvPr/>
        </p:nvSpPr>
        <p:spPr>
          <a:xfrm>
            <a:off x="334947" y="2857500"/>
            <a:ext cx="2622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</a:p>
        </p:txBody>
      </p:sp>
      <p:cxnSp>
        <p:nvCxnSpPr>
          <p:cNvPr id="256" name="Shape 256"/>
          <p:cNvCxnSpPr/>
          <p:nvPr/>
        </p:nvCxnSpPr>
        <p:spPr>
          <a:xfrm rot="10800000" flipH="1">
            <a:off x="4054475" y="2633662"/>
            <a:ext cx="204786" cy="841374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845300" y="4468805"/>
            <a:ext cx="2819400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9680574" y="5872155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20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Max Function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200150" y="2616200"/>
            <a:ext cx="71321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('Hello world')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big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6669089" y="4462455"/>
            <a:ext cx="3159124" cy="28194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en-US" sz="24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def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max(</a:t>
            </a:r>
            <a:r>
              <a:rPr lang="en-US" sz="2400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dirty="0" err="1">
                <a:solidFill>
                  <a:srgbClr val="00FD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blah</a:t>
            </a:r>
          </a:p>
        </p:txBody>
      </p:sp>
      <p:cxnSp>
        <p:nvCxnSpPr>
          <p:cNvPr id="264" name="Shape 264"/>
          <p:cNvCxnSpPr/>
          <p:nvPr/>
        </p:nvCxnSpPr>
        <p:spPr>
          <a:xfrm flipH="1">
            <a:off x="5299074" y="5922955"/>
            <a:ext cx="1242403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2616200" y="5351455"/>
            <a:ext cx="2849562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world</a:t>
            </a:r>
            <a:r>
              <a:rPr lang="en-US" sz="3600">
                <a:solidFill>
                  <a:srgbClr val="FF7F00"/>
                </a:solidFill>
              </a:rPr>
              <a:t>'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1642725" y="5300655"/>
            <a:ext cx="218757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3600">
                <a:solidFill>
                  <a:srgbClr val="00FF00"/>
                </a:solidFill>
              </a:rPr>
              <a:t>'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</a:t>
            </a:r>
            <a:r>
              <a:rPr lang="en-US" sz="3600">
                <a:solidFill>
                  <a:srgbClr val="00FF00"/>
                </a:solidFill>
              </a:rPr>
              <a:t>'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cxnSp>
        <p:nvCxnSpPr>
          <p:cNvPr id="267" name="Shape 267"/>
          <p:cNvCxnSpPr/>
          <p:nvPr/>
        </p:nvCxnSpPr>
        <p:spPr>
          <a:xfrm flipH="1">
            <a:off x="10093569" y="5872155"/>
            <a:ext cx="1079255" cy="0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68" name="Shape 268"/>
          <p:cNvSpPr txBox="1"/>
          <p:nvPr/>
        </p:nvSpPr>
        <p:spPr>
          <a:xfrm>
            <a:off x="10474325" y="2265218"/>
            <a:ext cx="4940400" cy="26351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953125" y="7618405"/>
            <a:ext cx="45212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wrote this code</a:t>
            </a:r>
          </a:p>
        </p:txBody>
      </p:sp>
    </p:spTree>
    <p:extLst>
      <p:ext uri="{BB962C8B-B14F-4D97-AF65-F5344CB8AC3E}">
        <p14:creationId xmlns:p14="http://schemas.microsoft.com/office/powerpoint/2010/main" val="290090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737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converted to a float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7940325" y="2064450"/>
            <a:ext cx="7874399" cy="6598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'float'&gt;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(3)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5)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-2.5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1155700" y="606822"/>
            <a:ext cx="6288088" cy="21539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1166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7946600" y="742950"/>
            <a:ext cx="7369199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5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cannot concatenate '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5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5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5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5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5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 File "&lt;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invalid literal for </a:t>
            </a:r>
            <a:r>
              <a:rPr lang="en-US" sz="25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5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()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 of Our Own</a:t>
            </a:r>
            <a:r>
              <a:rPr lang="is-IS" sz="72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290136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1589</Words>
  <Application>Microsoft Office PowerPoint</Application>
  <PresentationFormat>Custom</PresentationFormat>
  <Paragraphs>246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Cabin</vt:lpstr>
      <vt:lpstr>Courier</vt:lpstr>
      <vt:lpstr>Courier New</vt:lpstr>
      <vt:lpstr>Gill Sans</vt:lpstr>
      <vt:lpstr>Title &amp; Subtitle</vt:lpstr>
      <vt:lpstr>Functions</vt:lpstr>
      <vt:lpstr>Python Functions</vt:lpstr>
      <vt:lpstr>Function Definition</vt:lpstr>
      <vt:lpstr>PowerPoint Presentation</vt:lpstr>
      <vt:lpstr>Max Function</vt:lpstr>
      <vt:lpstr>Max Function</vt:lpstr>
      <vt:lpstr>Type Conversions</vt:lpstr>
      <vt:lpstr>String Conversions</vt:lpstr>
      <vt:lpstr>Functions of Our Own…</vt:lpstr>
      <vt:lpstr>Building our Own Functions</vt:lpstr>
      <vt:lpstr>PowerPoint Presentation</vt:lpstr>
      <vt:lpstr>Definitions and Uses</vt:lpstr>
      <vt:lpstr>PowerPoint Presentation</vt:lpstr>
      <vt:lpstr>Arguments</vt:lpstr>
      <vt:lpstr>Parameters</vt:lpstr>
      <vt:lpstr>Return Values</vt:lpstr>
      <vt:lpstr>Return Value</vt:lpstr>
      <vt:lpstr>Arguments, Parameters, and Results</vt:lpstr>
      <vt:lpstr>Multiple Parameters / Arguments</vt:lpstr>
      <vt:lpstr>Void (non-fruitful) Functions</vt:lpstr>
      <vt:lpstr>To function or not to function...</vt:lpstr>
      <vt:lpstr>Summary</vt:lpstr>
      <vt:lpstr>PowerPoint Presentation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cp:lastModifiedBy>asddcad adadc</cp:lastModifiedBy>
  <cp:revision>49</cp:revision>
  <dcterms:modified xsi:type="dcterms:W3CDTF">2020-04-24T23:07:36Z</dcterms:modified>
</cp:coreProperties>
</file>