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62" r:id="rId11"/>
    <p:sldId id="263" r:id="rId12"/>
    <p:sldId id="264" r:id="rId13"/>
    <p:sldId id="265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311" r:id="rId23"/>
    <p:sldId id="312" r:id="rId24"/>
    <p:sldId id="309" r:id="rId25"/>
    <p:sldId id="310" r:id="rId26"/>
    <p:sldId id="314" r:id="rId27"/>
    <p:sldId id="266" r:id="rId28"/>
    <p:sldId id="267" r:id="rId29"/>
    <p:sldId id="268" r:id="rId30"/>
    <p:sldId id="288" r:id="rId31"/>
    <p:sldId id="289" r:id="rId32"/>
    <p:sldId id="290" r:id="rId33"/>
    <p:sldId id="291" r:id="rId34"/>
    <p:sldId id="292" r:id="rId35"/>
    <p:sldId id="295" r:id="rId36"/>
    <p:sldId id="297" r:id="rId37"/>
    <p:sldId id="296" r:id="rId38"/>
    <p:sldId id="313" r:id="rId39"/>
    <p:sldId id="298" r:id="rId40"/>
    <p:sldId id="300" r:id="rId41"/>
    <p:sldId id="299" r:id="rId42"/>
    <p:sldId id="302" r:id="rId43"/>
    <p:sldId id="269" r:id="rId44"/>
    <p:sldId id="270" r:id="rId45"/>
    <p:sldId id="271" r:id="rId46"/>
    <p:sldId id="293" r:id="rId47"/>
    <p:sldId id="294" r:id="rId48"/>
    <p:sldId id="305" r:id="rId49"/>
    <p:sldId id="308" r:id="rId50"/>
    <p:sldId id="303" r:id="rId51"/>
    <p:sldId id="306" r:id="rId52"/>
    <p:sldId id="304" r:id="rId53"/>
    <p:sldId id="272" r:id="rId54"/>
    <p:sldId id="274" r:id="rId55"/>
    <p:sldId id="275" r:id="rId56"/>
  </p:sldIdLst>
  <p:sldSz cx="9144000" cy="5143500" type="screen16x9"/>
  <p:notesSz cx="6858000" cy="9144000"/>
  <p:embeddedFontLst>
    <p:embeddedFont>
      <p:font typeface="72" panose="020B0503030000000003" pitchFamily="34" charset="0"/>
      <p:regular r:id="rId58"/>
      <p:bold r:id="rId59"/>
      <p:italic r:id="rId60"/>
      <p:boldItalic r:id="rId61"/>
    </p:embeddedFont>
    <p:embeddedFont>
      <p:font typeface="EB Garamond" panose="00000500000000000000" pitchFamily="2" charset="0"/>
      <p:regular r:id="rId62"/>
      <p:bold r:id="rId63"/>
      <p:italic r:id="rId64"/>
      <p:boldItalic r:id="rId65"/>
    </p:embeddedFont>
    <p:embeddedFont>
      <p:font typeface="Montserrat Black" panose="00000A00000000000000" pitchFamily="2" charset="0"/>
      <p:bold r:id="rId66"/>
      <p:boldItalic r:id="rId67"/>
    </p:embeddedFont>
    <p:embeddedFont>
      <p:font typeface="Playfair Display" panose="000005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A0DA8-24D0-4FC2-9DAE-7888DCECC0E7}">
  <a:tblStyle styleId="{DD3A0DA8-24D0-4FC2-9DAE-7888DCECC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3083aa4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3083aa4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083aa4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083aa4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81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8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6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2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1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3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083aa4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083aa4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313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11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0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0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278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1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78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6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37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37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447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593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26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54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96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313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0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19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02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87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47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3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644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13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083aa4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083aa4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54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499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65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083aa4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083aa4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88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3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fifAlfarizti/Portfolio_Kelas.work/blob/41735c566f79aea2181d20c7482043a1b90e463d/Final%20Project_Muhammad%20Rafif%20Alfarizti/Case%201%20Sales%20Force%20Training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wej1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Kelas.work/blob/41735c566f79aea2181d20c7482043a1b90e463d/Final%20Project_Muhammad%20Rafif%20Alfarizti/Case%202%20Housing%20Price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Kelas.work/blob/41735c566f79aea2181d20c7482043a1b90e463d/Final%20Project_Muhammad%20Rafif%20Alfarizti/Case%203%20Game%20Prediction%20-%20Classification%20and%20Essemble%20Learning.ipyn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Kelas.work/blob/41735c566f79aea2181d20c7482043a1b90e463d/Final%20Project_Muhammad%20Rafif%20Alfarizti/Case%204%20Stock%20Price%20Prediction%20.ipynb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rafif-alfarizti-90aa30216/" TargetMode="External"/><Relationship Id="rId7" Type="http://schemas.openxmlformats.org/officeDocument/2006/relationships/image" Target="../media/image8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hyperlink" Target="mailto:rafifalfarizti@gmail.com" TargetMode="External"/><Relationship Id="rId4" Type="http://schemas.openxmlformats.org/officeDocument/2006/relationships/hyperlink" Target="https://github.com/RafifAlfarizti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dirty="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56650" y="2786121"/>
            <a:ext cx="30666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Muhammad Rafif Alfarizti</a:t>
            </a:r>
            <a:endParaRPr sz="1400" b="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599C0-91F2-559B-3E0C-578D517E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1" y="1054061"/>
            <a:ext cx="7809898" cy="2187159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522D22A3-0DEF-DC9A-152D-F55D4E80C5D9}"/>
              </a:ext>
            </a:extLst>
          </p:cNvPr>
          <p:cNvSpPr txBox="1"/>
          <p:nvPr/>
        </p:nvSpPr>
        <p:spPr>
          <a:xfrm>
            <a:off x="5110692" y="4482194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4"/>
              </a:rPr>
              <a:t>Klik</a:t>
            </a:r>
            <a:r>
              <a:rPr lang="en-GB" dirty="0">
                <a:hlinkClick r:id="rId4"/>
              </a:rPr>
              <a:t> di </a:t>
            </a:r>
            <a:r>
              <a:rPr lang="en-GB" dirty="0" err="1">
                <a:hlinkClick r:id="rId4"/>
              </a:rPr>
              <a:t>sini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untuk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masuk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ke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github</a:t>
            </a:r>
            <a:r>
              <a:rPr lang="en-GB" dirty="0">
                <a:hlinkClick r:id="rId4"/>
              </a:rPr>
              <a:t> project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C4FB9-4A24-F446-FC7A-87D15300985B}"/>
              </a:ext>
            </a:extLst>
          </p:cNvPr>
          <p:cNvSpPr txBox="1"/>
          <p:nvPr/>
        </p:nvSpPr>
        <p:spPr>
          <a:xfrm>
            <a:off x="906236" y="963386"/>
            <a:ext cx="785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Pada case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dan </a:t>
            </a:r>
            <a:r>
              <a:rPr lang="en-GB" dirty="0" err="1"/>
              <a:t>trasnformasi</a:t>
            </a:r>
            <a:r>
              <a:rPr lang="en-GB" dirty="0"/>
              <a:t> data. Data yang </a:t>
            </a:r>
            <a:r>
              <a:rPr lang="en-GB" dirty="0" err="1"/>
              <a:t>digunakan</a:t>
            </a:r>
            <a:r>
              <a:rPr lang="en-GB" dirty="0"/>
              <a:t> pada case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data Housing Price.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Barplot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</a:t>
            </a:r>
            <a:r>
              <a:rPr lang="en-GB" dirty="0" err="1"/>
              <a:t>kategorik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Histogram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</a:t>
            </a:r>
            <a:r>
              <a:rPr lang="en-GB" dirty="0" err="1"/>
              <a:t>Numerik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, </a:t>
            </a:r>
            <a:r>
              <a:rPr lang="en-ID" dirty="0" err="1"/>
              <a:t>interpretasi</a:t>
            </a:r>
            <a:r>
              <a:rPr lang="en-ID" dirty="0"/>
              <a:t>, dan </a:t>
            </a:r>
            <a:r>
              <a:rPr lang="en-ID" dirty="0" err="1"/>
              <a:t>analisis</a:t>
            </a:r>
            <a:r>
              <a:rPr lang="en-ID" dirty="0"/>
              <a:t> data pada data Housing Price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, </a:t>
            </a:r>
            <a:r>
              <a:rPr lang="en-ID" dirty="0" err="1"/>
              <a:t>tren</a:t>
            </a:r>
            <a:r>
              <a:rPr lang="en-ID" dirty="0"/>
              <a:t>, dan </a:t>
            </a:r>
            <a:r>
              <a:rPr lang="en-ID" dirty="0" err="1"/>
              <a:t>anomali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dikenali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842F2-2B69-CC13-1DE9-1E78F6889209}"/>
              </a:ext>
            </a:extLst>
          </p:cNvPr>
          <p:cNvSpPr txBox="1"/>
          <p:nvPr/>
        </p:nvSpPr>
        <p:spPr>
          <a:xfrm>
            <a:off x="4947557" y="1045028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2FC8E-DD27-7859-5647-46948298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8" y="780105"/>
            <a:ext cx="3932446" cy="3790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8DA96-F206-EE7A-3A7B-B450DDDE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9" y="1519198"/>
            <a:ext cx="7810901" cy="3238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D29AA-E76F-ACB7-246F-C24815BC33BA}"/>
              </a:ext>
            </a:extLst>
          </p:cNvPr>
          <p:cNvSpPr txBox="1"/>
          <p:nvPr/>
        </p:nvSpPr>
        <p:spPr>
          <a:xfrm>
            <a:off x="623400" y="555853"/>
            <a:ext cx="6731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Di </a:t>
            </a:r>
            <a:r>
              <a:rPr lang="en-ID" sz="1200" dirty="0" err="1"/>
              <a:t>sini</a:t>
            </a:r>
            <a:r>
              <a:rPr lang="en-ID" sz="1200" dirty="0"/>
              <a:t>,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proses EDA pada dataset "Housing Price",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</a:t>
            </a:r>
            <a:r>
              <a:rPr lang="en-ID" sz="1200" dirty="0" err="1"/>
              <a:t>visualisasi</a:t>
            </a:r>
            <a:r>
              <a:rPr lang="en-ID" sz="1200" dirty="0"/>
              <a:t> 1D dan 2D. Dataset "Housing Price"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mengenai</a:t>
            </a:r>
            <a:r>
              <a:rPr lang="en-ID" sz="1200" dirty="0"/>
              <a:t> </a:t>
            </a:r>
            <a:r>
              <a:rPr lang="en-ID" sz="1200" dirty="0" err="1"/>
              <a:t>properti-properti</a:t>
            </a:r>
            <a:r>
              <a:rPr lang="en-ID" sz="1200" dirty="0"/>
              <a:t> yang </a:t>
            </a:r>
            <a:r>
              <a:rPr lang="en-ID" sz="1200" dirty="0" err="1"/>
              <a:t>dijual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zona </a:t>
            </a:r>
            <a:r>
              <a:rPr lang="en-ID" sz="1200" dirty="0" err="1"/>
              <a:t>lokasi</a:t>
            </a:r>
            <a:r>
              <a:rPr lang="en-ID" sz="1200" dirty="0"/>
              <a:t>,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kamar</a:t>
            </a:r>
            <a:r>
              <a:rPr lang="en-ID" sz="1200" dirty="0"/>
              <a:t> </a:t>
            </a:r>
            <a:r>
              <a:rPr lang="en-ID" sz="1200" dirty="0" err="1"/>
              <a:t>tidur</a:t>
            </a:r>
            <a:r>
              <a:rPr lang="en-ID" sz="1200" dirty="0"/>
              <a:t>, </a:t>
            </a:r>
            <a:r>
              <a:rPr lang="en-ID" sz="1200" dirty="0" err="1"/>
              <a:t>ukuran</a:t>
            </a:r>
            <a:r>
              <a:rPr lang="en-ID" sz="1200" dirty="0"/>
              <a:t> </a:t>
            </a:r>
            <a:r>
              <a:rPr lang="en-ID" sz="1200" dirty="0" err="1"/>
              <a:t>tanah</a:t>
            </a:r>
            <a:r>
              <a:rPr lang="en-ID" sz="1200" dirty="0"/>
              <a:t>, </a:t>
            </a:r>
            <a:r>
              <a:rPr lang="en-ID" sz="1200" dirty="0" err="1"/>
              <a:t>dsb</a:t>
            </a:r>
            <a:r>
              <a:rPr lang="en-ID" sz="1200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0284A-34BE-5CCA-3021-7D4898C0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9" y="2045368"/>
            <a:ext cx="4699966" cy="284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BA008-D310-D8F4-DE66-CDA77DBA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574" y="1807360"/>
            <a:ext cx="4104407" cy="308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45E77-4210-21F7-3B6E-BD43F52BF257}"/>
              </a:ext>
            </a:extLst>
          </p:cNvPr>
          <p:cNvSpPr txBox="1"/>
          <p:nvPr/>
        </p:nvSpPr>
        <p:spPr>
          <a:xfrm>
            <a:off x="324853" y="1299411"/>
            <a:ext cx="828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data cleaning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yang </a:t>
            </a:r>
            <a:r>
              <a:rPr lang="en-GB" dirty="0" err="1"/>
              <a:t>terdapat</a:t>
            </a:r>
            <a:r>
              <a:rPr lang="en-GB" dirty="0"/>
              <a:t> baris yang </a:t>
            </a:r>
            <a:r>
              <a:rPr lang="en-GB" dirty="0" err="1"/>
              <a:t>kosong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3281-7423-360F-10D5-158E84C095B6}"/>
              </a:ext>
            </a:extLst>
          </p:cNvPr>
          <p:cNvSpPr txBox="1"/>
          <p:nvPr/>
        </p:nvSpPr>
        <p:spPr>
          <a:xfrm>
            <a:off x="532398" y="63790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4649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3281-7423-360F-10D5-158E84C095B6}"/>
              </a:ext>
            </a:extLst>
          </p:cNvPr>
          <p:cNvSpPr txBox="1"/>
          <p:nvPr/>
        </p:nvSpPr>
        <p:spPr>
          <a:xfrm>
            <a:off x="532398" y="63790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Mengelompokkan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kategori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dan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numerik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72" panose="020B050303000000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6DBAD-8FA1-E3EA-3089-73B9D2E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1" y="1735659"/>
            <a:ext cx="4478155" cy="2769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DE459-8DB6-67AF-EA90-27AF6CFC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36" y="1792704"/>
            <a:ext cx="4408453" cy="2712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596A9-D8B3-7C99-9016-DDA2573DC93A}"/>
              </a:ext>
            </a:extLst>
          </p:cNvPr>
          <p:cNvSpPr txBox="1"/>
          <p:nvPr/>
        </p:nvSpPr>
        <p:spPr>
          <a:xfrm>
            <a:off x="1436914" y="124097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Numerik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992B9-F1A8-BAB7-AFD0-7F215E008D11}"/>
              </a:ext>
            </a:extLst>
          </p:cNvPr>
          <p:cNvSpPr txBox="1"/>
          <p:nvPr/>
        </p:nvSpPr>
        <p:spPr>
          <a:xfrm>
            <a:off x="6308271" y="1239737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Kategorik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226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46020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Utilities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65EA7-D4EE-4C00-C8C8-2AC340D3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0" y="1310647"/>
            <a:ext cx="3143412" cy="927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579C3-152E-023A-6AD5-9961F47E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218" y="1246526"/>
            <a:ext cx="4370938" cy="36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3282042" y="425343"/>
            <a:ext cx="460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HouseStyle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402F4-89F0-0993-0FE4-FF683FA2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0" y="1246526"/>
            <a:ext cx="2991004" cy="1632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A16BB-793E-A0CC-5D2E-3AB2B884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934" y="981589"/>
            <a:ext cx="5338434" cy="37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2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4737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ExterQual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291A5-AFF9-A048-CF39-75B2D7BE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1377889"/>
            <a:ext cx="2508379" cy="119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B353F-59DB-C72E-44AF-1B574840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530" y="1095920"/>
            <a:ext cx="5258070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CF719-FE77-9C4C-10DB-616992BF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67" y="1145400"/>
            <a:ext cx="4154200" cy="363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C46D8-70DC-A5F0-53DA-8D9E8857FEE3}"/>
              </a:ext>
            </a:extLst>
          </p:cNvPr>
          <p:cNvSpPr txBox="1"/>
          <p:nvPr/>
        </p:nvSpPr>
        <p:spPr>
          <a:xfrm>
            <a:off x="5681134" y="1145400"/>
            <a:ext cx="3268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Pada histogram,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data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condong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. Dari </a:t>
            </a:r>
            <a:r>
              <a:rPr lang="en-ID" sz="1200" dirty="0" err="1"/>
              <a:t>sini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mean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pada median</a:t>
            </a:r>
          </a:p>
        </p:txBody>
      </p:sp>
    </p:spTree>
    <p:extLst>
      <p:ext uri="{BB962C8B-B14F-4D97-AF65-F5344CB8AC3E}">
        <p14:creationId xmlns:p14="http://schemas.microsoft.com/office/powerpoint/2010/main" val="40363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097014" cy="1223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Muhammad Rafif Alfarizti, </a:t>
            </a:r>
            <a:r>
              <a:rPr lang="en-GB" dirty="0" err="1">
                <a:solidFill>
                  <a:schemeClr val="dk1"/>
                </a:solidFill>
              </a:rPr>
              <a:t>S.Stat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Universitas </a:t>
            </a:r>
            <a:r>
              <a:rPr lang="en-GB" dirty="0" err="1">
                <a:solidFill>
                  <a:schemeClr val="dk1"/>
                </a:solidFill>
              </a:rPr>
              <a:t>Diponegoro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Fresh Graduate – S1 Statistika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3407D-E4DC-971E-2A59-F8275AA63B1B}"/>
              </a:ext>
            </a:extLst>
          </p:cNvPr>
          <p:cNvSpPr txBox="1"/>
          <p:nvPr/>
        </p:nvSpPr>
        <p:spPr>
          <a:xfrm>
            <a:off x="5551714" y="46121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Github</a:t>
            </a:r>
            <a:r>
              <a:rPr lang="en-ID" dirty="0"/>
              <a:t> Project: </a:t>
            </a:r>
            <a:r>
              <a:rPr lang="en-ID" dirty="0">
                <a:hlinkClick r:id="rId3"/>
              </a:rPr>
              <a:t>https://bit.ly/3wej1Id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GrLivArea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781B-585F-AB23-4635-33D14AD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9" y="1223222"/>
            <a:ext cx="4352688" cy="3461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A7C3E-A5CC-912B-5CC4-A1B7200E7B84}"/>
              </a:ext>
            </a:extLst>
          </p:cNvPr>
          <p:cNvSpPr txBox="1"/>
          <p:nvPr/>
        </p:nvSpPr>
        <p:spPr>
          <a:xfrm>
            <a:off x="5427746" y="1453177"/>
            <a:ext cx="3606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Pada histogram,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data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condong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. Dari </a:t>
            </a:r>
            <a:r>
              <a:rPr lang="en-ID" sz="1200" dirty="0" err="1"/>
              <a:t>sini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mean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pada median</a:t>
            </a:r>
          </a:p>
        </p:txBody>
      </p:sp>
    </p:spTree>
    <p:extLst>
      <p:ext uri="{BB962C8B-B14F-4D97-AF65-F5344CB8AC3E}">
        <p14:creationId xmlns:p14="http://schemas.microsoft.com/office/powerpoint/2010/main" val="265572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PoolArea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4CC73-9F55-BA13-9423-CC348837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3" y="1255466"/>
            <a:ext cx="4540757" cy="3534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4805B-949F-74F0-C4EA-1F54C899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38" y="1255466"/>
            <a:ext cx="3272610" cy="1485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681D8-3C9B-C0D2-93C3-4D0995FF8107}"/>
              </a:ext>
            </a:extLst>
          </p:cNvPr>
          <p:cNvSpPr txBox="1"/>
          <p:nvPr/>
        </p:nvSpPr>
        <p:spPr>
          <a:xfrm>
            <a:off x="5379466" y="3054122"/>
            <a:ext cx="314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Nilai </a:t>
            </a:r>
            <a:r>
              <a:rPr lang="en-GB" dirty="0" err="1"/>
              <a:t>Frekuensi</a:t>
            </a:r>
            <a:r>
              <a:rPr lang="en-GB" dirty="0"/>
              <a:t> yang </a:t>
            </a:r>
            <a:r>
              <a:rPr lang="en-GB" dirty="0" err="1"/>
              <a:t>ada</a:t>
            </a:r>
            <a:r>
              <a:rPr lang="en-GB" dirty="0"/>
              <a:t> di Histogram pada </a:t>
            </a:r>
            <a:r>
              <a:rPr lang="en-GB" dirty="0" err="1"/>
              <a:t>PoolArea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berada</a:t>
            </a:r>
            <a:r>
              <a:rPr lang="en-GB" dirty="0"/>
              <a:t> pada </a:t>
            </a:r>
            <a:r>
              <a:rPr lang="en-GB" dirty="0" err="1"/>
              <a:t>rentang</a:t>
            </a:r>
            <a:r>
              <a:rPr lang="en-GB" dirty="0"/>
              <a:t> 0-100. Hal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dikarenakan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nilainya</a:t>
            </a:r>
            <a:r>
              <a:rPr lang="en-GB" dirty="0"/>
              <a:t> 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733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478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Transformasi Variabel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4184650" y="617702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Transformasi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EA0D4-F7FD-C215-D728-59CDDCB8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9" y="1329221"/>
            <a:ext cx="4597636" cy="173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B257-00CA-D026-A179-1E774A3A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632" y="1136576"/>
            <a:ext cx="4254719" cy="2870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009B6-EF05-00D6-5BFB-8872A76928DB}"/>
              </a:ext>
            </a:extLst>
          </p:cNvPr>
          <p:cNvSpPr txBox="1"/>
          <p:nvPr/>
        </p:nvSpPr>
        <p:spPr>
          <a:xfrm>
            <a:off x="245534" y="3212111"/>
            <a:ext cx="463973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 err="1"/>
              <a:t>Berdasarkan</a:t>
            </a:r>
            <a:r>
              <a:rPr lang="en-ID" sz="1050" dirty="0"/>
              <a:t> output yang </a:t>
            </a:r>
            <a:r>
              <a:rPr lang="en-ID" sz="1050" dirty="0" err="1"/>
              <a:t>diberikan</a:t>
            </a:r>
            <a:r>
              <a:rPr lang="en-ID" sz="1050" dirty="0"/>
              <a:t>:</a:t>
            </a:r>
          </a:p>
          <a:p>
            <a:endParaRPr lang="en-ID" sz="1050" dirty="0"/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Data yang </a:t>
            </a:r>
            <a:r>
              <a:rPr lang="en-ID" sz="1050" dirty="0" err="1"/>
              <a:t>ditransformasi</a:t>
            </a:r>
            <a:r>
              <a:rPr lang="en-ID" sz="1050" dirty="0"/>
              <a:t> </a:t>
            </a: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logaritmik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distribusi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simetris</a:t>
            </a:r>
            <a:r>
              <a:rPr lang="en-ID" sz="1050" dirty="0"/>
              <a:t>, </a:t>
            </a:r>
            <a:r>
              <a:rPr lang="en-ID" sz="1050" dirty="0" err="1"/>
              <a:t>dengan</a:t>
            </a:r>
            <a:r>
              <a:rPr lang="en-ID" sz="1050" dirty="0"/>
              <a:t> mean dan median yang </a:t>
            </a:r>
            <a:r>
              <a:rPr lang="en-ID" sz="1050" dirty="0" err="1"/>
              <a:t>relatif</a:t>
            </a:r>
            <a:r>
              <a:rPr lang="en-ID" sz="1050" dirty="0"/>
              <a:t> </a:t>
            </a:r>
            <a:r>
              <a:rPr lang="en-ID" sz="1050" dirty="0" err="1"/>
              <a:t>dekat</a:t>
            </a:r>
            <a:r>
              <a:rPr lang="en-ID" sz="10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rendah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data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terlalu</a:t>
            </a:r>
            <a:r>
              <a:rPr lang="en-ID" sz="1050" dirty="0"/>
              <a:t> </a:t>
            </a:r>
            <a:r>
              <a:rPr lang="en-ID" sz="1050" dirty="0" err="1"/>
              <a:t>tersebar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mean.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Skew yang </a:t>
            </a:r>
            <a:r>
              <a:rPr lang="en-ID" sz="1050" dirty="0" err="1"/>
              <a:t>sedikit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kanan</a:t>
            </a:r>
            <a:r>
              <a:rPr lang="en-ID" sz="1050" dirty="0"/>
              <a:t> (mean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besar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median) </a:t>
            </a:r>
            <a:r>
              <a:rPr lang="en-ID" sz="1050" dirty="0" err="1"/>
              <a:t>mungkin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meskipun</a:t>
            </a:r>
            <a:r>
              <a:rPr lang="en-ID" sz="1050" dirty="0"/>
              <a:t> </a:t>
            </a:r>
            <a:r>
              <a:rPr lang="en-ID" sz="1050" dirty="0" err="1"/>
              <a:t>transformasi</a:t>
            </a:r>
            <a:r>
              <a:rPr lang="en-ID" sz="1050" dirty="0"/>
              <a:t> </a:t>
            </a:r>
            <a:r>
              <a:rPr lang="en-ID" sz="1050" dirty="0" err="1"/>
              <a:t>telah</a:t>
            </a:r>
            <a:r>
              <a:rPr lang="en-ID" sz="1050" dirty="0"/>
              <a:t> </a:t>
            </a:r>
            <a:r>
              <a:rPr lang="en-ID" sz="1050" dirty="0" err="1"/>
              <a:t>membantu</a:t>
            </a:r>
            <a:r>
              <a:rPr lang="en-ID" sz="1050" dirty="0"/>
              <a:t>, </a:t>
            </a:r>
            <a:r>
              <a:rPr lang="en-ID" sz="1050" dirty="0" err="1"/>
              <a:t>masih</a:t>
            </a:r>
            <a:r>
              <a:rPr lang="en-ID" sz="1050" dirty="0"/>
              <a:t> </a:t>
            </a:r>
            <a:r>
              <a:rPr lang="en-ID" sz="1050" dirty="0" err="1"/>
              <a:t>ada</a:t>
            </a:r>
            <a:r>
              <a:rPr lang="en-ID" sz="1050" dirty="0"/>
              <a:t> </a:t>
            </a:r>
            <a:r>
              <a:rPr lang="en-ID" sz="1050" dirty="0" err="1"/>
              <a:t>sedikit</a:t>
            </a:r>
            <a:r>
              <a:rPr lang="en-ID" sz="1050" dirty="0"/>
              <a:t> skewing (Skew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kanan</a:t>
            </a:r>
            <a:r>
              <a:rPr lang="en-ID" sz="105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234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478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Transformasi Variabel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4141093" y="440731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Transformasi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LotArea</a:t>
            </a:r>
            <a:endParaRPr lang="en-ID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D6B34-7094-31F1-7941-F501F318183B}"/>
              </a:ext>
            </a:extLst>
          </p:cNvPr>
          <p:cNvSpPr txBox="1"/>
          <p:nvPr/>
        </p:nvSpPr>
        <p:spPr>
          <a:xfrm>
            <a:off x="122649" y="3596923"/>
            <a:ext cx="532341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 err="1"/>
              <a:t>Berdasarkan</a:t>
            </a:r>
            <a:r>
              <a:rPr lang="en-ID" sz="1050" dirty="0"/>
              <a:t> output yang </a:t>
            </a:r>
            <a:r>
              <a:rPr lang="en-ID" sz="1050" dirty="0" err="1"/>
              <a:t>diberikan</a:t>
            </a:r>
            <a:r>
              <a:rPr lang="en-ID" sz="1050" dirty="0"/>
              <a:t>:</a:t>
            </a:r>
          </a:p>
          <a:p>
            <a:endParaRPr lang="en-ID" sz="1050" dirty="0"/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Data yang </a:t>
            </a:r>
            <a:r>
              <a:rPr lang="en-ID" sz="1050" dirty="0" err="1"/>
              <a:t>ditransformasi</a:t>
            </a:r>
            <a:r>
              <a:rPr lang="en-ID" sz="1050" dirty="0"/>
              <a:t> </a:t>
            </a: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logaritmik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distribusi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simetris</a:t>
            </a:r>
            <a:r>
              <a:rPr lang="en-ID" sz="1050" dirty="0"/>
              <a:t>, </a:t>
            </a:r>
            <a:r>
              <a:rPr lang="en-ID" sz="1050" dirty="0" err="1"/>
              <a:t>dengan</a:t>
            </a:r>
            <a:r>
              <a:rPr lang="en-ID" sz="1050" dirty="0"/>
              <a:t> mean dan median yang </a:t>
            </a:r>
            <a:r>
              <a:rPr lang="en-ID" sz="1050" dirty="0" err="1"/>
              <a:t>relatif</a:t>
            </a:r>
            <a:r>
              <a:rPr lang="en-ID" sz="1050" dirty="0"/>
              <a:t> </a:t>
            </a:r>
            <a:r>
              <a:rPr lang="en-ID" sz="1050" dirty="0" err="1"/>
              <a:t>dekat</a:t>
            </a:r>
            <a:r>
              <a:rPr lang="en-ID" sz="10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rendah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data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terlalu</a:t>
            </a:r>
            <a:r>
              <a:rPr lang="en-ID" sz="1050" dirty="0"/>
              <a:t> </a:t>
            </a:r>
            <a:r>
              <a:rPr lang="en-ID" sz="1050" dirty="0" err="1"/>
              <a:t>tersebar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mean.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Skew yang </a:t>
            </a:r>
            <a:r>
              <a:rPr lang="en-ID" sz="1050" dirty="0" err="1"/>
              <a:t>sedikit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kiri</a:t>
            </a:r>
            <a:r>
              <a:rPr lang="en-ID" sz="1050" dirty="0"/>
              <a:t> (mean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kecil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median) </a:t>
            </a:r>
            <a:r>
              <a:rPr lang="en-ID" sz="1050" dirty="0" err="1"/>
              <a:t>mungkin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meskipun</a:t>
            </a:r>
            <a:r>
              <a:rPr lang="en-ID" sz="1050" dirty="0"/>
              <a:t> </a:t>
            </a:r>
            <a:r>
              <a:rPr lang="en-ID" sz="1050" dirty="0" err="1"/>
              <a:t>transformasi</a:t>
            </a:r>
            <a:r>
              <a:rPr lang="en-ID" sz="1050" dirty="0"/>
              <a:t> </a:t>
            </a:r>
            <a:r>
              <a:rPr lang="en-ID" sz="1050" dirty="0" err="1"/>
              <a:t>telah</a:t>
            </a:r>
            <a:r>
              <a:rPr lang="en-ID" sz="1050" dirty="0"/>
              <a:t> </a:t>
            </a:r>
            <a:r>
              <a:rPr lang="en-ID" sz="1050" dirty="0" err="1"/>
              <a:t>membantu</a:t>
            </a:r>
            <a:r>
              <a:rPr lang="en-ID" sz="1050" dirty="0"/>
              <a:t>, </a:t>
            </a:r>
            <a:r>
              <a:rPr lang="en-ID" sz="1050" dirty="0" err="1"/>
              <a:t>masih</a:t>
            </a:r>
            <a:r>
              <a:rPr lang="en-ID" sz="1050" dirty="0"/>
              <a:t> </a:t>
            </a:r>
            <a:r>
              <a:rPr lang="en-ID" sz="1050" dirty="0" err="1"/>
              <a:t>ada</a:t>
            </a:r>
            <a:r>
              <a:rPr lang="en-ID" sz="1050" dirty="0"/>
              <a:t> </a:t>
            </a:r>
            <a:r>
              <a:rPr lang="en-ID" sz="1050" dirty="0" err="1"/>
              <a:t>sedikit</a:t>
            </a:r>
            <a:r>
              <a:rPr lang="en-ID" sz="1050" dirty="0"/>
              <a:t> skewing (Skew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kiri</a:t>
            </a:r>
            <a:r>
              <a:rPr lang="en-ID" sz="1050" dirty="0"/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15883-6F8F-5432-F798-0ED5792E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7" y="1006487"/>
            <a:ext cx="3801533" cy="2522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434B7-B066-9CC6-06EB-26F5DA6A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801" y="864175"/>
            <a:ext cx="4400776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Garage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ScatterPlot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BE753-311E-B176-4AA6-6F2D23D4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15" y="1596941"/>
            <a:ext cx="4705592" cy="3219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3EE1BF-DB65-8398-9F86-CA70A38F971A}"/>
              </a:ext>
            </a:extLst>
          </p:cNvPr>
          <p:cNvSpPr txBox="1"/>
          <p:nvPr/>
        </p:nvSpPr>
        <p:spPr>
          <a:xfrm>
            <a:off x="5023807" y="1638992"/>
            <a:ext cx="3993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Dari output,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'</a:t>
            </a:r>
            <a:r>
              <a:rPr lang="en-ID" dirty="0" err="1"/>
              <a:t>SalePrice</a:t>
            </a:r>
            <a:r>
              <a:rPr lang="en-ID" dirty="0"/>
              <a:t>'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GrLivArea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plot </a:t>
            </a:r>
            <a:r>
              <a:rPr lang="en-ID" dirty="0" err="1"/>
              <a:t>plot</a:t>
            </a:r>
            <a:r>
              <a:rPr lang="en-ID" dirty="0"/>
              <a:t> data </a:t>
            </a:r>
            <a:r>
              <a:rPr lang="en-ID" dirty="0" err="1"/>
              <a:t>membentuk</a:t>
            </a:r>
            <a:r>
              <a:rPr lang="en-ID" dirty="0"/>
              <a:t> garis yang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SalePrice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pula </a:t>
            </a:r>
            <a:r>
              <a:rPr lang="en-ID" dirty="0" err="1"/>
              <a:t>GrLivArea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94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GrLivArea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ScatterPlot</a:t>
            </a:r>
            <a:endParaRPr lang="en-ID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E1BF-DB65-8398-9F86-CA70A38F971A}"/>
              </a:ext>
            </a:extLst>
          </p:cNvPr>
          <p:cNvSpPr txBox="1"/>
          <p:nvPr/>
        </p:nvSpPr>
        <p:spPr>
          <a:xfrm>
            <a:off x="5023807" y="1638992"/>
            <a:ext cx="3993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Dari output,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'</a:t>
            </a:r>
            <a:r>
              <a:rPr lang="en-ID" dirty="0" err="1"/>
              <a:t>SalePrice</a:t>
            </a:r>
            <a:r>
              <a:rPr lang="en-ID" dirty="0"/>
              <a:t>'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‘</a:t>
            </a:r>
            <a:r>
              <a:rPr lang="en-ID" dirty="0" err="1"/>
              <a:t>GarageArea</a:t>
            </a:r>
            <a:r>
              <a:rPr lang="en-ID" dirty="0"/>
              <a:t>’ </a:t>
            </a:r>
            <a:r>
              <a:rPr lang="en-ID" dirty="0" err="1"/>
              <a:t>dikarenakan</a:t>
            </a:r>
            <a:r>
              <a:rPr lang="en-ID" dirty="0"/>
              <a:t> plot </a:t>
            </a:r>
            <a:r>
              <a:rPr lang="en-ID" dirty="0" err="1"/>
              <a:t>plot</a:t>
            </a:r>
            <a:r>
              <a:rPr lang="en-ID" dirty="0"/>
              <a:t> data </a:t>
            </a:r>
            <a:r>
              <a:rPr lang="en-ID" dirty="0" err="1"/>
              <a:t>membentuk</a:t>
            </a:r>
            <a:r>
              <a:rPr lang="en-ID" dirty="0"/>
              <a:t> garis yang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SalePrice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pula </a:t>
            </a:r>
            <a:r>
              <a:rPr lang="en-ID" dirty="0" err="1"/>
              <a:t>GrLivArea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4CCC9-9EE6-94E2-5204-BB2C7B2BE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3" y="1376586"/>
            <a:ext cx="4597636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Kesimpulan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5DE0-F112-7B43-C1B2-574B870B4B8E}"/>
              </a:ext>
            </a:extLst>
          </p:cNvPr>
          <p:cNvSpPr txBox="1"/>
          <p:nvPr/>
        </p:nvSpPr>
        <p:spPr>
          <a:xfrm>
            <a:off x="5264943" y="4702630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DFC54-BD76-7900-5B01-02509FA2BFEE}"/>
              </a:ext>
            </a:extLst>
          </p:cNvPr>
          <p:cNvSpPr txBox="1"/>
          <p:nvPr/>
        </p:nvSpPr>
        <p:spPr>
          <a:xfrm>
            <a:off x="631565" y="1183821"/>
            <a:ext cx="8251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Dari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,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diambil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kesimpulan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Diantara</a:t>
            </a:r>
            <a:r>
              <a:rPr lang="en-GB" dirty="0"/>
              <a:t> Data </a:t>
            </a:r>
            <a:r>
              <a:rPr lang="en-GB" dirty="0" err="1"/>
              <a:t>kategorikal</a:t>
            </a:r>
            <a:r>
              <a:rPr lang="en-GB" dirty="0"/>
              <a:t> Utilities, </a:t>
            </a:r>
            <a:r>
              <a:rPr lang="en-GB" dirty="0" err="1"/>
              <a:t>HouseStyle</a:t>
            </a:r>
            <a:r>
              <a:rPr lang="en-GB" dirty="0"/>
              <a:t>, dan </a:t>
            </a:r>
            <a:r>
              <a:rPr lang="en-GB" dirty="0" err="1"/>
              <a:t>ExterQual</a:t>
            </a:r>
            <a:r>
              <a:rPr lang="en-GB" dirty="0"/>
              <a:t>,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data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kategori</a:t>
            </a:r>
            <a:r>
              <a:rPr lang="en-GB" dirty="0"/>
              <a:t> yang balance dan </a:t>
            </a:r>
            <a:r>
              <a:rPr lang="en-GB" dirty="0" err="1"/>
              <a:t>proporsional</a:t>
            </a:r>
            <a:r>
              <a:rPr lang="en-GB" dirty="0"/>
              <a:t>. Ada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yang </a:t>
            </a:r>
            <a:r>
              <a:rPr lang="en-GB" dirty="0" err="1"/>
              <a:t>proporsi</a:t>
            </a:r>
            <a:r>
              <a:rPr lang="en-GB" dirty="0"/>
              <a:t>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dibanding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.</a:t>
            </a:r>
          </a:p>
          <a:p>
            <a:pPr marL="342900" indent="-342900">
              <a:buAutoNum type="arabicPeriod"/>
            </a:pPr>
            <a:r>
              <a:rPr lang="en-ID" dirty="0"/>
              <a:t>Pada data </a:t>
            </a:r>
            <a:r>
              <a:rPr lang="en-ID" dirty="0" err="1"/>
              <a:t>numerik</a:t>
            </a:r>
            <a:r>
              <a:rPr lang="en-ID" dirty="0"/>
              <a:t>, </a:t>
            </a:r>
            <a:r>
              <a:rPr lang="en-ID" dirty="0" err="1"/>
              <a:t>kurva</a:t>
            </a:r>
            <a:r>
              <a:rPr lang="en-ID" dirty="0"/>
              <a:t> data </a:t>
            </a:r>
            <a:r>
              <a:rPr lang="en-ID" dirty="0" err="1"/>
              <a:t>SalePrice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skew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, data </a:t>
            </a:r>
            <a:r>
              <a:rPr lang="en-ID" dirty="0" err="1"/>
              <a:t>GrLivArea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skew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, dan </a:t>
            </a:r>
            <a:r>
              <a:rPr lang="en-ID" dirty="0" err="1"/>
              <a:t>PoolArea</a:t>
            </a:r>
            <a:r>
              <a:rPr lang="en-ID" dirty="0"/>
              <a:t> </a:t>
            </a:r>
            <a:r>
              <a:rPr lang="en-ID" dirty="0" err="1"/>
              <a:t>memusat</a:t>
            </a:r>
            <a:r>
              <a:rPr lang="en-ID" dirty="0"/>
              <a:t> di </a:t>
            </a:r>
            <a:r>
              <a:rPr lang="en-ID" dirty="0" err="1"/>
              <a:t>titik</a:t>
            </a:r>
            <a:r>
              <a:rPr lang="en-ID" dirty="0"/>
              <a:t> nol.</a:t>
            </a:r>
          </a:p>
          <a:p>
            <a:pPr marL="342900" indent="-342900">
              <a:buAutoNum type="arabicPeriod"/>
            </a:pP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pada </a:t>
            </a:r>
            <a:r>
              <a:rPr lang="en-ID" dirty="0" err="1"/>
              <a:t>SalePrice</a:t>
            </a:r>
            <a:r>
              <a:rPr lang="en-ID" dirty="0"/>
              <a:t> dan Lot Area (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), </a:t>
            </a:r>
            <a:r>
              <a:rPr lang="en-ID" dirty="0" err="1"/>
              <a:t>kurva</a:t>
            </a:r>
            <a:r>
              <a:rPr lang="en-ID" dirty="0"/>
              <a:t> histogram pada </a:t>
            </a:r>
            <a:r>
              <a:rPr lang="en-ID" dirty="0" err="1"/>
              <a:t>kedua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simetris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condong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mean dan median data. </a:t>
            </a:r>
          </a:p>
        </p:txBody>
      </p:sp>
    </p:spTree>
    <p:extLst>
      <p:ext uri="{BB962C8B-B14F-4D97-AF65-F5344CB8AC3E}">
        <p14:creationId xmlns:p14="http://schemas.microsoft.com/office/powerpoint/2010/main" val="99760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3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C030C-8030-1517-3BA4-FB1567F8B1A9}"/>
              </a:ext>
            </a:extLst>
          </p:cNvPr>
          <p:cNvSpPr txBox="1"/>
          <p:nvPr/>
        </p:nvSpPr>
        <p:spPr>
          <a:xfrm>
            <a:off x="444310" y="41881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6AE3E-F0C2-C49D-0767-59FAAEA38FB5}"/>
              </a:ext>
            </a:extLst>
          </p:cNvPr>
          <p:cNvSpPr txBox="1"/>
          <p:nvPr/>
        </p:nvSpPr>
        <p:spPr>
          <a:xfrm>
            <a:off x="158605" y="1111827"/>
            <a:ext cx="86240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Diketahui</a:t>
            </a:r>
            <a:r>
              <a:rPr lang="en-ID" sz="1200" dirty="0"/>
              <a:t> dataset </a:t>
            </a:r>
            <a:r>
              <a:rPr lang="en-ID" sz="1200" dirty="0" err="1"/>
              <a:t>berisi</a:t>
            </a:r>
            <a:r>
              <a:rPr lang="en-ID" sz="1200" dirty="0"/>
              <a:t> 10 </a:t>
            </a:r>
            <a:r>
              <a:rPr lang="en-ID" sz="1200" dirty="0" err="1"/>
              <a:t>menit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pertandingan</a:t>
            </a:r>
            <a:r>
              <a:rPr lang="en-ID" sz="1200" dirty="0"/>
              <a:t>.  Game yang </a:t>
            </a:r>
            <a:r>
              <a:rPr lang="en-ID" sz="1200" dirty="0" err="1"/>
              <a:t>dimainkan</a:t>
            </a:r>
            <a:r>
              <a:rPr lang="en-ID" sz="1200" dirty="0"/>
              <a:t> </a:t>
            </a:r>
            <a:r>
              <a:rPr lang="en-ID" sz="1200" dirty="0" err="1"/>
              <a:t>berperingkat</a:t>
            </a:r>
            <a:r>
              <a:rPr lang="en-ID" sz="1200" dirty="0"/>
              <a:t> 10k (SOLO QUEUE Player) </a:t>
            </a:r>
            <a:r>
              <a:rPr lang="en-ID" sz="1200" dirty="0" err="1"/>
              <a:t>dari</a:t>
            </a:r>
            <a:r>
              <a:rPr lang="en-ID" sz="1200" dirty="0"/>
              <a:t> ELO Diamond I </a:t>
            </a:r>
            <a:r>
              <a:rPr lang="en-ID" sz="1200" dirty="0" err="1"/>
              <a:t>hingga</a:t>
            </a:r>
            <a:r>
              <a:rPr lang="en-ID" sz="1200" dirty="0"/>
              <a:t> level Master. ELO </a:t>
            </a:r>
            <a:r>
              <a:rPr lang="en-ID" sz="1200" dirty="0" err="1"/>
              <a:t>sendiri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</a:t>
            </a:r>
            <a:r>
              <a:rPr lang="en-ID" sz="1200" dirty="0" err="1"/>
              <a:t>pencarian</a:t>
            </a:r>
            <a:r>
              <a:rPr lang="en-ID" sz="1200" dirty="0"/>
              <a:t> </a:t>
            </a:r>
            <a:r>
              <a:rPr lang="en-ID" sz="1200" dirty="0" err="1"/>
              <a:t>pemain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keterampilan</a:t>
            </a:r>
            <a:r>
              <a:rPr lang="en-ID" sz="1200" dirty="0"/>
              <a:t> yang </a:t>
            </a:r>
            <a:r>
              <a:rPr lang="en-ID" sz="1200" dirty="0" err="1"/>
              <a:t>sejenis</a:t>
            </a:r>
            <a:r>
              <a:rPr lang="en-ID" sz="1200" dirty="0"/>
              <a:t>.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permainan</a:t>
            </a:r>
            <a:r>
              <a:rPr lang="en-ID" sz="1200" dirty="0"/>
              <a:t> yang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unik</a:t>
            </a:r>
            <a:r>
              <a:rPr lang="en-ID" sz="1200" dirty="0"/>
              <a:t>. </a:t>
            </a:r>
            <a:r>
              <a:rPr lang="en-ID" sz="1200" dirty="0" err="1"/>
              <a:t>GameId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kamu</a:t>
            </a:r>
            <a:r>
              <a:rPr lang="en-ID" sz="1200" dirty="0"/>
              <a:t> </a:t>
            </a:r>
            <a:r>
              <a:rPr lang="en-ID" sz="1200" dirty="0" err="1"/>
              <a:t>mengambil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Riot API pada </a:t>
            </a:r>
            <a:r>
              <a:rPr lang="en-ID" sz="1200" dirty="0" err="1"/>
              <a:t>kolom</a:t>
            </a:r>
            <a:r>
              <a:rPr lang="en-ID" sz="1200" dirty="0"/>
              <a:t> dataset. </a:t>
            </a:r>
          </a:p>
          <a:p>
            <a:endParaRPr lang="en-ID" sz="1200" dirty="0"/>
          </a:p>
          <a:p>
            <a:r>
              <a:rPr lang="en-ID" sz="1200" dirty="0"/>
              <a:t>Dari data Glossary &amp; Variables, </a:t>
            </a:r>
            <a:r>
              <a:rPr lang="en-ID" sz="1200" dirty="0" err="1"/>
              <a:t>diketahui</a:t>
            </a:r>
            <a:r>
              <a:rPr lang="en-ID" sz="1200" dirty="0"/>
              <a:t> </a:t>
            </a:r>
            <a:r>
              <a:rPr lang="en-ID" sz="1200" dirty="0" err="1"/>
              <a:t>terdapat</a:t>
            </a:r>
            <a:r>
              <a:rPr lang="en-ID" sz="1200" dirty="0"/>
              <a:t> 19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pertim</a:t>
            </a:r>
            <a:r>
              <a:rPr lang="en-ID" sz="1200" dirty="0"/>
              <a:t> (total 38) yang </a:t>
            </a:r>
            <a:r>
              <a:rPr lang="en-ID" sz="1200" dirty="0" err="1"/>
              <a:t>dikumpulkan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10 </a:t>
            </a:r>
            <a:r>
              <a:rPr lang="en-ID" sz="1200" dirty="0" err="1"/>
              <a:t>menit</a:t>
            </a:r>
            <a:r>
              <a:rPr lang="en-ID" sz="1200" dirty="0"/>
              <a:t> game </a:t>
            </a:r>
            <a:r>
              <a:rPr lang="en-ID" sz="1200" dirty="0" err="1"/>
              <a:t>berlangsung</a:t>
            </a:r>
            <a:r>
              <a:rPr lang="en-ID" sz="1200" dirty="0"/>
              <a:t>. Data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pembunuhan</a:t>
            </a:r>
            <a:r>
              <a:rPr lang="en-ID" sz="1200" dirty="0"/>
              <a:t>, </a:t>
            </a:r>
            <a:r>
              <a:rPr lang="en-ID" sz="1200" dirty="0" err="1"/>
              <a:t>kematian</a:t>
            </a:r>
            <a:r>
              <a:rPr lang="en-ID" sz="1200" dirty="0"/>
              <a:t>, </a:t>
            </a:r>
            <a:r>
              <a:rPr lang="en-ID" sz="1200" dirty="0" err="1"/>
              <a:t>emas</a:t>
            </a:r>
            <a:r>
              <a:rPr lang="en-ID" sz="1200" dirty="0"/>
              <a:t>, </a:t>
            </a:r>
            <a:r>
              <a:rPr lang="en-ID" sz="1200" dirty="0" err="1"/>
              <a:t>pengalaman</a:t>
            </a:r>
            <a:r>
              <a:rPr lang="en-ID" sz="1200" dirty="0"/>
              <a:t> dan level.</a:t>
            </a:r>
          </a:p>
          <a:p>
            <a:endParaRPr lang="en-ID" sz="1200" dirty="0"/>
          </a:p>
          <a:p>
            <a:r>
              <a:rPr lang="en-ID" sz="1200" dirty="0"/>
              <a:t>Pada data </a:t>
            </a:r>
            <a:r>
              <a:rPr lang="en-ID" sz="1200" dirty="0" err="1"/>
              <a:t>diketahui</a:t>
            </a:r>
            <a:r>
              <a:rPr lang="en-ID" sz="1200" dirty="0"/>
              <a:t> juga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blueWins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target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coba</a:t>
            </a:r>
            <a:r>
              <a:rPr lang="en-ID" sz="1200" dirty="0"/>
              <a:t> </a:t>
            </a:r>
            <a:r>
              <a:rPr lang="en-ID" sz="1200" dirty="0" err="1"/>
              <a:t>diprediksi</a:t>
            </a:r>
            <a:r>
              <a:rPr lang="en-ID" sz="1200" dirty="0"/>
              <a:t>, di mana </a:t>
            </a:r>
            <a:r>
              <a:rPr lang="en-ID" sz="1200" dirty="0" err="1"/>
              <a:t>jika</a:t>
            </a:r>
            <a:r>
              <a:rPr lang="en-ID" sz="1200" dirty="0"/>
              <a:t> Nilai 1 </a:t>
            </a:r>
            <a:r>
              <a:rPr lang="en-ID" sz="1200" dirty="0" err="1"/>
              <a:t>berarti</a:t>
            </a:r>
            <a:r>
              <a:rPr lang="en-ID" sz="1200" dirty="0"/>
              <a:t> </a:t>
            </a:r>
            <a:r>
              <a:rPr lang="en-ID" sz="1200" dirty="0" err="1"/>
              <a:t>tim</a:t>
            </a:r>
            <a:r>
              <a:rPr lang="en-ID" sz="1200" dirty="0"/>
              <a:t> </a:t>
            </a:r>
            <a:r>
              <a:rPr lang="en-ID" sz="1200" dirty="0" err="1"/>
              <a:t>biru</a:t>
            </a:r>
            <a:r>
              <a:rPr lang="en-ID" sz="1200" dirty="0"/>
              <a:t> </a:t>
            </a:r>
            <a:r>
              <a:rPr lang="en-ID" sz="1200" dirty="0" err="1"/>
              <a:t>menang</a:t>
            </a:r>
            <a:r>
              <a:rPr lang="en-ID" sz="1200" dirty="0"/>
              <a:t>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Nilai 0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sebaliknya</a:t>
            </a:r>
            <a:r>
              <a:rPr lang="en-ID" sz="12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30091-52B8-192F-8BF6-DCC383A32FBC}"/>
              </a:ext>
            </a:extLst>
          </p:cNvPr>
          <p:cNvSpPr txBox="1"/>
          <p:nvPr/>
        </p:nvSpPr>
        <p:spPr>
          <a:xfrm>
            <a:off x="158605" y="72658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highlight>
                  <a:srgbClr val="00FFFF"/>
                </a:highlight>
              </a:rPr>
              <a:t>Permasalahan</a:t>
            </a:r>
            <a:endParaRPr lang="en-ID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CFD29-E37F-8F1F-F73E-DDEE0CAB61D2}"/>
              </a:ext>
            </a:extLst>
          </p:cNvPr>
          <p:cNvSpPr txBox="1"/>
          <p:nvPr/>
        </p:nvSpPr>
        <p:spPr>
          <a:xfrm>
            <a:off x="158605" y="3128281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Metode</a:t>
            </a:r>
            <a:r>
              <a:rPr lang="en-GB" b="1" dirty="0"/>
              <a:t> </a:t>
            </a:r>
            <a:r>
              <a:rPr lang="en-GB" b="1" dirty="0" err="1"/>
              <a:t>Analisis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05EDF-4ADD-0C41-1F0C-3E5449F2CD0A}"/>
              </a:ext>
            </a:extLst>
          </p:cNvPr>
          <p:cNvSpPr txBox="1"/>
          <p:nvPr/>
        </p:nvSpPr>
        <p:spPr>
          <a:xfrm>
            <a:off x="194747" y="3513520"/>
            <a:ext cx="832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Metode</a:t>
            </a:r>
            <a:r>
              <a:rPr lang="en-GB" sz="1200" dirty="0"/>
              <a:t> yang </a:t>
            </a:r>
            <a:r>
              <a:rPr lang="en-GB" sz="1200" dirty="0" err="1"/>
              <a:t>saya</a:t>
            </a:r>
            <a:r>
              <a:rPr lang="en-GB" sz="1200" dirty="0"/>
              <a:t> </a:t>
            </a:r>
            <a:r>
              <a:rPr lang="en-GB" sz="1200" dirty="0" err="1"/>
              <a:t>gunakan</a:t>
            </a:r>
            <a:r>
              <a:rPr lang="en-GB" sz="1200" dirty="0"/>
              <a:t> </a:t>
            </a:r>
            <a:r>
              <a:rPr lang="en-GB" sz="1200" dirty="0" err="1"/>
              <a:t>adalah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 </a:t>
            </a:r>
            <a:r>
              <a:rPr lang="en-GB" sz="1200" dirty="0" err="1"/>
              <a:t>klasifikasi</a:t>
            </a:r>
            <a:r>
              <a:rPr lang="en-GB" sz="1200" dirty="0"/>
              <a:t> </a:t>
            </a:r>
            <a:r>
              <a:rPr lang="en-GB" sz="1200" dirty="0" err="1"/>
              <a:t>menggunakan</a:t>
            </a:r>
            <a:r>
              <a:rPr lang="en-GB" sz="1200" dirty="0"/>
              <a:t> Dummy Classifier, Random Forest, KNN, SBM dan GBM. </a:t>
            </a:r>
            <a:r>
              <a:rPr lang="en-GB" sz="1200" dirty="0" err="1"/>
              <a:t>Kemudian</a:t>
            </a:r>
            <a:r>
              <a:rPr lang="en-GB" sz="1200" dirty="0"/>
              <a:t> </a:t>
            </a:r>
            <a:r>
              <a:rPr lang="en-GB" sz="1200" dirty="0" err="1"/>
              <a:t>hasilnya</a:t>
            </a:r>
            <a:r>
              <a:rPr lang="en-GB" sz="1200" dirty="0"/>
              <a:t> </a:t>
            </a:r>
            <a:r>
              <a:rPr lang="en-GB" sz="1200" dirty="0" err="1"/>
              <a:t>dievaluasi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melihat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 mana yang </a:t>
            </a:r>
            <a:r>
              <a:rPr lang="en-GB" sz="1200" dirty="0" err="1"/>
              <a:t>bisa</a:t>
            </a:r>
            <a:r>
              <a:rPr lang="en-GB" sz="1200" dirty="0"/>
              <a:t> </a:t>
            </a:r>
            <a:r>
              <a:rPr lang="en-GB" sz="1200" dirty="0" err="1"/>
              <a:t>mengklasifikasikannya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baik</a:t>
            </a:r>
            <a:r>
              <a:rPr lang="en-GB" sz="1200" dirty="0"/>
              <a:t>  </a:t>
            </a:r>
            <a:endParaRPr lang="en-ID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722AF-5C00-43E8-BBB9-4E1B5A5B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2" y="449035"/>
            <a:ext cx="3672423" cy="4597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48305-0DD3-86CC-3AD2-016B3FB5E9AA}"/>
              </a:ext>
            </a:extLst>
          </p:cNvPr>
          <p:cNvSpPr txBox="1"/>
          <p:nvPr/>
        </p:nvSpPr>
        <p:spPr>
          <a:xfrm>
            <a:off x="4572000" y="947057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08753-B09F-77F1-7025-3E8C50FF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8" y="1258684"/>
            <a:ext cx="4529251" cy="293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253093" y="4320928"/>
            <a:ext cx="212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Library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analisis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EE91B-6F39-D1C9-B1F2-FE42E6D2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7872"/>
            <a:ext cx="4529251" cy="2180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97E69-3572-E2C5-A131-23BFEE79B469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Kompetensi: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49825" y="1164650"/>
          <a:ext cx="8644350" cy="3362960"/>
        </p:xfrm>
        <a:graphic>
          <a:graphicData uri="http://schemas.openxmlformats.org/drawingml/2006/table">
            <a:tbl>
              <a:tblPr>
                <a:noFill/>
                <a:tableStyleId>{DD3A0DA8-24D0-4FC2-9DAE-7888DCECC0E7}</a:tableStyleId>
              </a:tblPr>
              <a:tblGrid>
                <a:gridCol w="9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5078185" y="4231379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Setelah</a:t>
            </a:r>
            <a:r>
              <a:rPr lang="en-GB" sz="1200" dirty="0"/>
              <a:t>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pengecekan</a:t>
            </a:r>
            <a:r>
              <a:rPr lang="en-GB" sz="1200" dirty="0"/>
              <a:t> data </a:t>
            </a:r>
            <a:r>
              <a:rPr lang="en-GB" sz="1200" dirty="0" err="1"/>
              <a:t>kosong</a:t>
            </a:r>
            <a:r>
              <a:rPr lang="en-GB" sz="1200" dirty="0"/>
              <a:t> (null)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berbagai</a:t>
            </a:r>
            <a:r>
              <a:rPr lang="en-GB" sz="1200" dirty="0"/>
              <a:t> </a:t>
            </a:r>
            <a:r>
              <a:rPr lang="en-GB" sz="1200" dirty="0" err="1"/>
              <a:t>cara</a:t>
            </a:r>
            <a:r>
              <a:rPr lang="en-GB" sz="1200" dirty="0"/>
              <a:t>, </a:t>
            </a:r>
            <a:r>
              <a:rPr lang="en-GB" sz="1200" dirty="0" err="1"/>
              <a:t>ternyata</a:t>
            </a:r>
            <a:r>
              <a:rPr lang="en-GB" sz="1200" dirty="0"/>
              <a:t> </a:t>
            </a:r>
            <a:r>
              <a:rPr lang="en-GB" sz="1200" dirty="0" err="1"/>
              <a:t>memang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ada</a:t>
            </a:r>
            <a:r>
              <a:rPr lang="en-GB" sz="1200" dirty="0"/>
              <a:t> data yang null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60016-25A4-9B62-BD21-84ADC37F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" y="712857"/>
            <a:ext cx="4566351" cy="2154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9F90-710C-86E8-AA8E-180D90C5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9" y="3007185"/>
            <a:ext cx="4309068" cy="1877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051B3-3D64-CE97-BE88-16A73B49F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32" y="71007"/>
            <a:ext cx="2894701" cy="4086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8E1215-061B-2966-942C-313B1B6E2A48}"/>
              </a:ext>
            </a:extLst>
          </p:cNvPr>
          <p:cNvSpPr txBox="1"/>
          <p:nvPr/>
        </p:nvSpPr>
        <p:spPr>
          <a:xfrm>
            <a:off x="465365" y="432137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516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465364" y="3872151"/>
            <a:ext cx="39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Setelah</a:t>
            </a:r>
            <a:r>
              <a:rPr lang="en-GB" sz="1200" dirty="0"/>
              <a:t>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pengecekan</a:t>
            </a:r>
            <a:r>
              <a:rPr lang="en-GB" sz="1200" dirty="0"/>
              <a:t> dan </a:t>
            </a:r>
            <a:r>
              <a:rPr lang="en-GB" sz="1200" dirty="0" err="1"/>
              <a:t>penghapusan</a:t>
            </a:r>
            <a:r>
              <a:rPr lang="en-GB" sz="1200" dirty="0"/>
              <a:t> outlier, </a:t>
            </a:r>
            <a:r>
              <a:rPr lang="en-GB" sz="1200" dirty="0" err="1"/>
              <a:t>tersisa</a:t>
            </a:r>
            <a:r>
              <a:rPr lang="en-GB" sz="1200" dirty="0"/>
              <a:t> 3730 baris yang </a:t>
            </a:r>
            <a:r>
              <a:rPr lang="en-GB" sz="1200" dirty="0" err="1"/>
              <a:t>bersih</a:t>
            </a:r>
            <a:r>
              <a:rPr lang="en-GB" sz="1200" dirty="0"/>
              <a:t> </a:t>
            </a:r>
            <a:r>
              <a:rPr lang="en-GB" sz="1200" dirty="0" err="1"/>
              <a:t>siap</a:t>
            </a:r>
            <a:r>
              <a:rPr lang="en-GB" sz="1200" dirty="0"/>
              <a:t>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analisis</a:t>
            </a:r>
            <a:r>
              <a:rPr lang="en-GB" sz="1200" dirty="0"/>
              <a:t> . Dimana </a:t>
            </a:r>
            <a:r>
              <a:rPr lang="en-GB" sz="1200" dirty="0" err="1"/>
              <a:t>sebelumnya</a:t>
            </a:r>
            <a:r>
              <a:rPr lang="en-GB" sz="1200" dirty="0"/>
              <a:t> </a:t>
            </a:r>
            <a:r>
              <a:rPr lang="en-GB" sz="1200" dirty="0" err="1"/>
              <a:t>terdapat</a:t>
            </a:r>
            <a:r>
              <a:rPr lang="en-GB" sz="1200" dirty="0"/>
              <a:t> 9879 baris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7ADD3-805C-6C7D-2EED-77465FDE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7" y="942834"/>
            <a:ext cx="3943553" cy="255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3A8A1-02DF-227D-4B01-0B5F0EA7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12" y="286350"/>
            <a:ext cx="3657788" cy="4438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E1FA2-41CB-082A-4C39-8503167FF76B}"/>
              </a:ext>
            </a:extLst>
          </p:cNvPr>
          <p:cNvSpPr txBox="1"/>
          <p:nvPr/>
        </p:nvSpPr>
        <p:spPr>
          <a:xfrm>
            <a:off x="623400" y="57269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57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138792" y="4150800"/>
            <a:ext cx="39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visualisasi</a:t>
            </a:r>
            <a:r>
              <a:rPr lang="en-GB" sz="1200" dirty="0"/>
              <a:t> dan </a:t>
            </a:r>
            <a:r>
              <a:rPr lang="en-GB" sz="1200" dirty="0" err="1"/>
              <a:t>pengecekan</a:t>
            </a:r>
            <a:r>
              <a:rPr lang="en-GB" sz="1200" dirty="0"/>
              <a:t> formal, </a:t>
            </a:r>
            <a:r>
              <a:rPr lang="en-GB" sz="1200" dirty="0" err="1"/>
              <a:t>perbedaan</a:t>
            </a:r>
            <a:r>
              <a:rPr lang="en-GB" sz="1200" dirty="0"/>
              <a:t> </a:t>
            </a:r>
            <a:r>
              <a:rPr lang="en-GB" sz="1200" dirty="0" err="1"/>
              <a:t>jumlah</a:t>
            </a:r>
            <a:r>
              <a:rPr lang="en-GB" sz="1200" dirty="0"/>
              <a:t> </a:t>
            </a:r>
            <a:r>
              <a:rPr lang="en-GB" sz="1200" dirty="0" err="1"/>
              <a:t>menang</a:t>
            </a:r>
            <a:r>
              <a:rPr lang="en-GB" sz="1200" dirty="0"/>
              <a:t> dan </a:t>
            </a:r>
            <a:r>
              <a:rPr lang="en-GB" sz="1200" dirty="0" err="1"/>
              <a:t>kalah</a:t>
            </a:r>
            <a:r>
              <a:rPr lang="en-GB" sz="1200" dirty="0"/>
              <a:t> </a:t>
            </a:r>
            <a:r>
              <a:rPr lang="en-GB" sz="1200" dirty="0" err="1"/>
              <a:t>tim</a:t>
            </a:r>
            <a:r>
              <a:rPr lang="en-GB" sz="1200" dirty="0"/>
              <a:t> </a:t>
            </a:r>
            <a:r>
              <a:rPr lang="en-GB" sz="1200" dirty="0" err="1"/>
              <a:t>biru</a:t>
            </a:r>
            <a:r>
              <a:rPr lang="en-GB" sz="1200" dirty="0"/>
              <a:t> </a:t>
            </a:r>
            <a:r>
              <a:rPr lang="en-GB" sz="1200" dirty="0" err="1"/>
              <a:t>berbeda</a:t>
            </a:r>
            <a:r>
              <a:rPr lang="en-GB" sz="1200" dirty="0"/>
              <a:t> tipis, </a:t>
            </a:r>
            <a:r>
              <a:rPr lang="en-GB" sz="1200" dirty="0" err="1"/>
              <a:t>menang</a:t>
            </a:r>
            <a:r>
              <a:rPr lang="en-GB" sz="1200" dirty="0"/>
              <a:t> </a:t>
            </a:r>
            <a:r>
              <a:rPr lang="en-GB" sz="1200" dirty="0" err="1"/>
              <a:t>tim</a:t>
            </a:r>
            <a:r>
              <a:rPr lang="en-GB" sz="1200" dirty="0"/>
              <a:t> </a:t>
            </a:r>
            <a:r>
              <a:rPr lang="en-GB" sz="1200" dirty="0" err="1"/>
              <a:t>biru</a:t>
            </a:r>
            <a:r>
              <a:rPr lang="en-GB" sz="1200" dirty="0"/>
              <a:t> </a:t>
            </a:r>
            <a:r>
              <a:rPr lang="en-GB" sz="1200" dirty="0" err="1"/>
              <a:t>sedikit</a:t>
            </a:r>
            <a:r>
              <a:rPr lang="en-GB" sz="1200" dirty="0"/>
              <a:t> </a:t>
            </a:r>
            <a:r>
              <a:rPr lang="en-GB" sz="1200" dirty="0" err="1"/>
              <a:t>lebih</a:t>
            </a:r>
            <a:r>
              <a:rPr lang="en-GB" sz="1200" dirty="0"/>
              <a:t> </a:t>
            </a:r>
            <a:r>
              <a:rPr lang="en-GB" sz="1200" dirty="0" err="1"/>
              <a:t>banyak</a:t>
            </a:r>
            <a:r>
              <a:rPr lang="en-GB" sz="1200" dirty="0"/>
              <a:t> </a:t>
            </a:r>
            <a:r>
              <a:rPr lang="en-GB" sz="1200" dirty="0" err="1"/>
              <a:t>dibanding</a:t>
            </a:r>
            <a:r>
              <a:rPr lang="en-GB" sz="1200" dirty="0"/>
              <a:t> </a:t>
            </a:r>
            <a:r>
              <a:rPr lang="en-GB" sz="1200" dirty="0" err="1"/>
              <a:t>kalahnya</a:t>
            </a:r>
            <a:endParaRPr lang="en-ID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292D4-C5A5-9B8A-596C-A8B6B191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3" y="572700"/>
            <a:ext cx="3689540" cy="29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0B7FFD-2044-C89F-F375-65A268A6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86" y="25843"/>
            <a:ext cx="4832762" cy="4099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1B37D-01C0-F095-65B8-E4C274015878}"/>
              </a:ext>
            </a:extLst>
          </p:cNvPr>
          <p:cNvSpPr txBox="1"/>
          <p:nvPr/>
        </p:nvSpPr>
        <p:spPr>
          <a:xfrm>
            <a:off x="4388567" y="4158964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Pengelompokan</a:t>
            </a:r>
            <a:r>
              <a:rPr lang="en-GB" sz="1200" dirty="0"/>
              <a:t> variable </a:t>
            </a:r>
            <a:r>
              <a:rPr lang="en-GB" sz="1200" dirty="0" err="1"/>
              <a:t>kategorik</a:t>
            </a:r>
            <a:r>
              <a:rPr lang="en-GB" sz="1200" dirty="0"/>
              <a:t> dan </a:t>
            </a:r>
            <a:r>
              <a:rPr lang="en-GB" sz="1200" dirty="0" err="1"/>
              <a:t>numerik</a:t>
            </a:r>
            <a:r>
              <a:rPr lang="en-GB" sz="1200" dirty="0"/>
              <a:t> </a:t>
            </a:r>
            <a:r>
              <a:rPr lang="en-GB" sz="1200" dirty="0" err="1"/>
              <a:t>bertujuan</a:t>
            </a:r>
            <a:r>
              <a:rPr lang="en-GB" sz="1200" dirty="0"/>
              <a:t> agar </a:t>
            </a:r>
            <a:r>
              <a:rPr lang="en-GB" sz="1200" dirty="0" err="1"/>
              <a:t>dapat</a:t>
            </a:r>
            <a:r>
              <a:rPr lang="en-GB" sz="1200" dirty="0"/>
              <a:t> focus </a:t>
            </a:r>
            <a:r>
              <a:rPr lang="en-GB" sz="1200" dirty="0" err="1"/>
              <a:t>ke</a:t>
            </a:r>
            <a:r>
              <a:rPr lang="en-GB" sz="1200" dirty="0"/>
              <a:t> variable </a:t>
            </a:r>
            <a:r>
              <a:rPr lang="en-GB" sz="1200" dirty="0" err="1"/>
              <a:t>numerik</a:t>
            </a:r>
            <a:r>
              <a:rPr lang="en-GB" sz="1200" dirty="0"/>
              <a:t> yang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dianalisis</a:t>
            </a:r>
            <a:r>
              <a:rPr lang="en-GB" sz="1200" dirty="0"/>
              <a:t> </a:t>
            </a:r>
            <a:r>
              <a:rPr lang="en-GB" sz="1200" dirty="0" err="1"/>
              <a:t>lebih</a:t>
            </a:r>
            <a:r>
              <a:rPr lang="en-GB" sz="1200" dirty="0"/>
              <a:t> </a:t>
            </a:r>
            <a:r>
              <a:rPr lang="en-GB" sz="1200" dirty="0" err="1"/>
              <a:t>lanjut</a:t>
            </a:r>
            <a:endParaRPr lang="en-ID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2278F-47D3-9003-55DF-6799E7E2A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52" y="3477665"/>
            <a:ext cx="2584583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0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3D5A-15E5-C183-C2BA-9F8DBF96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17" y="424982"/>
            <a:ext cx="4759655" cy="3507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053AF-5291-D57B-F82C-FE4BA06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" y="985452"/>
            <a:ext cx="4334473" cy="272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35B9D-E257-2251-F9DB-EF1AB5DD9272}"/>
              </a:ext>
            </a:extLst>
          </p:cNvPr>
          <p:cNvSpPr txBox="1"/>
          <p:nvPr/>
        </p:nvSpPr>
        <p:spPr>
          <a:xfrm>
            <a:off x="146956" y="3816064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Variabel</a:t>
            </a:r>
            <a:r>
              <a:rPr lang="en-GB" sz="1200" dirty="0"/>
              <a:t> </a:t>
            </a:r>
            <a:r>
              <a:rPr lang="en-GB" sz="1200" dirty="0" err="1"/>
              <a:t>greg</a:t>
            </a:r>
            <a:r>
              <a:rPr lang="en-GB" sz="1200" dirty="0"/>
              <a:t> </a:t>
            </a:r>
            <a:r>
              <a:rPr lang="en-GB" sz="1200" dirty="0" err="1"/>
              <a:t>merupakan</a:t>
            </a:r>
            <a:r>
              <a:rPr lang="en-GB" sz="1200" dirty="0"/>
              <a:t> </a:t>
            </a:r>
            <a:r>
              <a:rPr lang="en-GB" sz="1200" dirty="0" err="1"/>
              <a:t>variabel</a:t>
            </a:r>
            <a:r>
              <a:rPr lang="en-GB" sz="1200" dirty="0"/>
              <a:t> </a:t>
            </a:r>
            <a:r>
              <a:rPr lang="en-GB" sz="1200" dirty="0" err="1"/>
              <a:t>numerik</a:t>
            </a:r>
            <a:r>
              <a:rPr lang="en-GB" sz="1200" dirty="0"/>
              <a:t> yang </a:t>
            </a:r>
            <a:r>
              <a:rPr lang="en-GB" sz="1200" dirty="0" err="1"/>
              <a:t>mengeliminasi</a:t>
            </a:r>
            <a:r>
              <a:rPr lang="en-GB" sz="1200" dirty="0"/>
              <a:t> </a:t>
            </a:r>
            <a:r>
              <a:rPr lang="en-GB" sz="1200" dirty="0" err="1"/>
              <a:t>kolom</a:t>
            </a:r>
            <a:r>
              <a:rPr lang="en-GB" sz="1200" dirty="0"/>
              <a:t> </a:t>
            </a:r>
            <a:r>
              <a:rPr lang="en-GB" sz="1200" dirty="0" err="1"/>
              <a:t>blueWins</a:t>
            </a:r>
            <a:r>
              <a:rPr lang="en-GB" sz="1200" dirty="0"/>
              <a:t>, </a:t>
            </a:r>
            <a:r>
              <a:rPr lang="en-GB" sz="1200" dirty="0" err="1"/>
              <a:t>redFirstBlood</a:t>
            </a:r>
            <a:r>
              <a:rPr lang="en-GB" sz="1200" dirty="0"/>
              <a:t> dan </a:t>
            </a:r>
            <a:r>
              <a:rPr lang="en-GB" sz="1200" dirty="0" err="1"/>
              <a:t>blueFirstBlood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6E2C2-E31D-1860-0498-1475924D30AE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971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6D88B-72E6-C837-F252-5AB0AD01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8" y="1634700"/>
            <a:ext cx="2921150" cy="108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1910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ID" b="1" dirty="0" err="1">
                <a:highlight>
                  <a:srgbClr val="FFFFFF"/>
                </a:highlight>
                <a:latin typeface="Arial" panose="020B0604020202020204" pitchFamily="34" charset="0"/>
              </a:rPr>
              <a:t>ummy</a:t>
            </a:r>
            <a:r>
              <a:rPr lang="en-ID" b="1" dirty="0">
                <a:highlight>
                  <a:srgbClr val="FFFFFF"/>
                </a:highlight>
                <a:latin typeface="Arial" panose="020B0604020202020204" pitchFamily="34" charset="0"/>
              </a:rPr>
              <a:t> Classifier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532B-9CEB-54D5-EBF2-CAE7381E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10" y="155121"/>
            <a:ext cx="4621875" cy="3494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BA060-D409-BC10-6C4E-EC95217A2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44" y="3754411"/>
            <a:ext cx="6404885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20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ADB5F-F444-3D48-8897-C63B14CC0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9"/>
          <a:stretch/>
        </p:blipFill>
        <p:spPr>
          <a:xfrm>
            <a:off x="494094" y="1589235"/>
            <a:ext cx="8394209" cy="32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14516-31CC-E99C-F0F1-0F5F763D7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4"/>
          <a:stretch/>
        </p:blipFill>
        <p:spPr>
          <a:xfrm>
            <a:off x="0" y="1589235"/>
            <a:ext cx="4350165" cy="1767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AB574-402F-7F63-B70A-47ECC696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53" y="1441232"/>
            <a:ext cx="4598894" cy="2841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F1F92-B55B-41A6-6AF8-E6B2EBE87B15}"/>
              </a:ext>
            </a:extLst>
          </p:cNvPr>
          <p:cNvSpPr txBox="1"/>
          <p:nvPr/>
        </p:nvSpPr>
        <p:spPr>
          <a:xfrm>
            <a:off x="100853" y="3504814"/>
            <a:ext cx="44711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Berdasarkan</a:t>
            </a:r>
            <a:r>
              <a:rPr lang="en-GB" sz="1100" dirty="0"/>
              <a:t> </a:t>
            </a:r>
            <a:r>
              <a:rPr lang="en-GB" sz="1100" dirty="0" err="1"/>
              <a:t>pola</a:t>
            </a:r>
            <a:r>
              <a:rPr lang="en-GB" sz="1100" dirty="0"/>
              <a:t> output array confusion matrix </a:t>
            </a:r>
            <a:r>
              <a:rPr lang="en-GB" sz="1100" dirty="0" err="1"/>
              <a:t>nya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dilihat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:</a:t>
            </a:r>
          </a:p>
          <a:p>
            <a:pPr marL="342900" indent="-342900">
              <a:buAutoNum type="arabicPeriod"/>
            </a:pPr>
            <a:r>
              <a:rPr lang="en-GB" sz="1100" dirty="0" err="1"/>
              <a:t>Prediksi</a:t>
            </a:r>
            <a:r>
              <a:rPr lang="en-GB" sz="1100" dirty="0"/>
              <a:t> </a:t>
            </a:r>
            <a:r>
              <a:rPr lang="en-GB" sz="1100" dirty="0" err="1"/>
              <a:t>kelompok</a:t>
            </a:r>
            <a:r>
              <a:rPr lang="en-GB" sz="1100" dirty="0"/>
              <a:t> ‘</a:t>
            </a:r>
            <a:r>
              <a:rPr lang="en-GB" sz="1100" dirty="0" err="1"/>
              <a:t>kalah</a:t>
            </a:r>
            <a:r>
              <a:rPr lang="en-GB" sz="1100" dirty="0"/>
              <a:t>’ yang </a:t>
            </a:r>
            <a:r>
              <a:rPr lang="en-GB" sz="1100" dirty="0" err="1"/>
              <a:t>benar</a:t>
            </a:r>
            <a:r>
              <a:rPr lang="en-GB" sz="1100" dirty="0"/>
              <a:t> </a:t>
            </a:r>
            <a:r>
              <a:rPr lang="en-GB" sz="1100" dirty="0" err="1"/>
              <a:t>berjumlah</a:t>
            </a:r>
            <a:r>
              <a:rPr lang="en-GB" sz="1100" dirty="0"/>
              <a:t> 140 dan yang salah 51</a:t>
            </a:r>
          </a:p>
          <a:p>
            <a:pPr marL="342900" indent="-342900">
              <a:buFont typeface="Arial"/>
              <a:buAutoNum type="arabicPeriod"/>
            </a:pPr>
            <a:r>
              <a:rPr lang="en-GB" sz="1100" dirty="0" err="1"/>
              <a:t>Prediksi</a:t>
            </a:r>
            <a:r>
              <a:rPr lang="en-GB" sz="1100" dirty="0"/>
              <a:t> </a:t>
            </a:r>
            <a:r>
              <a:rPr lang="en-GB" sz="1100" dirty="0" err="1"/>
              <a:t>kelompok</a:t>
            </a:r>
            <a:r>
              <a:rPr lang="en-GB" sz="1100" dirty="0"/>
              <a:t> ‘</a:t>
            </a:r>
            <a:r>
              <a:rPr lang="en-GB" sz="1100" dirty="0" err="1"/>
              <a:t>menang</a:t>
            </a:r>
            <a:r>
              <a:rPr lang="en-GB" sz="1100" dirty="0"/>
              <a:t>’ yang </a:t>
            </a:r>
            <a:r>
              <a:rPr lang="en-GB" sz="1100" dirty="0" err="1"/>
              <a:t>benar</a:t>
            </a:r>
            <a:r>
              <a:rPr lang="en-GB" sz="1100" dirty="0"/>
              <a:t> </a:t>
            </a:r>
            <a:r>
              <a:rPr lang="en-GB" sz="1100" dirty="0" err="1"/>
              <a:t>berjumlah</a:t>
            </a:r>
            <a:r>
              <a:rPr lang="en-GB" sz="1100" dirty="0"/>
              <a:t> 127 dan yang salah 55</a:t>
            </a:r>
          </a:p>
          <a:p>
            <a:pPr marL="342900" indent="-342900">
              <a:buAutoNum type="arabicPeriod"/>
            </a:pPr>
            <a:endParaRPr lang="en-ID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5DDCC-AE9B-41F7-0540-F0AC13519D3F}"/>
              </a:ext>
            </a:extLst>
          </p:cNvPr>
          <p:cNvSpPr txBox="1"/>
          <p:nvPr/>
        </p:nvSpPr>
        <p:spPr>
          <a:xfrm>
            <a:off x="4740612" y="910072"/>
            <a:ext cx="423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Pembobotan</a:t>
            </a:r>
            <a:r>
              <a:rPr lang="en-GB" sz="1100" dirty="0"/>
              <a:t> </a:t>
            </a:r>
            <a:r>
              <a:rPr lang="en-GB" sz="1100" dirty="0" err="1"/>
              <a:t>digunakan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melihat</a:t>
            </a:r>
            <a:r>
              <a:rPr lang="en-GB" sz="1100" dirty="0"/>
              <a:t> </a:t>
            </a:r>
            <a:r>
              <a:rPr lang="en-GB" sz="1100" dirty="0" err="1"/>
              <a:t>kolom</a:t>
            </a:r>
            <a:r>
              <a:rPr lang="en-GB" sz="1100" dirty="0"/>
              <a:t>/</a:t>
            </a:r>
            <a:r>
              <a:rPr lang="en-GB" sz="1100" dirty="0" err="1"/>
              <a:t>fitur</a:t>
            </a:r>
            <a:r>
              <a:rPr lang="en-GB" sz="1100" dirty="0"/>
              <a:t> </a:t>
            </a:r>
            <a:r>
              <a:rPr lang="en-GB" sz="1100" dirty="0" err="1"/>
              <a:t>manakah</a:t>
            </a:r>
            <a:r>
              <a:rPr lang="en-GB" sz="1100" dirty="0"/>
              <a:t> yang paling </a:t>
            </a:r>
            <a:r>
              <a:rPr lang="en-GB" sz="1100" dirty="0" err="1"/>
              <a:t>besar</a:t>
            </a:r>
            <a:r>
              <a:rPr lang="en-GB" sz="1100" dirty="0"/>
              <a:t> </a:t>
            </a:r>
            <a:r>
              <a:rPr lang="en-GB" sz="1100" dirty="0" err="1"/>
              <a:t>pengaruhnya</a:t>
            </a:r>
            <a:r>
              <a:rPr lang="en-GB" sz="1100" dirty="0"/>
              <a:t> </a:t>
            </a:r>
            <a:r>
              <a:rPr lang="en-GB" sz="1100" dirty="0" err="1"/>
              <a:t>dalam</a:t>
            </a:r>
            <a:r>
              <a:rPr lang="en-GB" sz="1100" dirty="0"/>
              <a:t> </a:t>
            </a:r>
            <a:r>
              <a:rPr lang="en-GB" sz="1100" dirty="0" err="1"/>
              <a:t>klasifikasi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3284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65062" y="1059453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Gradient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3C383E-5534-CADE-E42E-E1701D603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11"/>
          <a:stretch/>
        </p:blipFill>
        <p:spPr>
          <a:xfrm>
            <a:off x="389026" y="1367230"/>
            <a:ext cx="5894572" cy="33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65062" y="1059453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Gradient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E3DBD-71E8-84A0-6743-918104B94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9" r="7996"/>
          <a:stretch/>
        </p:blipFill>
        <p:spPr>
          <a:xfrm>
            <a:off x="3037115" y="286350"/>
            <a:ext cx="3019833" cy="3224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CE5CE0-1229-BC3B-01A7-BCED2EAD8CEF}"/>
              </a:ext>
            </a:extLst>
          </p:cNvPr>
          <p:cNvSpPr txBox="1"/>
          <p:nvPr/>
        </p:nvSpPr>
        <p:spPr>
          <a:xfrm>
            <a:off x="6155268" y="593941"/>
            <a:ext cx="277461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Pada output,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dilihat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pada data train, </a:t>
            </a:r>
            <a:r>
              <a:rPr lang="en-ID" sz="1050" dirty="0" err="1"/>
              <a:t>semakin</a:t>
            </a:r>
            <a:r>
              <a:rPr lang="en-ID" sz="1050" dirty="0"/>
              <a:t> </a:t>
            </a:r>
            <a:r>
              <a:rPr lang="en-ID" sz="1050" dirty="0" err="1"/>
              <a:t>bertambah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, </a:t>
            </a:r>
            <a:r>
              <a:rPr lang="en-ID" sz="1050" dirty="0" err="1"/>
              <a:t>maka</a:t>
            </a:r>
            <a:r>
              <a:rPr lang="en-ID" sz="1050" dirty="0"/>
              <a:t> </a:t>
            </a:r>
            <a:r>
              <a:rPr lang="en-ID" sz="1050" dirty="0" err="1"/>
              <a:t>semakin</a:t>
            </a:r>
            <a:r>
              <a:rPr lang="en-ID" sz="1050" dirty="0"/>
              <a:t> </a:t>
            </a:r>
            <a:r>
              <a:rPr lang="en-ID" sz="1050" dirty="0" err="1"/>
              <a:t>turun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deviasinya</a:t>
            </a:r>
            <a:r>
              <a:rPr lang="en-ID" sz="1050" dirty="0"/>
              <a:t>. </a:t>
            </a:r>
            <a:r>
              <a:rPr lang="en-ID" sz="1050" dirty="0" err="1"/>
              <a:t>Sedangkan</a:t>
            </a:r>
            <a:r>
              <a:rPr lang="en-ID" sz="1050" dirty="0"/>
              <a:t> pada data test, </a:t>
            </a:r>
            <a:r>
              <a:rPr lang="en-ID" sz="1050" dirty="0" err="1"/>
              <a:t>nilai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deviasinya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berhenti</a:t>
            </a:r>
            <a:r>
              <a:rPr lang="en-ID" sz="1050" dirty="0"/>
              <a:t> dan </a:t>
            </a:r>
            <a:r>
              <a:rPr lang="en-ID" sz="1050" dirty="0" err="1"/>
              <a:t>konstan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</a:t>
            </a:r>
            <a:r>
              <a:rPr lang="en-ID" sz="1050" dirty="0" err="1"/>
              <a:t>iterasi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50, </a:t>
            </a:r>
            <a:r>
              <a:rPr lang="en-ID" sz="1050" dirty="0" err="1"/>
              <a:t>kemudian</a:t>
            </a:r>
            <a:r>
              <a:rPr lang="en-ID" sz="1050" dirty="0"/>
              <a:t>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turun</a:t>
            </a:r>
            <a:r>
              <a:rPr lang="en-ID" sz="1050" dirty="0"/>
              <a:t> </a:t>
            </a:r>
            <a:r>
              <a:rPr lang="en-ID" sz="1050" dirty="0" err="1"/>
              <a:t>sampai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 </a:t>
            </a:r>
            <a:r>
              <a:rPr lang="en-ID" sz="1050" dirty="0" err="1"/>
              <a:t>berakhir</a:t>
            </a:r>
            <a:r>
              <a:rPr lang="en-ID" sz="1050" dirty="0"/>
              <a:t>. Hal </a:t>
            </a:r>
            <a:r>
              <a:rPr lang="en-ID" sz="1050" dirty="0" err="1"/>
              <a:t>ini</a:t>
            </a:r>
            <a:r>
              <a:rPr lang="en-ID" sz="1050" dirty="0"/>
              <a:t> </a:t>
            </a:r>
            <a:r>
              <a:rPr lang="en-ID" sz="1050" dirty="0" err="1"/>
              <a:t>menandakan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hasil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 </a:t>
            </a:r>
            <a:r>
              <a:rPr lang="en-ID" sz="1050" dirty="0" err="1"/>
              <a:t>konvergen</a:t>
            </a:r>
            <a:r>
              <a:rPr lang="en-ID" sz="1050" dirty="0"/>
              <a:t> di </a:t>
            </a:r>
            <a:r>
              <a:rPr lang="en-ID" sz="1050" dirty="0" err="1"/>
              <a:t>sekitaran</a:t>
            </a:r>
            <a:r>
              <a:rPr lang="en-ID" sz="1050" dirty="0"/>
              <a:t> 50.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1EBB79-30E7-27BA-F5CA-FA3CA773A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8" y="3657150"/>
            <a:ext cx="4695862" cy="853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22836-0C80-1D2B-BA8A-D3626CFEB775}"/>
              </a:ext>
            </a:extLst>
          </p:cNvPr>
          <p:cNvSpPr txBox="1"/>
          <p:nvPr/>
        </p:nvSpPr>
        <p:spPr>
          <a:xfrm>
            <a:off x="4796860" y="3797532"/>
            <a:ext cx="424614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keseluruhan</a:t>
            </a:r>
            <a:r>
              <a:rPr lang="en-ID" sz="1050" dirty="0"/>
              <a:t>, </a:t>
            </a:r>
            <a:r>
              <a:rPr lang="en-ID" sz="1050" dirty="0" err="1"/>
              <a:t>akurasi</a:t>
            </a:r>
            <a:r>
              <a:rPr lang="en-ID" sz="1050" dirty="0"/>
              <a:t> rata-rata </a:t>
            </a:r>
            <a:r>
              <a:rPr lang="en-ID" sz="1050" dirty="0" err="1"/>
              <a:t>bernilai</a:t>
            </a:r>
            <a:r>
              <a:rPr lang="en-ID" sz="1050" dirty="0"/>
              <a:t> 71% </a:t>
            </a:r>
            <a:r>
              <a:rPr lang="en-ID" sz="1050" dirty="0" err="1"/>
              <a:t>artinya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</a:t>
            </a:r>
            <a:r>
              <a:rPr lang="en-ID" sz="1050" dirty="0" err="1"/>
              <a:t>cukup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yang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model Gradient Boosting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tingkat</a:t>
            </a:r>
            <a:r>
              <a:rPr lang="en-ID" sz="1050" dirty="0"/>
              <a:t> </a:t>
            </a:r>
            <a:r>
              <a:rPr lang="en-ID" sz="1050" dirty="0" err="1"/>
              <a:t>pemahaman</a:t>
            </a:r>
            <a:r>
              <a:rPr lang="en-ID" sz="1050" dirty="0"/>
              <a:t> yang </a:t>
            </a:r>
            <a:r>
              <a:rPr lang="en-ID" sz="1050" dirty="0" err="1"/>
              <a:t>memadai</a:t>
            </a:r>
            <a:r>
              <a:rPr lang="en-ID" sz="1050" dirty="0"/>
              <a:t> </a:t>
            </a:r>
            <a:r>
              <a:rPr lang="en-ID" sz="1050" dirty="0" err="1"/>
              <a:t>tentang</a:t>
            </a:r>
            <a:r>
              <a:rPr lang="en-ID" sz="1050" dirty="0"/>
              <a:t> data.</a:t>
            </a:r>
          </a:p>
          <a:p>
            <a:pPr marL="228600" indent="-228600"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bernilai</a:t>
            </a:r>
            <a:r>
              <a:rPr lang="en-ID" sz="1050" dirty="0"/>
              <a:t> 0.02 </a:t>
            </a:r>
            <a:r>
              <a:rPr lang="en-ID" sz="1050" dirty="0" err="1"/>
              <a:t>atau</a:t>
            </a:r>
            <a:r>
              <a:rPr lang="en-ID" sz="1050" dirty="0"/>
              <a:t> </a:t>
            </a:r>
            <a:r>
              <a:rPr lang="en-ID" sz="1050" dirty="0" err="1"/>
              <a:t>bernilai</a:t>
            </a:r>
            <a:r>
              <a:rPr lang="en-ID" sz="1050" dirty="0"/>
              <a:t> sangat </a:t>
            </a:r>
            <a:r>
              <a:rPr lang="en-ID" sz="1050" dirty="0" err="1"/>
              <a:t>rendah</a:t>
            </a:r>
            <a:r>
              <a:rPr lang="en-ID" sz="1050" dirty="0"/>
              <a:t>, </a:t>
            </a:r>
            <a:r>
              <a:rPr lang="en-ID" sz="1050" dirty="0" err="1"/>
              <a:t>berarti</a:t>
            </a:r>
            <a:r>
              <a:rPr lang="en-ID" sz="1050" dirty="0"/>
              <a:t> </a:t>
            </a:r>
            <a:r>
              <a:rPr lang="en-ID" sz="1050" dirty="0" err="1"/>
              <a:t>hasilnya</a:t>
            </a:r>
            <a:r>
              <a:rPr lang="en-ID" sz="1050" dirty="0"/>
              <a:t> sangat </a:t>
            </a:r>
            <a:r>
              <a:rPr lang="en-ID" sz="1050" dirty="0" err="1"/>
              <a:t>konsisten</a:t>
            </a:r>
            <a:r>
              <a:rPr lang="en-ID" sz="1050" dirty="0"/>
              <a:t>. Jadi Model Gradient Boosting sangat </a:t>
            </a:r>
            <a:r>
              <a:rPr lang="en-ID" sz="1050" dirty="0" err="1"/>
              <a:t>stabil</a:t>
            </a:r>
            <a:r>
              <a:rPr lang="en-ID" sz="1050" dirty="0"/>
              <a:t> dan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diandalkan</a:t>
            </a:r>
            <a:r>
              <a:rPr lang="en-ID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808501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XGBoost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5DDCC-AE9B-41F7-0540-F0AC13519D3F}"/>
              </a:ext>
            </a:extLst>
          </p:cNvPr>
          <p:cNvSpPr txBox="1"/>
          <p:nvPr/>
        </p:nvSpPr>
        <p:spPr>
          <a:xfrm>
            <a:off x="184825" y="3981345"/>
            <a:ext cx="423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Pembobotan</a:t>
            </a:r>
            <a:r>
              <a:rPr lang="en-GB" sz="1100" dirty="0"/>
              <a:t> </a:t>
            </a:r>
            <a:r>
              <a:rPr lang="en-GB" sz="1100" dirty="0" err="1"/>
              <a:t>digunakan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melihat</a:t>
            </a:r>
            <a:r>
              <a:rPr lang="en-GB" sz="1100" dirty="0"/>
              <a:t> </a:t>
            </a:r>
            <a:r>
              <a:rPr lang="en-GB" sz="1100" dirty="0" err="1"/>
              <a:t>kolom</a:t>
            </a:r>
            <a:r>
              <a:rPr lang="en-GB" sz="1100" dirty="0"/>
              <a:t>/</a:t>
            </a:r>
            <a:r>
              <a:rPr lang="en-GB" sz="1100" dirty="0" err="1"/>
              <a:t>fitur</a:t>
            </a:r>
            <a:r>
              <a:rPr lang="en-GB" sz="1100" dirty="0"/>
              <a:t> </a:t>
            </a:r>
            <a:r>
              <a:rPr lang="en-GB" sz="1100" dirty="0" err="1"/>
              <a:t>manakah</a:t>
            </a:r>
            <a:r>
              <a:rPr lang="en-GB" sz="1100" dirty="0"/>
              <a:t> yang paling </a:t>
            </a:r>
            <a:r>
              <a:rPr lang="en-GB" sz="1100" dirty="0" err="1"/>
              <a:t>besar</a:t>
            </a:r>
            <a:r>
              <a:rPr lang="en-GB" sz="1100" dirty="0"/>
              <a:t> </a:t>
            </a:r>
            <a:r>
              <a:rPr lang="en-GB" sz="1100" dirty="0" err="1"/>
              <a:t>pengaruhnya</a:t>
            </a:r>
            <a:r>
              <a:rPr lang="en-GB" sz="1100" dirty="0"/>
              <a:t> </a:t>
            </a:r>
            <a:r>
              <a:rPr lang="en-GB" sz="1100" dirty="0" err="1"/>
              <a:t>dalam</a:t>
            </a:r>
            <a:r>
              <a:rPr lang="en-GB" sz="1100" dirty="0"/>
              <a:t> </a:t>
            </a:r>
            <a:r>
              <a:rPr lang="en-GB" sz="1100" dirty="0" err="1"/>
              <a:t>klasifikasi</a:t>
            </a:r>
            <a:endParaRPr lang="en-ID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6E457-DC08-B1A8-5A8C-D3437418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" y="1692366"/>
            <a:ext cx="4153377" cy="207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77E5E-462F-2142-1ED2-6924878D9BAE}"/>
              </a:ext>
            </a:extLst>
          </p:cNvPr>
          <p:cNvSpPr txBox="1"/>
          <p:nvPr/>
        </p:nvSpPr>
        <p:spPr>
          <a:xfrm>
            <a:off x="337225" y="1203077"/>
            <a:ext cx="233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Splitting data dan </a:t>
            </a:r>
            <a:r>
              <a:rPr lang="en-GB" sz="1200" b="1" dirty="0" err="1"/>
              <a:t>pemodelan</a:t>
            </a:r>
            <a:endParaRPr lang="en-ID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61890D-FED1-DDB0-BC9D-5872E4E85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86" y="265557"/>
            <a:ext cx="3181514" cy="124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F88FCD-58C8-A14B-B196-0C83BF021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2" y="2139461"/>
            <a:ext cx="4015989" cy="2408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F4FFA-E0CD-55E0-7D89-F662D1B9650F}"/>
              </a:ext>
            </a:extLst>
          </p:cNvPr>
          <p:cNvSpPr txBox="1"/>
          <p:nvPr/>
        </p:nvSpPr>
        <p:spPr>
          <a:xfrm>
            <a:off x="3486691" y="11217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Perhitungan</a:t>
            </a:r>
            <a:r>
              <a:rPr lang="en-GB" sz="1200" b="1" dirty="0"/>
              <a:t> </a:t>
            </a:r>
            <a:r>
              <a:rPr lang="en-GB" sz="1200" b="1" dirty="0" err="1"/>
              <a:t>akurasi</a:t>
            </a:r>
            <a:endParaRPr lang="en-ID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2310C-E535-62CE-F98C-33C7080118AD}"/>
              </a:ext>
            </a:extLst>
          </p:cNvPr>
          <p:cNvSpPr txBox="1"/>
          <p:nvPr/>
        </p:nvSpPr>
        <p:spPr>
          <a:xfrm>
            <a:off x="5106506" y="1764561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Pembobotan</a:t>
            </a:r>
            <a:endParaRPr lang="en-ID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A0E85-2203-650D-B668-84CAE4DFDD06}"/>
              </a:ext>
            </a:extLst>
          </p:cNvPr>
          <p:cNvSpPr txBox="1"/>
          <p:nvPr/>
        </p:nvSpPr>
        <p:spPr>
          <a:xfrm>
            <a:off x="6342517" y="191070"/>
            <a:ext cx="2478781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/>
              <a:t>Berdasarkan</a:t>
            </a:r>
            <a:r>
              <a:rPr lang="en-GB" sz="1050" dirty="0"/>
              <a:t> </a:t>
            </a:r>
            <a:r>
              <a:rPr lang="en-GB" sz="1050" dirty="0" err="1"/>
              <a:t>pola</a:t>
            </a:r>
            <a:r>
              <a:rPr lang="en-GB" sz="1050" dirty="0"/>
              <a:t> output array confusion matrix </a:t>
            </a:r>
            <a:r>
              <a:rPr lang="en-GB" sz="1050" dirty="0" err="1"/>
              <a:t>nya</a:t>
            </a:r>
            <a:r>
              <a:rPr lang="en-GB" sz="1050" dirty="0"/>
              <a:t> </a:t>
            </a:r>
            <a:r>
              <a:rPr lang="en-GB" sz="1050" dirty="0" err="1"/>
              <a:t>dapat</a:t>
            </a:r>
            <a:r>
              <a:rPr lang="en-GB" sz="1050" dirty="0"/>
              <a:t> </a:t>
            </a:r>
            <a:r>
              <a:rPr lang="en-GB" sz="1050" dirty="0" err="1"/>
              <a:t>dilihat</a:t>
            </a:r>
            <a:r>
              <a:rPr lang="en-GB" sz="1050" dirty="0"/>
              <a:t> </a:t>
            </a:r>
            <a:r>
              <a:rPr lang="en-GB" sz="1050" dirty="0" err="1"/>
              <a:t>bahwa</a:t>
            </a:r>
            <a:r>
              <a:rPr lang="en-GB" sz="1050" dirty="0"/>
              <a:t>:</a:t>
            </a:r>
          </a:p>
          <a:p>
            <a:pPr marL="342900" indent="-342900">
              <a:buAutoNum type="arabicPeriod"/>
            </a:pPr>
            <a:r>
              <a:rPr lang="en-GB" sz="1050" dirty="0" err="1"/>
              <a:t>Prediksi</a:t>
            </a:r>
            <a:r>
              <a:rPr lang="en-GB" sz="1050" dirty="0"/>
              <a:t> </a:t>
            </a:r>
            <a:r>
              <a:rPr lang="en-GB" sz="1050" dirty="0" err="1"/>
              <a:t>kelompok</a:t>
            </a:r>
            <a:r>
              <a:rPr lang="en-GB" sz="1050" dirty="0"/>
              <a:t> ‘</a:t>
            </a:r>
            <a:r>
              <a:rPr lang="en-GB" sz="1050" dirty="0" err="1"/>
              <a:t>kalah</a:t>
            </a:r>
            <a:r>
              <a:rPr lang="en-GB" sz="1050" dirty="0"/>
              <a:t>’ yang </a:t>
            </a:r>
            <a:r>
              <a:rPr lang="en-GB" sz="1050" dirty="0" err="1"/>
              <a:t>benar</a:t>
            </a:r>
            <a:r>
              <a:rPr lang="en-GB" sz="1050" dirty="0"/>
              <a:t> </a:t>
            </a:r>
            <a:r>
              <a:rPr lang="en-GB" sz="1050" dirty="0" err="1"/>
              <a:t>berjumlah</a:t>
            </a:r>
            <a:r>
              <a:rPr lang="en-GB" sz="1050" dirty="0"/>
              <a:t> 130 dan yang salah 50</a:t>
            </a:r>
          </a:p>
          <a:p>
            <a:pPr marL="342900" indent="-342900">
              <a:buFont typeface="Arial"/>
              <a:buAutoNum type="arabicPeriod"/>
            </a:pPr>
            <a:r>
              <a:rPr lang="en-GB" sz="1050" dirty="0" err="1"/>
              <a:t>Prediksi</a:t>
            </a:r>
            <a:r>
              <a:rPr lang="en-GB" sz="1050" dirty="0"/>
              <a:t> </a:t>
            </a:r>
            <a:r>
              <a:rPr lang="en-GB" sz="1050" dirty="0" err="1"/>
              <a:t>kelompok</a:t>
            </a:r>
            <a:r>
              <a:rPr lang="en-GB" sz="1050" dirty="0"/>
              <a:t> ‘</a:t>
            </a:r>
            <a:r>
              <a:rPr lang="en-GB" sz="1050" dirty="0" err="1"/>
              <a:t>menang</a:t>
            </a:r>
            <a:r>
              <a:rPr lang="en-GB" sz="1050" dirty="0"/>
              <a:t>’ yang </a:t>
            </a:r>
            <a:r>
              <a:rPr lang="en-GB" sz="1050" dirty="0" err="1"/>
              <a:t>benar</a:t>
            </a:r>
            <a:r>
              <a:rPr lang="en-GB" sz="1050" dirty="0"/>
              <a:t> </a:t>
            </a:r>
            <a:r>
              <a:rPr lang="en-GB" sz="1050" dirty="0" err="1"/>
              <a:t>berjumlah</a:t>
            </a:r>
            <a:r>
              <a:rPr lang="en-GB" sz="1050" dirty="0"/>
              <a:t> 128 dan yang salah 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2D538-3F58-40C3-5CF4-95C451B8F62B}"/>
              </a:ext>
            </a:extLst>
          </p:cNvPr>
          <p:cNvSpPr txBox="1"/>
          <p:nvPr/>
        </p:nvSpPr>
        <p:spPr>
          <a:xfrm>
            <a:off x="4724402" y="4548083"/>
            <a:ext cx="41670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Dalam</a:t>
            </a:r>
            <a:r>
              <a:rPr lang="en-ID" sz="1100" dirty="0"/>
              <a:t> output yang </a:t>
            </a:r>
            <a:r>
              <a:rPr lang="en-ID" sz="1100" dirty="0" err="1"/>
              <a:t>diberikan</a:t>
            </a:r>
            <a:r>
              <a:rPr lang="en-ID" sz="1100" dirty="0"/>
              <a:t>, "</a:t>
            </a:r>
            <a:r>
              <a:rPr lang="en-ID" sz="1100" dirty="0" err="1"/>
              <a:t>blueTotalGold</a:t>
            </a:r>
            <a:r>
              <a:rPr lang="en-ID" sz="1100" dirty="0"/>
              <a:t>"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bobot</a:t>
            </a:r>
            <a:r>
              <a:rPr lang="en-ID" sz="1100" dirty="0"/>
              <a:t> </a:t>
            </a:r>
            <a:r>
              <a:rPr lang="en-ID" sz="1100" dirty="0" err="1"/>
              <a:t>tertinggi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skor</a:t>
            </a:r>
            <a:r>
              <a:rPr lang="en-ID" sz="1100" dirty="0"/>
              <a:t> 60,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yang paling </a:t>
            </a:r>
            <a:r>
              <a:rPr lang="en-ID" sz="1100" dirty="0" err="1"/>
              <a:t>penting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8159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D7BA-AE53-252F-C244-4CAD49BD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00" y="1715375"/>
            <a:ext cx="4311872" cy="121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AC097-00CC-5B8E-A711-EB19AFF1A948}"/>
              </a:ext>
            </a:extLst>
          </p:cNvPr>
          <p:cNvSpPr txBox="1"/>
          <p:nvPr/>
        </p:nvSpPr>
        <p:spPr>
          <a:xfrm>
            <a:off x="1760008" y="844270"/>
            <a:ext cx="7057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>
                <a:solidFill>
                  <a:schemeClr val="dk1"/>
                </a:solidFill>
              </a:rPr>
              <a:t>Perusahaan X </a:t>
            </a:r>
            <a:r>
              <a:rPr lang="en-ID" sz="1400" dirty="0" err="1">
                <a:solidFill>
                  <a:schemeClr val="dk1"/>
                </a:solidFill>
              </a:rPr>
              <a:t>ingin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mereka</a:t>
            </a:r>
            <a:r>
              <a:rPr lang="en-ID" sz="1400" dirty="0">
                <a:solidFill>
                  <a:schemeClr val="dk1"/>
                </a:solidFill>
              </a:rPr>
              <a:t>. Dari data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sebelumnya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menunjukkan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bahwa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rata-rata </a:t>
            </a:r>
            <a:r>
              <a:rPr lang="en-ID" sz="1400" dirty="0" err="1">
                <a:solidFill>
                  <a:schemeClr val="dk1"/>
                </a:solidFill>
              </a:rPr>
              <a:t>yaitu</a:t>
            </a:r>
            <a:r>
              <a:rPr lang="en-ID" sz="1400" dirty="0">
                <a:solidFill>
                  <a:schemeClr val="dk1"/>
                </a:solidFill>
              </a:rPr>
              <a:t> $100 per </a:t>
            </a:r>
            <a:r>
              <a:rPr lang="en-ID" sz="1400" dirty="0" err="1">
                <a:solidFill>
                  <a:schemeClr val="dk1"/>
                </a:solidFill>
              </a:rPr>
              <a:t>transaksi</a:t>
            </a:r>
            <a:r>
              <a:rPr lang="en-ID" sz="1400" dirty="0">
                <a:solidFill>
                  <a:schemeClr val="dk1"/>
                </a:solidFill>
              </a:rPr>
              <a:t>. </a:t>
            </a:r>
            <a:r>
              <a:rPr lang="en-ID" sz="1400" dirty="0" err="1">
                <a:solidFill>
                  <a:schemeClr val="dk1"/>
                </a:solidFill>
              </a:rPr>
              <a:t>Setelah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melakukan</a:t>
            </a:r>
            <a:r>
              <a:rPr lang="en-ID" sz="1400" dirty="0">
                <a:solidFill>
                  <a:schemeClr val="dk1"/>
                </a:solidFill>
              </a:rPr>
              <a:t> training </a:t>
            </a:r>
            <a:r>
              <a:rPr lang="en-ID" sz="1400" dirty="0" err="1">
                <a:solidFill>
                  <a:schemeClr val="dk1"/>
                </a:solidFill>
              </a:rPr>
              <a:t>kepada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pekerja</a:t>
            </a:r>
            <a:r>
              <a:rPr lang="en-ID" sz="1400" dirty="0">
                <a:solidFill>
                  <a:schemeClr val="dk1"/>
                </a:solidFill>
              </a:rPr>
              <a:t> sales, data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terbaru</a:t>
            </a:r>
            <a:r>
              <a:rPr lang="en-ID" sz="1400" dirty="0">
                <a:solidFill>
                  <a:schemeClr val="dk1"/>
                </a:solidFill>
              </a:rPr>
              <a:t> (yang </a:t>
            </a:r>
            <a:r>
              <a:rPr lang="en-ID" sz="1400" dirty="0" err="1">
                <a:solidFill>
                  <a:schemeClr val="dk1"/>
                </a:solidFill>
              </a:rPr>
              <a:t>diambil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dari</a:t>
            </a:r>
            <a:r>
              <a:rPr lang="en-ID" sz="1400" dirty="0">
                <a:solidFill>
                  <a:schemeClr val="dk1"/>
                </a:solidFill>
              </a:rPr>
              <a:t> 25 </a:t>
            </a:r>
            <a:r>
              <a:rPr lang="en-ID" sz="1400" dirty="0" err="1">
                <a:solidFill>
                  <a:schemeClr val="dk1"/>
                </a:solidFill>
              </a:rPr>
              <a:t>sampel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pekerja</a:t>
            </a:r>
            <a:r>
              <a:rPr lang="en-ID" sz="1400" dirty="0">
                <a:solidFill>
                  <a:schemeClr val="dk1"/>
                </a:solidFill>
              </a:rPr>
              <a:t> sales) </a:t>
            </a:r>
            <a:r>
              <a:rPr lang="en-ID" sz="1400" dirty="0" err="1">
                <a:solidFill>
                  <a:schemeClr val="dk1"/>
                </a:solidFill>
              </a:rPr>
              <a:t>tersimpan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dalam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tabel</a:t>
            </a:r>
            <a:r>
              <a:rPr lang="en-ID" sz="1400" dirty="0">
                <a:solidFill>
                  <a:schemeClr val="dk1"/>
                </a:solidFill>
              </a:rPr>
              <a:t> di </a:t>
            </a:r>
            <a:r>
              <a:rPr lang="en-ID" sz="1400" dirty="0" err="1">
                <a:solidFill>
                  <a:schemeClr val="dk1"/>
                </a:solidFill>
              </a:rPr>
              <a:t>bawah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ini</a:t>
            </a:r>
            <a:r>
              <a:rPr lang="en-ID" sz="1400" dirty="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D2D2E-B386-EE83-11AF-1DD665AEAD07}"/>
              </a:ext>
            </a:extLst>
          </p:cNvPr>
          <p:cNvSpPr txBox="1"/>
          <p:nvPr/>
        </p:nvSpPr>
        <p:spPr>
          <a:xfrm>
            <a:off x="325115" y="2962494"/>
            <a:ext cx="1714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 err="1">
                <a:solidFill>
                  <a:schemeClr val="dk1"/>
                </a:solidFill>
              </a:rPr>
              <a:t>Rumusan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masalah</a:t>
            </a:r>
            <a:endParaRPr lang="en-ID" sz="1400" dirty="0">
              <a:solidFill>
                <a:schemeClr val="dk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848D6-8392-BCFD-F3E5-9B17BE93F7FC}"/>
              </a:ext>
            </a:extLst>
          </p:cNvPr>
          <p:cNvSpPr txBox="1"/>
          <p:nvPr/>
        </p:nvSpPr>
        <p:spPr>
          <a:xfrm>
            <a:off x="326572" y="541480"/>
            <a:ext cx="537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10F78-EC1F-D982-2553-23F71A002919}"/>
              </a:ext>
            </a:extLst>
          </p:cNvPr>
          <p:cNvSpPr txBox="1"/>
          <p:nvPr/>
        </p:nvSpPr>
        <p:spPr>
          <a:xfrm>
            <a:off x="4903822" y="2962493"/>
            <a:ext cx="162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 err="1">
                <a:solidFill>
                  <a:schemeClr val="dk1"/>
                </a:solidFill>
              </a:rPr>
              <a:t>Metode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Analisis</a:t>
            </a:r>
            <a:r>
              <a:rPr lang="en-ID" sz="1400" dirty="0">
                <a:solidFill>
                  <a:schemeClr val="dk1"/>
                </a:solidFill>
              </a:rPr>
              <a:t>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0787A-E5D6-A0A2-8288-8D86E77521A9}"/>
              </a:ext>
            </a:extLst>
          </p:cNvPr>
          <p:cNvSpPr txBox="1"/>
          <p:nvPr/>
        </p:nvSpPr>
        <p:spPr>
          <a:xfrm>
            <a:off x="4572000" y="3345124"/>
            <a:ext cx="3948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sz="1400" dirty="0">
                <a:solidFill>
                  <a:schemeClr val="dk1"/>
                </a:solidFill>
              </a:rPr>
              <a:t>Measure of Central Tendency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</a:rPr>
              <a:t>Measure of Variability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sz="1400" dirty="0">
                <a:solidFill>
                  <a:schemeClr val="dk1"/>
                </a:solidFill>
              </a:rPr>
              <a:t>One Sample T 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A73558-8778-4DEF-88BF-106AB165FF58}"/>
              </a:ext>
            </a:extLst>
          </p:cNvPr>
          <p:cNvSpPr txBox="1"/>
          <p:nvPr/>
        </p:nvSpPr>
        <p:spPr>
          <a:xfrm>
            <a:off x="326572" y="994453"/>
            <a:ext cx="143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Permasalahan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4B858-4A6D-106D-C6BC-15D70DDC9B01}"/>
              </a:ext>
            </a:extLst>
          </p:cNvPr>
          <p:cNvSpPr txBox="1"/>
          <p:nvPr/>
        </p:nvSpPr>
        <p:spPr>
          <a:xfrm>
            <a:off x="276130" y="3291295"/>
            <a:ext cx="46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chemeClr val="dk1"/>
                </a:solidFill>
              </a:rPr>
              <a:t>Apakah</a:t>
            </a:r>
            <a:r>
              <a:rPr lang="en-ID" sz="1400" dirty="0">
                <a:solidFill>
                  <a:schemeClr val="dk1"/>
                </a:solidFill>
              </a:rPr>
              <a:t> Sales Training sangat </a:t>
            </a:r>
            <a:r>
              <a:rPr lang="en-ID" sz="1400" dirty="0" err="1">
                <a:solidFill>
                  <a:schemeClr val="dk1"/>
                </a:solidFill>
              </a:rPr>
              <a:t>efektif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dalam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di </a:t>
            </a:r>
            <a:r>
              <a:rPr lang="en-ID" sz="1400" dirty="0" err="1">
                <a:solidFill>
                  <a:schemeClr val="dk1"/>
                </a:solidFill>
              </a:rPr>
              <a:t>perusahaan</a:t>
            </a:r>
            <a:r>
              <a:rPr lang="en-ID" sz="1400" dirty="0">
                <a:solidFill>
                  <a:schemeClr val="dk1"/>
                </a:solidFill>
              </a:rPr>
              <a:t> X? </a:t>
            </a:r>
            <a:endParaRPr lang="en-ID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808501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07BCD-ADDC-4935-FBF0-579257A11124}"/>
              </a:ext>
            </a:extLst>
          </p:cNvPr>
          <p:cNvSpPr txBox="1"/>
          <p:nvPr/>
        </p:nvSpPr>
        <p:spPr>
          <a:xfrm>
            <a:off x="4348969" y="100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Summarize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4EF14-D2E5-B13F-D93C-604661DA8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7"/>
          <a:stretch/>
        </p:blipFill>
        <p:spPr>
          <a:xfrm>
            <a:off x="289824" y="1160843"/>
            <a:ext cx="3970476" cy="219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BC1DB-D1E4-F4B9-ED34-8F60D9E3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98"/>
            <a:ext cx="3873699" cy="1752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479863-563C-234A-229D-6A60CD48BE22}"/>
              </a:ext>
            </a:extLst>
          </p:cNvPr>
          <p:cNvSpPr txBox="1"/>
          <p:nvPr/>
        </p:nvSpPr>
        <p:spPr>
          <a:xfrm>
            <a:off x="4883702" y="2135522"/>
            <a:ext cx="35390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/>
              <a:t>Model GBM </a:t>
            </a:r>
            <a:r>
              <a:rPr lang="en-ID" sz="1100" dirty="0" err="1"/>
              <a:t>memiliki</a:t>
            </a:r>
            <a:r>
              <a:rPr lang="en-ID" sz="1100" dirty="0"/>
              <a:t> recall rata-rata </a:t>
            </a:r>
            <a:r>
              <a:rPr lang="en-ID" sz="1100" dirty="0" err="1"/>
              <a:t>tertinggi</a:t>
            </a:r>
            <a:r>
              <a:rPr lang="en-ID" sz="1100" dirty="0"/>
              <a:t> di </a:t>
            </a:r>
            <a:r>
              <a:rPr lang="en-ID" sz="1100" dirty="0" err="1"/>
              <a:t>antara</a:t>
            </a:r>
            <a:r>
              <a:rPr lang="en-ID" sz="1100" dirty="0"/>
              <a:t> model-model yang </a:t>
            </a:r>
            <a:r>
              <a:rPr lang="en-ID" sz="1100" dirty="0" err="1"/>
              <a:t>diuji</a:t>
            </a:r>
            <a:r>
              <a:rPr lang="en-ID" sz="1100" dirty="0"/>
              <a:t>, yang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kemampuannya</a:t>
            </a:r>
            <a:r>
              <a:rPr lang="en-ID" sz="1100" dirty="0"/>
              <a:t> </a:t>
            </a:r>
            <a:r>
              <a:rPr lang="en-ID" sz="1100" dirty="0" err="1"/>
              <a:t>mendeteksi</a:t>
            </a:r>
            <a:r>
              <a:rPr lang="en-ID" sz="1100" dirty="0"/>
              <a:t> true positives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baik</a:t>
            </a:r>
            <a:r>
              <a:rPr lang="en-ID" sz="1100" dirty="0"/>
              <a:t>.</a:t>
            </a:r>
          </a:p>
          <a:p>
            <a:endParaRPr lang="en-ID" sz="1100" dirty="0"/>
          </a:p>
          <a:p>
            <a:r>
              <a:rPr lang="en-ID" sz="1100" dirty="0"/>
              <a:t>Model RF juga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skor</a:t>
            </a:r>
            <a:r>
              <a:rPr lang="en-ID" sz="1100" dirty="0"/>
              <a:t> recall yang </a:t>
            </a:r>
            <a:r>
              <a:rPr lang="en-ID" sz="1100" dirty="0" err="1"/>
              <a:t>tinggi</a:t>
            </a:r>
            <a:r>
              <a:rPr lang="en-ID" sz="1100" dirty="0"/>
              <a:t>. </a:t>
            </a:r>
            <a:r>
              <a:rPr lang="en-ID" sz="1100" dirty="0" err="1"/>
              <a:t>Selain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 </a:t>
            </a:r>
            <a:r>
              <a:rPr lang="en-ID" sz="1100" dirty="0" err="1"/>
              <a:t>standar</a:t>
            </a:r>
            <a:r>
              <a:rPr lang="en-ID" sz="1100" dirty="0"/>
              <a:t> </a:t>
            </a:r>
            <a:r>
              <a:rPr lang="en-ID" sz="1100" dirty="0" err="1"/>
              <a:t>deviasi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model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yang paling </a:t>
            </a:r>
            <a:r>
              <a:rPr lang="en-ID" sz="1100" dirty="0" err="1"/>
              <a:t>rendah</a:t>
            </a:r>
            <a:r>
              <a:rPr lang="en-ID" sz="1100" dirty="0"/>
              <a:t>, </a:t>
            </a:r>
            <a:r>
              <a:rPr lang="en-ID" sz="1100" dirty="0" err="1"/>
              <a:t>sehingga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konsistensi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. </a:t>
            </a:r>
            <a:r>
              <a:rPr lang="en-ID" sz="1100" dirty="0" err="1"/>
              <a:t>Standar</a:t>
            </a:r>
            <a:r>
              <a:rPr lang="en-ID" sz="1100" dirty="0"/>
              <a:t> </a:t>
            </a:r>
            <a:r>
              <a:rPr lang="en-ID" sz="1100" dirty="0" err="1"/>
              <a:t>deviasi</a:t>
            </a:r>
            <a:r>
              <a:rPr lang="en-ID" sz="1100" dirty="0"/>
              <a:t>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indikasi</a:t>
            </a:r>
            <a:r>
              <a:rPr lang="en-ID" sz="1100" dirty="0"/>
              <a:t> </a:t>
            </a:r>
            <a:r>
              <a:rPr lang="en-ID" sz="1100" dirty="0" err="1"/>
              <a:t>tentang</a:t>
            </a:r>
            <a:r>
              <a:rPr lang="en-ID" sz="1100" dirty="0"/>
              <a:t> </a:t>
            </a:r>
            <a:r>
              <a:rPr lang="en-ID" sz="1100" dirty="0" err="1"/>
              <a:t>variasi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. Nilai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tinggi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bervariasi</a:t>
            </a:r>
            <a:r>
              <a:rPr lang="en-ID" sz="1100" dirty="0"/>
              <a:t> </a:t>
            </a:r>
            <a:r>
              <a:rPr lang="en-ID" sz="1100" dirty="0" err="1"/>
              <a:t>antar</a:t>
            </a:r>
            <a:r>
              <a:rPr lang="en-ID" sz="1100" dirty="0"/>
              <a:t> fold.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9F667-6FEA-5193-C04A-FA93051AA110}"/>
              </a:ext>
            </a:extLst>
          </p:cNvPr>
          <p:cNvSpPr txBox="1"/>
          <p:nvPr/>
        </p:nvSpPr>
        <p:spPr>
          <a:xfrm>
            <a:off x="92529" y="3402621"/>
            <a:ext cx="460586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Random Forest (RF), Gradient Boosting Machine (GBM), dan Decision Tree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yang </a:t>
            </a:r>
            <a:r>
              <a:rPr lang="en-ID" sz="1050" dirty="0" err="1"/>
              <a:t>sama</a:t>
            </a:r>
            <a:r>
              <a:rPr lang="en-ID" sz="1050" dirty="0"/>
              <a:t> (0.71),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model </a:t>
            </a:r>
            <a:r>
              <a:rPr lang="en-ID" sz="1050" dirty="0" err="1"/>
              <a:t>ini</a:t>
            </a:r>
            <a:r>
              <a:rPr lang="en-ID" sz="1050" dirty="0"/>
              <a:t> </a:t>
            </a:r>
            <a:r>
              <a:rPr lang="en-ID" sz="1050" dirty="0" err="1"/>
              <a:t>bekerja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skenario</a:t>
            </a:r>
            <a:r>
              <a:rPr lang="en-ID" sz="1050" dirty="0"/>
              <a:t> </a:t>
            </a:r>
            <a:r>
              <a:rPr lang="en-ID" sz="1050" dirty="0" err="1"/>
              <a:t>ini</a:t>
            </a:r>
            <a:r>
              <a:rPr lang="en-ID" sz="1050" dirty="0"/>
              <a:t>. </a:t>
            </a:r>
            <a:r>
              <a:rPr lang="en-ID" sz="1050" dirty="0" err="1"/>
              <a:t>Namun</a:t>
            </a:r>
            <a:r>
              <a:rPr lang="en-ID" sz="1050" dirty="0"/>
              <a:t>, </a:t>
            </a:r>
            <a:r>
              <a:rPr lang="en-ID" sz="1050" dirty="0" err="1"/>
              <a:t>akurasi</a:t>
            </a:r>
            <a:r>
              <a:rPr lang="en-ID" sz="1050" dirty="0"/>
              <a:t> </a:t>
            </a:r>
            <a:r>
              <a:rPr lang="en-ID" sz="1050" dirty="0" err="1"/>
              <a:t>bukan</a:t>
            </a:r>
            <a:r>
              <a:rPr lang="en-ID" sz="1050" dirty="0"/>
              <a:t> </a:t>
            </a:r>
            <a:r>
              <a:rPr lang="en-ID" sz="1050" dirty="0" err="1"/>
              <a:t>satu-satunya</a:t>
            </a:r>
            <a:r>
              <a:rPr lang="en-ID" sz="1050" dirty="0"/>
              <a:t> </a:t>
            </a:r>
            <a:r>
              <a:rPr lang="en-ID" sz="1050" dirty="0" err="1"/>
              <a:t>metrik</a:t>
            </a:r>
            <a:r>
              <a:rPr lang="en-ID" sz="1050" dirty="0"/>
              <a:t> yang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untuk</a:t>
            </a:r>
            <a:r>
              <a:rPr lang="en-ID" sz="1050" dirty="0"/>
              <a:t> </a:t>
            </a:r>
            <a:r>
              <a:rPr lang="en-ID" sz="1050" dirty="0" err="1"/>
              <a:t>mengevaluasi</a:t>
            </a:r>
            <a:r>
              <a:rPr lang="en-ID" sz="1050" dirty="0"/>
              <a:t> model.</a:t>
            </a:r>
          </a:p>
          <a:p>
            <a:endParaRPr lang="en-ID" sz="1050" dirty="0"/>
          </a:p>
          <a:p>
            <a:r>
              <a:rPr lang="en-ID" sz="1050" dirty="0" err="1"/>
              <a:t>MetaClassifier</a:t>
            </a:r>
            <a:r>
              <a:rPr lang="en-ID" sz="1050" dirty="0"/>
              <a:t> yang </a:t>
            </a:r>
            <a:r>
              <a:rPr lang="en-ID" sz="1050" dirty="0" err="1"/>
              <a:t>menggunakan</a:t>
            </a:r>
            <a:r>
              <a:rPr lang="en-ID" sz="1050" dirty="0"/>
              <a:t> Random Forest </a:t>
            </a:r>
            <a:r>
              <a:rPr lang="en-ID" sz="1050" dirty="0" err="1"/>
              <a:t>sebagai</a:t>
            </a:r>
            <a:r>
              <a:rPr lang="en-ID" sz="1050" dirty="0"/>
              <a:t> meta-classifier </a:t>
            </a:r>
            <a:r>
              <a:rPr lang="en-ID" sz="1050" dirty="0" err="1"/>
              <a:t>mencapai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0.70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0.03,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metode</a:t>
            </a:r>
            <a:r>
              <a:rPr lang="en-ID" sz="1050" dirty="0"/>
              <a:t> stacking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menghasilkan</a:t>
            </a:r>
            <a:r>
              <a:rPr lang="en-ID" sz="1050" dirty="0"/>
              <a:t> </a:t>
            </a:r>
            <a:r>
              <a:rPr lang="en-ID" sz="1050" dirty="0" err="1"/>
              <a:t>hasil</a:t>
            </a:r>
            <a:r>
              <a:rPr lang="en-ID" sz="1050" dirty="0"/>
              <a:t> yang </a:t>
            </a:r>
            <a:r>
              <a:rPr lang="en-ID" sz="1050" dirty="0" err="1"/>
              <a:t>sebanding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model individual </a:t>
            </a:r>
            <a:r>
              <a:rPr lang="en-ID" sz="1050" dirty="0" err="1"/>
              <a:t>lainnya</a:t>
            </a:r>
            <a:r>
              <a:rPr lang="en-ID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15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3363685" y="411661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Visualisasi Hasil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0EFE7-7EC3-F84C-D009-A2323C1B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8" y="779895"/>
            <a:ext cx="2809343" cy="20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D8D64-7AA4-BE8C-E8BB-A838C154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755" y="779894"/>
            <a:ext cx="3022168" cy="2051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0DBEA-1C09-C348-EBF4-1C397380A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923" y="719438"/>
            <a:ext cx="2879958" cy="2006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25BE27-A74D-D071-01CE-2DF79BEED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9" y="2890791"/>
            <a:ext cx="3184835" cy="2101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A5021E-4250-2FAB-11B1-607FB0577F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1"/>
          <a:stretch/>
        </p:blipFill>
        <p:spPr>
          <a:xfrm>
            <a:off x="3363685" y="2890791"/>
            <a:ext cx="2848238" cy="20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Kesimpulan</a:t>
            </a:r>
            <a:endParaRPr lang="en-ID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552489-DADE-24B8-F665-C6B8B849F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42463"/>
              </p:ext>
            </p:extLst>
          </p:nvPr>
        </p:nvGraphicFramePr>
        <p:xfrm>
          <a:off x="603114" y="1116583"/>
          <a:ext cx="4267200" cy="1289050"/>
        </p:xfrm>
        <a:graphic>
          <a:graphicData uri="http://schemas.openxmlformats.org/drawingml/2006/table">
            <a:tbl>
              <a:tblPr>
                <a:tableStyleId>{DD3A0DA8-24D0-4FC2-9DAE-7888DCECC0E7}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419992870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8714932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422676787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86674701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78345915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3343803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8186547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precision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recall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f1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82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446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KNN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0,648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0,651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0,677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5225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0,723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0,745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0,749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0,747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960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RF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0,733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60822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GBM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0,764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0,758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0,732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0,737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504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XGB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0,663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0,667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0,693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1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47E3AD-12C0-C07F-1D01-A85A72499C51}"/>
              </a:ext>
            </a:extLst>
          </p:cNvPr>
          <p:cNvSpPr txBox="1"/>
          <p:nvPr/>
        </p:nvSpPr>
        <p:spPr>
          <a:xfrm>
            <a:off x="603114" y="808806"/>
            <a:ext cx="5944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visualisasi</a:t>
            </a:r>
            <a:r>
              <a:rPr lang="en-GB" sz="1200" dirty="0"/>
              <a:t> </a:t>
            </a:r>
            <a:r>
              <a:rPr lang="en-GB" sz="1200" dirty="0" err="1"/>
              <a:t>hasil</a:t>
            </a:r>
            <a:r>
              <a:rPr lang="en-GB" sz="1200" dirty="0"/>
              <a:t>, </a:t>
            </a:r>
            <a:r>
              <a:rPr lang="en-GB" sz="1200" dirty="0" err="1"/>
              <a:t>dapatlah</a:t>
            </a:r>
            <a:r>
              <a:rPr lang="en-GB" sz="1200" dirty="0"/>
              <a:t> </a:t>
            </a:r>
            <a:r>
              <a:rPr lang="en-GB" sz="1200" dirty="0" err="1"/>
              <a:t>dibuat</a:t>
            </a:r>
            <a:r>
              <a:rPr lang="en-GB" sz="1200" dirty="0"/>
              <a:t> </a:t>
            </a:r>
            <a:r>
              <a:rPr lang="en-GB" sz="1200" dirty="0" err="1"/>
              <a:t>kesimpulan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bentuk</a:t>
            </a:r>
            <a:r>
              <a:rPr lang="en-GB" sz="1200" dirty="0"/>
              <a:t> table </a:t>
            </a:r>
            <a:r>
              <a:rPr lang="en-GB" sz="1200" dirty="0" err="1"/>
              <a:t>berikut</a:t>
            </a:r>
            <a:endParaRPr lang="en-ID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24A0-6519-9C91-607B-7F88E2784647}"/>
              </a:ext>
            </a:extLst>
          </p:cNvPr>
          <p:cNvSpPr txBox="1"/>
          <p:nvPr/>
        </p:nvSpPr>
        <p:spPr>
          <a:xfrm>
            <a:off x="473529" y="2634106"/>
            <a:ext cx="777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table di </a:t>
            </a:r>
            <a:r>
              <a:rPr lang="en-GB" sz="1200" dirty="0" err="1"/>
              <a:t>atas</a:t>
            </a:r>
            <a:r>
              <a:rPr lang="en-GB" sz="1200" dirty="0"/>
              <a:t>,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disimpulkan</a:t>
            </a:r>
            <a:r>
              <a:rPr lang="en-GB" sz="1200" dirty="0"/>
              <a:t> </a:t>
            </a:r>
            <a:r>
              <a:rPr lang="en-GB" sz="1200" dirty="0" err="1"/>
              <a:t>bahwa</a:t>
            </a:r>
            <a:r>
              <a:rPr lang="en-GB" sz="1200" dirty="0"/>
              <a:t> model Decision Tree dan Gradient Boosting </a:t>
            </a:r>
            <a:r>
              <a:rPr lang="en-GB" sz="1200" dirty="0" err="1"/>
              <a:t>adalah</a:t>
            </a:r>
            <a:r>
              <a:rPr lang="en-GB" sz="1200" dirty="0"/>
              <a:t> dua model </a:t>
            </a:r>
            <a:r>
              <a:rPr lang="en-GB" sz="1200" dirty="0" err="1"/>
              <a:t>terbaik</a:t>
            </a:r>
            <a:r>
              <a:rPr lang="en-GB" sz="1200" dirty="0"/>
              <a:t> dan paling </a:t>
            </a:r>
            <a:r>
              <a:rPr lang="en-GB" sz="1200" dirty="0" err="1"/>
              <a:t>akurat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memprediksi</a:t>
            </a:r>
            <a:r>
              <a:rPr lang="en-GB" sz="1200" dirty="0"/>
              <a:t> </a:t>
            </a:r>
            <a:r>
              <a:rPr lang="en-GB" sz="1200" dirty="0" err="1"/>
              <a:t>klasifikasi</a:t>
            </a:r>
            <a:r>
              <a:rPr lang="en-GB" sz="1200" dirty="0"/>
              <a:t> </a:t>
            </a:r>
            <a:r>
              <a:rPr lang="en-GB" sz="1200" dirty="0" err="1"/>
              <a:t>kelas</a:t>
            </a:r>
            <a:r>
              <a:rPr lang="en-GB" sz="1200" dirty="0"/>
              <a:t> “</a:t>
            </a:r>
            <a:r>
              <a:rPr lang="en-GB" sz="1200" dirty="0" err="1"/>
              <a:t>Menang</a:t>
            </a:r>
            <a:r>
              <a:rPr lang="en-GB" sz="1200" dirty="0"/>
              <a:t>” dan “</a:t>
            </a:r>
            <a:r>
              <a:rPr lang="en-GB" sz="1200" dirty="0" err="1"/>
              <a:t>Kalah</a:t>
            </a:r>
            <a:r>
              <a:rPr lang="en-GB" sz="1200" dirty="0"/>
              <a:t>” pada data game.</a:t>
            </a:r>
          </a:p>
          <a:p>
            <a:endParaRPr lang="en-GB" sz="1200" dirty="0"/>
          </a:p>
          <a:p>
            <a:r>
              <a:rPr lang="en-GB" sz="1200" dirty="0" err="1"/>
              <a:t>Meskipun</a:t>
            </a:r>
            <a:r>
              <a:rPr lang="en-GB" sz="1200" dirty="0"/>
              <a:t> </a:t>
            </a:r>
            <a:r>
              <a:rPr lang="en-GB" sz="1200" dirty="0" err="1"/>
              <a:t>demikian</a:t>
            </a:r>
            <a:r>
              <a:rPr lang="en-GB" sz="1200" dirty="0"/>
              <a:t>, model </a:t>
            </a:r>
            <a:r>
              <a:rPr lang="en-GB" sz="1200" dirty="0" err="1"/>
              <a:t>model</a:t>
            </a:r>
            <a:r>
              <a:rPr lang="en-GB" sz="1200" dirty="0"/>
              <a:t> </a:t>
            </a:r>
            <a:r>
              <a:rPr lang="en-GB" sz="1200" dirty="0" err="1"/>
              <a:t>lainnya</a:t>
            </a:r>
            <a:r>
              <a:rPr lang="en-GB" sz="1200" dirty="0"/>
              <a:t> juga </a:t>
            </a:r>
            <a:r>
              <a:rPr lang="en-GB" sz="1200" dirty="0" err="1"/>
              <a:t>akurat</a:t>
            </a:r>
            <a:r>
              <a:rPr lang="en-GB" sz="1200" dirty="0"/>
              <a:t>, </a:t>
            </a:r>
            <a:r>
              <a:rPr lang="en-GB" sz="1200" dirty="0" err="1"/>
              <a:t>hanya</a:t>
            </a:r>
            <a:r>
              <a:rPr lang="en-GB" sz="1200" dirty="0"/>
              <a:t> </a:t>
            </a:r>
            <a:r>
              <a:rPr lang="en-GB" sz="1200" dirty="0" err="1"/>
              <a:t>saja</a:t>
            </a:r>
            <a:r>
              <a:rPr lang="en-GB" sz="1200" dirty="0"/>
              <a:t> </a:t>
            </a:r>
            <a:r>
              <a:rPr lang="en-GB" sz="1200" dirty="0" err="1"/>
              <a:t>hasilnya</a:t>
            </a:r>
            <a:r>
              <a:rPr lang="en-GB" sz="1200" dirty="0"/>
              <a:t> </a:t>
            </a:r>
            <a:r>
              <a:rPr lang="en-GB" sz="1200" dirty="0" err="1"/>
              <a:t>berbeda</a:t>
            </a:r>
            <a:r>
              <a:rPr lang="en-GB" sz="1200" dirty="0"/>
              <a:t> tipis </a:t>
            </a:r>
            <a:r>
              <a:rPr lang="en-GB" sz="1200" dirty="0" err="1"/>
              <a:t>dengan</a:t>
            </a:r>
            <a:r>
              <a:rPr lang="en-GB" sz="1200" dirty="0"/>
              <a:t> model Decision Tree dan Gradient Boosting.</a:t>
            </a:r>
            <a:endParaRPr lang="en-ID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0EF9-FF48-E661-E61D-82CFE93EAB36}"/>
              </a:ext>
            </a:extLst>
          </p:cNvPr>
          <p:cNvSpPr txBox="1"/>
          <p:nvPr/>
        </p:nvSpPr>
        <p:spPr>
          <a:xfrm>
            <a:off x="5240450" y="4686301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9160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477A-D5B6-33D6-ECFC-951F488225AB}"/>
              </a:ext>
            </a:extLst>
          </p:cNvPr>
          <p:cNvSpPr txBox="1"/>
          <p:nvPr/>
        </p:nvSpPr>
        <p:spPr>
          <a:xfrm>
            <a:off x="362336" y="693907"/>
            <a:ext cx="8158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deep learning </a:t>
            </a:r>
            <a:r>
              <a:rPr lang="en-GB" dirty="0" err="1"/>
              <a:t>adalah</a:t>
            </a:r>
            <a:r>
              <a:rPr lang="en-GB" dirty="0"/>
              <a:t> data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saham</a:t>
            </a:r>
            <a:r>
              <a:rPr lang="en-GB" dirty="0"/>
              <a:t> MMM </a:t>
            </a:r>
            <a:r>
              <a:rPr lang="en-GB" dirty="0" err="1"/>
              <a:t>periode</a:t>
            </a:r>
            <a:r>
              <a:rPr lang="en-GB" dirty="0"/>
              <a:t> 2006-2017 </a:t>
            </a:r>
            <a:r>
              <a:rPr lang="en-GB" dirty="0" err="1"/>
              <a:t>sebanyak</a:t>
            </a:r>
            <a:r>
              <a:rPr lang="en-GB" dirty="0"/>
              <a:t> 3020 data. </a:t>
            </a:r>
            <a:r>
              <a:rPr lang="en-GB" dirty="0" err="1"/>
              <a:t>Metode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RNN (Recurrent Neural Networks). Recurrent Neural Networks (RNN)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saraf</a:t>
            </a:r>
            <a:r>
              <a:rPr lang="en-GB" dirty="0"/>
              <a:t> </a:t>
            </a:r>
            <a:r>
              <a:rPr lang="en-GB" dirty="0" err="1"/>
              <a:t>tiruan</a:t>
            </a:r>
            <a:r>
              <a:rPr lang="en-GB" dirty="0"/>
              <a:t> (artificial neural networks) yang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khusus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memproses</a:t>
            </a:r>
            <a:r>
              <a:rPr lang="en-GB" dirty="0"/>
              <a:t> data </a:t>
            </a:r>
            <a:r>
              <a:rPr lang="en-GB" dirty="0" err="1"/>
              <a:t>sekuensial</a:t>
            </a:r>
            <a:r>
              <a:rPr lang="en-GB" dirty="0"/>
              <a:t>, di mana data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keterkaitan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dependensi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elemen-elemen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7AC6B-9A98-6665-4E1D-F095CCBA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" y="695164"/>
            <a:ext cx="3695507" cy="4343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58C91-ACD7-EB2A-D51D-BD8E19DD9966}"/>
              </a:ext>
            </a:extLst>
          </p:cNvPr>
          <p:cNvSpPr txBox="1"/>
          <p:nvPr/>
        </p:nvSpPr>
        <p:spPr>
          <a:xfrm>
            <a:off x="4572000" y="996043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C89E7-43FF-6211-B7C0-EB354948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" y="1210779"/>
            <a:ext cx="4001490" cy="1150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FE988-8FC9-B8FF-6B73-1E1BC013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6" y="2360851"/>
            <a:ext cx="5266549" cy="2095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7F6ED-FBDC-1386-74FC-36396B93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905" y="1268243"/>
            <a:ext cx="3114511" cy="2443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F60D1-BF9F-5A04-2353-9E603FC62ABA}"/>
              </a:ext>
            </a:extLst>
          </p:cNvPr>
          <p:cNvSpPr txBox="1"/>
          <p:nvPr/>
        </p:nvSpPr>
        <p:spPr>
          <a:xfrm>
            <a:off x="5998524" y="440770"/>
            <a:ext cx="28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yang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adalah</a:t>
            </a:r>
            <a:r>
              <a:rPr lang="en-GB" sz="1200" dirty="0"/>
              <a:t> data </a:t>
            </a:r>
            <a:r>
              <a:rPr lang="en-GB" sz="1200" dirty="0" err="1"/>
              <a:t>harga</a:t>
            </a:r>
            <a:r>
              <a:rPr lang="en-GB" sz="1200" dirty="0"/>
              <a:t> </a:t>
            </a:r>
            <a:r>
              <a:rPr lang="en-GB" sz="1200" dirty="0" err="1"/>
              <a:t>saham</a:t>
            </a:r>
            <a:r>
              <a:rPr lang="en-GB" sz="1200" dirty="0"/>
              <a:t> MMM </a:t>
            </a:r>
            <a:r>
              <a:rPr lang="en-GB" sz="1200" dirty="0" err="1"/>
              <a:t>Periode</a:t>
            </a:r>
            <a:r>
              <a:rPr lang="en-GB" sz="1200" dirty="0"/>
              <a:t> 2006-2017 </a:t>
            </a:r>
            <a:r>
              <a:rPr lang="en-GB" sz="1200" dirty="0" err="1"/>
              <a:t>berjumlah</a:t>
            </a:r>
            <a:r>
              <a:rPr lang="en-GB" sz="1200" dirty="0"/>
              <a:t> 3020 data 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7ADDC-8A0C-1CE7-0815-2EA771376E71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03F8E-AE7E-3538-8535-0EA1D7306B10}"/>
              </a:ext>
            </a:extLst>
          </p:cNvPr>
          <p:cNvSpPr txBox="1"/>
          <p:nvPr/>
        </p:nvSpPr>
        <p:spPr>
          <a:xfrm>
            <a:off x="92596" y="85426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Persiapan</a:t>
            </a:r>
            <a:r>
              <a:rPr lang="en-GB" b="1" dirty="0"/>
              <a:t> data dan Package</a:t>
            </a:r>
            <a:endParaRPr lang="en-ID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F60D1-BF9F-5A04-2353-9E603FC62ABA}"/>
              </a:ext>
            </a:extLst>
          </p:cNvPr>
          <p:cNvSpPr txBox="1"/>
          <p:nvPr/>
        </p:nvSpPr>
        <p:spPr>
          <a:xfrm>
            <a:off x="4367877" y="2611233"/>
            <a:ext cx="38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yang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berfokus</a:t>
            </a:r>
            <a:r>
              <a:rPr lang="en-GB" sz="1200" dirty="0"/>
              <a:t> pada variable ‘Close’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17151-B43C-3467-F094-685A92AE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5" y="572700"/>
            <a:ext cx="3105310" cy="4267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77E8D-F03A-C40A-E1B4-5764C6A8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65" y="735126"/>
            <a:ext cx="3518081" cy="1797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51C596-ACBA-9605-369D-E05410A1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00" y="3019401"/>
            <a:ext cx="3205111" cy="1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976690" y="65924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LSTM Modelling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0E81A2-F612-FDB2-B5EA-2B011AB97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74"/>
          <a:stretch/>
        </p:blipFill>
        <p:spPr>
          <a:xfrm>
            <a:off x="2701236" y="572700"/>
            <a:ext cx="3506814" cy="3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3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402679" y="52162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LSTM Modelling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397F5-FC61-EDFC-6ECA-D51BAF83480A}"/>
              </a:ext>
            </a:extLst>
          </p:cNvPr>
          <p:cNvSpPr txBox="1"/>
          <p:nvPr/>
        </p:nvSpPr>
        <p:spPr>
          <a:xfrm>
            <a:off x="0" y="897775"/>
            <a:ext cx="28703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Secara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umum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tren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penurunan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nilai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loss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dari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menunjukkan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bahwa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model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mengalami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kemajuan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dan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mampu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belajar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dari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data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pelatihan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 Pada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pertama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loss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sebesar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0.0423, dan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kemudian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terus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menurun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mencapai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0.0011 pada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terakhir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menunjukkan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bahwa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model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semakin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baik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dalam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memprediksi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output yang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diinginkan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  <a:endParaRPr lang="en-ID" sz="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EC2B3-3AB1-4B89-2FCE-2B58E8DE0464}"/>
              </a:ext>
            </a:extLst>
          </p:cNvPr>
          <p:cNvSpPr txBox="1"/>
          <p:nvPr/>
        </p:nvSpPr>
        <p:spPr>
          <a:xfrm>
            <a:off x="3610" y="2444352"/>
            <a:ext cx="27496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Kesimpulan: Model LSTM </a:t>
            </a:r>
            <a:r>
              <a:rPr lang="en-ID" sz="1000" dirty="0" err="1"/>
              <a:t>telah</a:t>
            </a:r>
            <a:r>
              <a:rPr lang="en-ID" sz="1000" dirty="0"/>
              <a:t> </a:t>
            </a:r>
            <a:r>
              <a:rPr lang="en-ID" sz="1000" dirty="0" err="1"/>
              <a:t>berhasil</a:t>
            </a:r>
            <a:r>
              <a:rPr lang="en-ID" sz="1000" dirty="0"/>
              <a:t> </a:t>
            </a:r>
            <a:r>
              <a:rPr lang="en-ID" sz="1000" dirty="0" err="1"/>
              <a:t>mempelajari</a:t>
            </a:r>
            <a:r>
              <a:rPr lang="en-ID" sz="1000" dirty="0"/>
              <a:t> </a:t>
            </a:r>
            <a:r>
              <a:rPr lang="en-ID" sz="1000" dirty="0" err="1"/>
              <a:t>pola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data </a:t>
            </a:r>
            <a:r>
              <a:rPr lang="en-ID" sz="1000" dirty="0" err="1"/>
              <a:t>pelatihan</a:t>
            </a:r>
            <a:r>
              <a:rPr lang="en-ID" sz="1000" dirty="0"/>
              <a:t>,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loss yang </a:t>
            </a:r>
            <a:r>
              <a:rPr lang="en-ID" sz="1000" dirty="0" err="1"/>
              <a:t>terus</a:t>
            </a:r>
            <a:r>
              <a:rPr lang="en-ID" sz="1000" dirty="0"/>
              <a:t> </a:t>
            </a:r>
            <a:r>
              <a:rPr lang="en-ID" sz="1000" dirty="0" err="1"/>
              <a:t>menurun</a:t>
            </a:r>
            <a:r>
              <a:rPr lang="en-ID" sz="1000" dirty="0"/>
              <a:t>. </a:t>
            </a:r>
            <a:r>
              <a:rPr lang="en-ID" sz="1000" dirty="0" err="1"/>
              <a:t>Namun</a:t>
            </a:r>
            <a:r>
              <a:rPr lang="en-ID" sz="1000" dirty="0"/>
              <a:t>, </a:t>
            </a:r>
            <a:r>
              <a:rPr lang="en-ID" sz="1000" dirty="0" err="1"/>
              <a:t>perlu</a:t>
            </a:r>
            <a:r>
              <a:rPr lang="en-ID" sz="1000" dirty="0"/>
              <a:t> </a:t>
            </a:r>
            <a:r>
              <a:rPr lang="en-ID" sz="1000" dirty="0" err="1"/>
              <a:t>dicatat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penurunan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loss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selalu</a:t>
            </a:r>
            <a:r>
              <a:rPr lang="en-ID" sz="1000" dirty="0"/>
              <a:t> </a:t>
            </a:r>
            <a:r>
              <a:rPr lang="en-ID" sz="1000" dirty="0" err="1"/>
              <a:t>berarti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model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bekerja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pada data testing. Oleh </a:t>
            </a:r>
            <a:r>
              <a:rPr lang="en-ID" sz="1000" dirty="0" err="1"/>
              <a:t>karena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, </a:t>
            </a:r>
            <a:r>
              <a:rPr lang="en-ID" sz="1000" dirty="0" err="1"/>
              <a:t>langkah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mengevaluasi</a:t>
            </a:r>
            <a:r>
              <a:rPr lang="en-ID" sz="1000" dirty="0"/>
              <a:t> model </a:t>
            </a:r>
            <a:r>
              <a:rPr lang="en-ID" sz="1000" dirty="0" err="1"/>
              <a:t>ini</a:t>
            </a:r>
            <a:r>
              <a:rPr lang="en-ID" sz="1000" dirty="0"/>
              <a:t> pada data testing dan prediction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memastikan</a:t>
            </a:r>
            <a:r>
              <a:rPr lang="en-ID" sz="1000" dirty="0"/>
              <a:t> </a:t>
            </a:r>
            <a:r>
              <a:rPr lang="en-ID" sz="1000" dirty="0" err="1"/>
              <a:t>kemampuannya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generalisasi</a:t>
            </a:r>
            <a:r>
              <a:rPr lang="en-ID" sz="1000" dirty="0"/>
              <a:t> dan </a:t>
            </a:r>
            <a:r>
              <a:rPr lang="en-ID" sz="1000" dirty="0" err="1"/>
              <a:t>menghindari</a:t>
            </a:r>
            <a:r>
              <a:rPr lang="en-ID" sz="1000" dirty="0"/>
              <a:t> overfitting.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B2E910-FE08-3BC3-DAB0-4211A256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95" y="394859"/>
            <a:ext cx="2609960" cy="4353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B11EE-29D5-87E2-8A36-598F6B45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61" y="394859"/>
            <a:ext cx="2779903" cy="45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3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623400" y="550475"/>
            <a:ext cx="247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Visualisasi</a:t>
            </a:r>
            <a:r>
              <a:rPr lang="en-GB" dirty="0"/>
              <a:t>: LSTM Modelling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2DA3E-9A7D-1AC3-C3C6-028138A0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572"/>
            <a:ext cx="3778680" cy="286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1EF1A-0CB9-2254-75EA-392943354AE9}"/>
              </a:ext>
            </a:extLst>
          </p:cNvPr>
          <p:cNvSpPr txBox="1"/>
          <p:nvPr/>
        </p:nvSpPr>
        <p:spPr>
          <a:xfrm>
            <a:off x="3988341" y="1006572"/>
            <a:ext cx="46044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Berdasarkan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visualisasinya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terlihat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bahwa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stock price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aktualnya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hampir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metode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dapat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baik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karena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interpretasi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setiap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orang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terhadap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gambar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berbeda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Pengujian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menghitung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RMSE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8D26F-2AC7-3260-3629-E8F9E8B2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599" y="2232007"/>
            <a:ext cx="4521432" cy="679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6480B4-175D-F43E-140C-785E0CC6B9DF}"/>
              </a:ext>
            </a:extLst>
          </p:cNvPr>
          <p:cNvSpPr txBox="1"/>
          <p:nvPr/>
        </p:nvSpPr>
        <p:spPr>
          <a:xfrm>
            <a:off x="4005212" y="3028931"/>
            <a:ext cx="4604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Berdasarkan</a:t>
            </a:r>
            <a:r>
              <a:rPr lang="en-ID" sz="1100" dirty="0"/>
              <a:t> output </a:t>
            </a:r>
            <a:r>
              <a:rPr lang="en-ID" sz="1100" dirty="0" err="1"/>
              <a:t>diperoleh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RMSE = 5.45</a:t>
            </a:r>
          </a:p>
        </p:txBody>
      </p:sp>
    </p:spTree>
    <p:extLst>
      <p:ext uri="{BB962C8B-B14F-4D97-AF65-F5344CB8AC3E}">
        <p14:creationId xmlns:p14="http://schemas.microsoft.com/office/powerpoint/2010/main" val="20581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9141-69AD-F3ED-0A0B-E4CCBE22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5" y="824593"/>
            <a:ext cx="3441391" cy="391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C9437-411C-1BC6-C082-DA8806A5744A}"/>
              </a:ext>
            </a:extLst>
          </p:cNvPr>
          <p:cNvSpPr txBox="1"/>
          <p:nvPr/>
        </p:nvSpPr>
        <p:spPr>
          <a:xfrm>
            <a:off x="4572000" y="996043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976690" y="74578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 Modelling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87186-F605-FD97-E66E-E529673D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9" y="1124900"/>
            <a:ext cx="5403620" cy="20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885899" y="693906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GRU Modelling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2C5E-A09F-C1FB-09F8-614C1C512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04"/>
          <a:stretch/>
        </p:blipFill>
        <p:spPr>
          <a:xfrm>
            <a:off x="272427" y="1064523"/>
            <a:ext cx="2846909" cy="2076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2EB40-9B86-6E5E-5911-7358DF31E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7"/>
          <a:stretch/>
        </p:blipFill>
        <p:spPr>
          <a:xfrm>
            <a:off x="3222135" y="1064523"/>
            <a:ext cx="3270418" cy="198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608B9-AA9E-FC14-67BF-B29EF50188B4}"/>
              </a:ext>
            </a:extLst>
          </p:cNvPr>
          <p:cNvSpPr txBox="1"/>
          <p:nvPr/>
        </p:nvSpPr>
        <p:spPr>
          <a:xfrm>
            <a:off x="6225728" y="1588528"/>
            <a:ext cx="278210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Model GRU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telah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mempelajari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dari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data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pelatihan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loss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terus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menurun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tetap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lagi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dan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760830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623400" y="55047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Visualisasi</a:t>
            </a:r>
            <a:r>
              <a:rPr lang="en-GB" dirty="0"/>
              <a:t>: GRU Modelling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EF1A-0CB9-2254-75EA-392943354AE9}"/>
              </a:ext>
            </a:extLst>
          </p:cNvPr>
          <p:cNvSpPr txBox="1"/>
          <p:nvPr/>
        </p:nvSpPr>
        <p:spPr>
          <a:xfrm>
            <a:off x="3988341" y="1006572"/>
            <a:ext cx="460442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Berdasarkan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visualisasinya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terlihat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bahwa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stock price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aktualnya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hampir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juga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dibanding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 LSTM.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metode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dapat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baik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karena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interpretasi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setiap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orang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terhadap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gambar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berbeda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Pengujian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menghitung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RMSE</a:t>
            </a:r>
            <a:endParaRPr lang="en-ID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480B4-175D-F43E-140C-785E0CC6B9DF}"/>
              </a:ext>
            </a:extLst>
          </p:cNvPr>
          <p:cNvSpPr txBox="1"/>
          <p:nvPr/>
        </p:nvSpPr>
        <p:spPr>
          <a:xfrm>
            <a:off x="3997699" y="3028931"/>
            <a:ext cx="46044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Berdasarkan</a:t>
            </a:r>
            <a:r>
              <a:rPr lang="en-ID" sz="1100" dirty="0"/>
              <a:t> output </a:t>
            </a:r>
            <a:r>
              <a:rPr lang="en-ID" sz="1100" dirty="0" err="1"/>
              <a:t>diperoleh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RMSE = 5.45. Nilai RMSE </a:t>
            </a:r>
            <a:r>
              <a:rPr lang="en-ID" sz="1100" dirty="0" err="1"/>
              <a:t>dari</a:t>
            </a:r>
            <a:r>
              <a:rPr lang="en-ID" sz="1100" dirty="0"/>
              <a:t> model GRU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kecil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pada model LSTM.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berarti</a:t>
            </a:r>
            <a:r>
              <a:rPr lang="en-ID" sz="1100" dirty="0"/>
              <a:t> model GRU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akurat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memprediksi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data MMM Stock Price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FD3609-4799-2A88-BF82-86BAA1B61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7"/>
          <a:stretch/>
        </p:blipFill>
        <p:spPr>
          <a:xfrm>
            <a:off x="0" y="907915"/>
            <a:ext cx="4007056" cy="29968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F34B79-33A9-31A9-7FB1-7F44C5D7D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43" y="2322996"/>
            <a:ext cx="454048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5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298731" y="572699"/>
            <a:ext cx="1218784" cy="451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Kesimpulan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B3967-AC3C-4C0B-A9A4-86A8009F2114}"/>
              </a:ext>
            </a:extLst>
          </p:cNvPr>
          <p:cNvSpPr txBox="1"/>
          <p:nvPr/>
        </p:nvSpPr>
        <p:spPr>
          <a:xfrm>
            <a:off x="376137" y="1095920"/>
            <a:ext cx="7878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,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diambil</a:t>
            </a:r>
            <a:r>
              <a:rPr lang="en-GB" dirty="0"/>
              <a:t> </a:t>
            </a:r>
            <a:r>
              <a:rPr lang="en-GB" dirty="0" err="1"/>
              <a:t>kesimpulan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:</a:t>
            </a:r>
          </a:p>
          <a:p>
            <a:pPr marL="228600" indent="-228600">
              <a:buAutoNum type="arabicPeriod"/>
            </a:pPr>
            <a:r>
              <a:rPr lang="en-GB" dirty="0"/>
              <a:t>Model </a:t>
            </a:r>
            <a:r>
              <a:rPr lang="en-ID" dirty="0"/>
              <a:t>GRU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data MMM Stock Price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LSTM</a:t>
            </a:r>
          </a:p>
          <a:p>
            <a:pPr marL="228600" indent="-228600">
              <a:buAutoNum type="arabicPeriod"/>
            </a:pP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model LSTM juga </a:t>
            </a:r>
            <a:r>
              <a:rPr lang="en-ID" dirty="0" err="1"/>
              <a:t>bagus</a:t>
            </a:r>
            <a:r>
              <a:rPr lang="en-ID" dirty="0"/>
              <a:t> dan </a:t>
            </a:r>
            <a:r>
              <a:rPr lang="en-ID" dirty="0" err="1"/>
              <a:t>hasilnya</a:t>
            </a:r>
            <a:r>
              <a:rPr lang="en-ID" dirty="0"/>
              <a:t> juga </a:t>
            </a:r>
            <a:r>
              <a:rPr lang="en-ID" dirty="0" err="1"/>
              <a:t>berbeda</a:t>
            </a:r>
            <a:r>
              <a:rPr lang="en-ID" dirty="0"/>
              <a:t> tipis </a:t>
            </a:r>
            <a:r>
              <a:rPr lang="en-ID" dirty="0" err="1"/>
              <a:t>dengan</a:t>
            </a:r>
            <a:r>
              <a:rPr lang="en-ID" dirty="0"/>
              <a:t> GRU.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7C0C4-96AF-477A-A3E1-54FD0897B796}"/>
              </a:ext>
            </a:extLst>
          </p:cNvPr>
          <p:cNvSpPr txBox="1"/>
          <p:nvPr/>
        </p:nvSpPr>
        <p:spPr>
          <a:xfrm>
            <a:off x="5240450" y="4686301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Penutup</a:t>
            </a:r>
            <a:endParaRPr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43B1-DC9A-FBFD-C9A2-6687DA5C1C7E}"/>
              </a:ext>
            </a:extLst>
          </p:cNvPr>
          <p:cNvSpPr txBox="1"/>
          <p:nvPr/>
        </p:nvSpPr>
        <p:spPr>
          <a:xfrm>
            <a:off x="311700" y="1070043"/>
            <a:ext cx="8611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Linkedin</a:t>
            </a:r>
            <a:r>
              <a:rPr lang="en-GB" dirty="0"/>
              <a:t>: Muhammad Rafif Alfarizti </a:t>
            </a:r>
            <a:r>
              <a:rPr lang="en-GB" dirty="0">
                <a:hlinkClick r:id="rId3"/>
              </a:rPr>
              <a:t>https://www.linkedin.com/in/muhammad-rafif-alfarizti-90aa30216/</a:t>
            </a: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https://github.com/RafifAlfarizti</a:t>
            </a:r>
            <a:endParaRPr lang="en-GB" dirty="0"/>
          </a:p>
          <a:p>
            <a:r>
              <a:rPr lang="en-GB" dirty="0"/>
              <a:t>Email </a:t>
            </a:r>
            <a:r>
              <a:rPr lang="en-GB" dirty="0" err="1"/>
              <a:t>aktif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rafifalfarizti@gmail.com</a:t>
            </a:r>
            <a:endParaRPr lang="en-GB" dirty="0"/>
          </a:p>
          <a:p>
            <a:r>
              <a:rPr lang="en-GB" dirty="0"/>
              <a:t>CV: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066EBA-F4F2-1D2C-8EFB-2E7CD1737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93645"/>
              </p:ext>
            </p:extLst>
          </p:nvPr>
        </p:nvGraphicFramePr>
        <p:xfrm>
          <a:off x="881907" y="1976069"/>
          <a:ext cx="2127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127090" imgH="526962" progId="Package">
                  <p:embed/>
                </p:oleObj>
              </mc:Choice>
              <mc:Fallback>
                <p:oleObj name="Packager Shell Object" showAsIcon="1" r:id="rId6" imgW="2127090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907" y="1976069"/>
                        <a:ext cx="21272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2"/>
          <p:cNvGrpSpPr/>
          <p:nvPr/>
        </p:nvGrpSpPr>
        <p:grpSpPr>
          <a:xfrm>
            <a:off x="620395" y="-72333"/>
            <a:ext cx="106048" cy="2644421"/>
            <a:chOff x="0" y="-38100"/>
            <a:chExt cx="55859" cy="1392900"/>
          </a:xfrm>
        </p:grpSpPr>
        <p:sp>
          <p:nvSpPr>
            <p:cNvPr id="174" name="Google Shape;174;p32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 extrusionOk="0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75" name="Google Shape;175;p32"/>
            <p:cNvSpPr txBox="1"/>
            <p:nvPr/>
          </p:nvSpPr>
          <p:spPr>
            <a:xfrm>
              <a:off x="0" y="-38100"/>
              <a:ext cx="55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2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52FA5-BC12-96D4-DCF5-D8D752CA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3" y="1337716"/>
            <a:ext cx="7956959" cy="1047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0DD27-017C-13EC-D413-5B246EF8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7" y="2571750"/>
            <a:ext cx="3106437" cy="2216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E31CE-FD41-FC8C-F396-F11C43B74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81" y="104975"/>
            <a:ext cx="2825428" cy="2527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16ADE-8FE6-7E22-89B5-04919B1E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81" y="2736196"/>
            <a:ext cx="3643943" cy="2302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CD4F3-D895-892B-B76A-63D6B5C68ABE}"/>
              </a:ext>
            </a:extLst>
          </p:cNvPr>
          <p:cNvSpPr txBox="1"/>
          <p:nvPr/>
        </p:nvSpPr>
        <p:spPr>
          <a:xfrm>
            <a:off x="554017" y="1122160"/>
            <a:ext cx="3106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. Bisa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3 </a:t>
            </a:r>
            <a:r>
              <a:rPr lang="en-GB" dirty="0" err="1"/>
              <a:t>cara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np.array</a:t>
            </a:r>
            <a:r>
              <a:rPr lang="en-GB" dirty="0"/>
              <a:t>, list dan dictionary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389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CD4F3-D895-892B-B76A-63D6B5C68ABE}"/>
              </a:ext>
            </a:extLst>
          </p:cNvPr>
          <p:cNvSpPr txBox="1"/>
          <p:nvPr/>
        </p:nvSpPr>
        <p:spPr>
          <a:xfrm>
            <a:off x="496867" y="1738942"/>
            <a:ext cx="3106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deskripsi</a:t>
            </a:r>
            <a:r>
              <a:rPr lang="en-GB" dirty="0"/>
              <a:t> 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measure of central tendency dan variability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07DB0-7492-F038-1219-E5C46B5F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86" y="104975"/>
            <a:ext cx="4301451" cy="2588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8DAB5-3E25-E90C-B6FF-884C14CAAA93}"/>
              </a:ext>
            </a:extLst>
          </p:cNvPr>
          <p:cNvSpPr txBox="1"/>
          <p:nvPr/>
        </p:nvSpPr>
        <p:spPr>
          <a:xfrm>
            <a:off x="302079" y="1137402"/>
            <a:ext cx="3558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Measure of central tendency dan measure of variability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17A39-7FB4-501D-5C2C-5BA8BED0B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79" y="2771369"/>
            <a:ext cx="4896102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8DAB5-3E25-E90C-B6FF-884C14CAAA93}"/>
              </a:ext>
            </a:extLst>
          </p:cNvPr>
          <p:cNvSpPr txBox="1"/>
          <p:nvPr/>
        </p:nvSpPr>
        <p:spPr>
          <a:xfrm>
            <a:off x="302079" y="1137402"/>
            <a:ext cx="3558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 Test One tailed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DC53D-42A0-4D65-D261-BE2F7B6C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5" y="1523499"/>
            <a:ext cx="2438525" cy="100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1540F-C445-D145-990D-38184BC6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572" y="1137402"/>
            <a:ext cx="5251720" cy="1657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0E77D-F667-D51E-8B77-0B77A9331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1" y="2794837"/>
            <a:ext cx="5080261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1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2489</Words>
  <Application>Microsoft Office PowerPoint</Application>
  <PresentationFormat>On-screen Show (16:9)</PresentationFormat>
  <Paragraphs>284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Montserrat Black</vt:lpstr>
      <vt:lpstr>Calibri</vt:lpstr>
      <vt:lpstr>72</vt:lpstr>
      <vt:lpstr>Playfair Display</vt:lpstr>
      <vt:lpstr>EB Garamond</vt:lpstr>
      <vt:lpstr>Simple Light</vt:lpstr>
      <vt:lpstr>Packager Shell Object</vt:lpstr>
      <vt:lpstr>PowerPoint Presentation</vt:lpstr>
      <vt:lpstr>Profile </vt:lpstr>
      <vt:lpstr>Kompetensi: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Rafif Alfarizti</cp:lastModifiedBy>
  <cp:revision>26</cp:revision>
  <dcterms:modified xsi:type="dcterms:W3CDTF">2024-04-30T05:42:28Z</dcterms:modified>
</cp:coreProperties>
</file>