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DM Sans Bold" charset="1" panose="00000000000000000000"/>
      <p:regular r:id="rId17"/>
    </p:embeddedFont>
    <p:embeddedFont>
      <p:font typeface="DM Sans"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7.png" Type="http://schemas.openxmlformats.org/officeDocument/2006/relationships/image"/><Relationship Id="rId6" Target="../media/image3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2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32.png" Type="http://schemas.openxmlformats.org/officeDocument/2006/relationships/image"/><Relationship Id="rId12" Target="../media/image33.png" Type="http://schemas.openxmlformats.org/officeDocument/2006/relationships/image"/><Relationship Id="rId13" Target="../media/image34.pn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35.pn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6.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1922470" y="3014369"/>
            <a:ext cx="14443060" cy="3200970"/>
          </a:xfrm>
          <a:prstGeom prst="rect">
            <a:avLst/>
          </a:prstGeom>
        </p:spPr>
        <p:txBody>
          <a:bodyPr anchor="t" rtlCol="false" tIns="0" lIns="0" bIns="0" rIns="0">
            <a:spAutoFit/>
          </a:bodyPr>
          <a:lstStyle/>
          <a:p>
            <a:pPr algn="ctr">
              <a:lnSpc>
                <a:spcPts val="12218"/>
              </a:lnSpc>
            </a:pPr>
            <a:r>
              <a:rPr lang="en-US" sz="12998">
                <a:solidFill>
                  <a:srgbClr val="000000"/>
                </a:solidFill>
                <a:latin typeface="DM Sans Bold"/>
              </a:rPr>
              <a:t>Home Credit Score Card Model</a:t>
            </a:r>
          </a:p>
        </p:txBody>
      </p:sp>
      <p:sp>
        <p:nvSpPr>
          <p:cNvPr name="TextBox 18" id="18"/>
          <p:cNvSpPr txBox="true"/>
          <p:nvPr/>
        </p:nvSpPr>
        <p:spPr>
          <a:xfrm rot="0">
            <a:off x="3852858" y="6624033"/>
            <a:ext cx="10362347" cy="57802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Presented by Rafif Nauval Tuah Siregar</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7492179" y="1028700"/>
            <a:ext cx="9361533" cy="3426638"/>
            <a:chOff x="0" y="0"/>
            <a:chExt cx="2342659" cy="857492"/>
          </a:xfrm>
        </p:grpSpPr>
        <p:sp>
          <p:nvSpPr>
            <p:cNvPr name="Freeform 6" id="6"/>
            <p:cNvSpPr/>
            <p:nvPr/>
          </p:nvSpPr>
          <p:spPr>
            <a:xfrm flipH="false" flipV="false" rot="0">
              <a:off x="0" y="0"/>
              <a:ext cx="2342659" cy="857492"/>
            </a:xfrm>
            <a:custGeom>
              <a:avLst/>
              <a:gdLst/>
              <a:ahLst/>
              <a:cxnLst/>
              <a:rect r="r" b="b" t="t" l="l"/>
              <a:pathLst>
                <a:path h="857492" w="2342659">
                  <a:moveTo>
                    <a:pt x="12405" y="0"/>
                  </a:moveTo>
                  <a:lnTo>
                    <a:pt x="2330254" y="0"/>
                  </a:lnTo>
                  <a:cubicBezTo>
                    <a:pt x="2337105" y="0"/>
                    <a:pt x="2342659" y="5554"/>
                    <a:pt x="2342659" y="12405"/>
                  </a:cubicBezTo>
                  <a:lnTo>
                    <a:pt x="2342659" y="845088"/>
                  </a:lnTo>
                  <a:cubicBezTo>
                    <a:pt x="2342659" y="848377"/>
                    <a:pt x="2341352" y="851533"/>
                    <a:pt x="2339025" y="853859"/>
                  </a:cubicBezTo>
                  <a:cubicBezTo>
                    <a:pt x="2336699" y="856186"/>
                    <a:pt x="2333544" y="857492"/>
                    <a:pt x="2330254" y="857492"/>
                  </a:cubicBezTo>
                  <a:lnTo>
                    <a:pt x="12405" y="857492"/>
                  </a:lnTo>
                  <a:cubicBezTo>
                    <a:pt x="5554" y="857492"/>
                    <a:pt x="0" y="851939"/>
                    <a:pt x="0" y="845088"/>
                  </a:cubicBezTo>
                  <a:lnTo>
                    <a:pt x="0" y="12405"/>
                  </a:lnTo>
                  <a:cubicBezTo>
                    <a:pt x="0" y="5554"/>
                    <a:pt x="5554" y="0"/>
                    <a:pt x="12405" y="0"/>
                  </a:cubicBezTo>
                  <a:close/>
                </a:path>
              </a:pathLst>
            </a:custGeom>
            <a:solidFill>
              <a:srgbClr val="8AB7E2"/>
            </a:solidFill>
          </p:spPr>
        </p:sp>
        <p:sp>
          <p:nvSpPr>
            <p:cNvPr name="TextBox 7" id="7"/>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8" id="8"/>
          <p:cNvGrpSpPr/>
          <p:nvPr/>
        </p:nvGrpSpPr>
        <p:grpSpPr>
          <a:xfrm rot="0">
            <a:off x="7654721" y="4907153"/>
            <a:ext cx="9198991" cy="3367143"/>
            <a:chOff x="0" y="0"/>
            <a:chExt cx="2342659" cy="857492"/>
          </a:xfrm>
        </p:grpSpPr>
        <p:sp>
          <p:nvSpPr>
            <p:cNvPr name="Freeform 9" id="9"/>
            <p:cNvSpPr/>
            <p:nvPr/>
          </p:nvSpPr>
          <p:spPr>
            <a:xfrm flipH="false" flipV="false" rot="0">
              <a:off x="0" y="0"/>
              <a:ext cx="2342659" cy="857492"/>
            </a:xfrm>
            <a:custGeom>
              <a:avLst/>
              <a:gdLst/>
              <a:ahLst/>
              <a:cxnLst/>
              <a:rect r="r" b="b" t="t" l="l"/>
              <a:pathLst>
                <a:path h="857492" w="2342659">
                  <a:moveTo>
                    <a:pt x="12624" y="0"/>
                  </a:moveTo>
                  <a:lnTo>
                    <a:pt x="2330035" y="0"/>
                  </a:lnTo>
                  <a:cubicBezTo>
                    <a:pt x="2337007" y="0"/>
                    <a:pt x="2342659" y="5652"/>
                    <a:pt x="2342659" y="12624"/>
                  </a:cubicBezTo>
                  <a:lnTo>
                    <a:pt x="2342659" y="844868"/>
                  </a:lnTo>
                  <a:cubicBezTo>
                    <a:pt x="2342659" y="848216"/>
                    <a:pt x="2341329" y="851427"/>
                    <a:pt x="2338961" y="853795"/>
                  </a:cubicBezTo>
                  <a:cubicBezTo>
                    <a:pt x="2336594" y="856162"/>
                    <a:pt x="2333383" y="857492"/>
                    <a:pt x="2330035" y="857492"/>
                  </a:cubicBezTo>
                  <a:lnTo>
                    <a:pt x="12624" y="857492"/>
                  </a:lnTo>
                  <a:cubicBezTo>
                    <a:pt x="5652" y="857492"/>
                    <a:pt x="0" y="851840"/>
                    <a:pt x="0" y="844868"/>
                  </a:cubicBezTo>
                  <a:lnTo>
                    <a:pt x="0" y="12624"/>
                  </a:lnTo>
                  <a:cubicBezTo>
                    <a:pt x="0" y="5652"/>
                    <a:pt x="5652" y="0"/>
                    <a:pt x="12624" y="0"/>
                  </a:cubicBezTo>
                  <a:close/>
                </a:path>
              </a:pathLst>
            </a:custGeom>
            <a:solidFill>
              <a:srgbClr val="8AB7E2"/>
            </a:solidFill>
          </p:spPr>
        </p:sp>
        <p:sp>
          <p:nvSpPr>
            <p:cNvPr name="TextBox 10" id="10"/>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1" id="11"/>
          <p:cNvSpPr txBox="true"/>
          <p:nvPr/>
        </p:nvSpPr>
        <p:spPr>
          <a:xfrm rot="0">
            <a:off x="8182694" y="2186256"/>
            <a:ext cx="2112216" cy="1368702"/>
          </a:xfrm>
          <a:prstGeom prst="rect">
            <a:avLst/>
          </a:prstGeom>
        </p:spPr>
        <p:txBody>
          <a:bodyPr anchor="t" rtlCol="false" tIns="0" lIns="0" bIns="0" rIns="0">
            <a:spAutoFit/>
          </a:bodyPr>
          <a:lstStyle/>
          <a:p>
            <a:pPr algn="l">
              <a:lnSpc>
                <a:spcPts val="10274"/>
              </a:lnSpc>
            </a:pPr>
            <a:r>
              <a:rPr lang="en-US" sz="10702" spc="-877">
                <a:solidFill>
                  <a:srgbClr val="000000"/>
                </a:solidFill>
                <a:latin typeface="DM Sans"/>
              </a:rPr>
              <a:t>01.</a:t>
            </a:r>
          </a:p>
        </p:txBody>
      </p:sp>
      <p:sp>
        <p:nvSpPr>
          <p:cNvPr name="TextBox 12" id="12"/>
          <p:cNvSpPr txBox="true"/>
          <p:nvPr/>
        </p:nvSpPr>
        <p:spPr>
          <a:xfrm rot="0">
            <a:off x="8297666" y="5925438"/>
            <a:ext cx="2075542" cy="1349997"/>
          </a:xfrm>
          <a:prstGeom prst="rect">
            <a:avLst/>
          </a:prstGeom>
        </p:spPr>
        <p:txBody>
          <a:bodyPr anchor="t" rtlCol="false" tIns="0" lIns="0" bIns="0" rIns="0">
            <a:spAutoFit/>
          </a:bodyPr>
          <a:lstStyle/>
          <a:p>
            <a:pPr algn="l">
              <a:lnSpc>
                <a:spcPts val="10095"/>
              </a:lnSpc>
            </a:pPr>
            <a:r>
              <a:rPr lang="en-US" sz="10516" spc="-862">
                <a:solidFill>
                  <a:srgbClr val="000000"/>
                </a:solidFill>
                <a:latin typeface="DM Sans"/>
              </a:rPr>
              <a:t>02.</a:t>
            </a:r>
          </a:p>
        </p:txBody>
      </p:sp>
      <p:sp>
        <p:nvSpPr>
          <p:cNvPr name="TextBox 13" id="13"/>
          <p:cNvSpPr txBox="true"/>
          <p:nvPr/>
        </p:nvSpPr>
        <p:spPr>
          <a:xfrm rot="0">
            <a:off x="9824814" y="1586637"/>
            <a:ext cx="6495230" cy="2324883"/>
          </a:xfrm>
          <a:prstGeom prst="rect">
            <a:avLst/>
          </a:prstGeom>
        </p:spPr>
        <p:txBody>
          <a:bodyPr anchor="t" rtlCol="false" tIns="0" lIns="0" bIns="0" rIns="0">
            <a:spAutoFit/>
          </a:bodyPr>
          <a:lstStyle/>
          <a:p>
            <a:pPr algn="just" marL="0" indent="0" lvl="0">
              <a:lnSpc>
                <a:spcPts val="2678"/>
              </a:lnSpc>
              <a:spcBef>
                <a:spcPct val="0"/>
              </a:spcBef>
            </a:pPr>
            <a:r>
              <a:rPr lang="en-US" sz="1983" spc="31">
                <a:solidFill>
                  <a:srgbClr val="000000"/>
                </a:solidFill>
                <a:latin typeface="DM Sans"/>
              </a:rPr>
              <a:t>After analyzing and finding data on the age ranges that have loan repayment problems, I can recommend that Home Credit may consider segmenting the market by age range. They can offer different products and services for customers aged 25-35 years old and 35-40 years old, according to different repayment risk characteristics.</a:t>
            </a:r>
          </a:p>
        </p:txBody>
      </p:sp>
      <p:sp>
        <p:nvSpPr>
          <p:cNvPr name="TextBox 14" id="14"/>
          <p:cNvSpPr txBox="true"/>
          <p:nvPr/>
        </p:nvSpPr>
        <p:spPr>
          <a:xfrm rot="0">
            <a:off x="10039969" y="5114925"/>
            <a:ext cx="6280076" cy="2991231"/>
          </a:xfrm>
          <a:prstGeom prst="rect">
            <a:avLst/>
          </a:prstGeom>
        </p:spPr>
        <p:txBody>
          <a:bodyPr anchor="t" rtlCol="false" tIns="0" lIns="0" bIns="0" rIns="0">
            <a:spAutoFit/>
          </a:bodyPr>
          <a:lstStyle/>
          <a:p>
            <a:pPr algn="just" marL="0" indent="0" lvl="0">
              <a:lnSpc>
                <a:spcPts val="2672"/>
              </a:lnSpc>
              <a:spcBef>
                <a:spcPct val="0"/>
              </a:spcBef>
            </a:pPr>
            <a:r>
              <a:rPr lang="en-US" sz="1979" spc="31">
                <a:solidFill>
                  <a:srgbClr val="000000"/>
                </a:solidFill>
                <a:latin typeface="DM Sans Medium"/>
              </a:rPr>
              <a:t>After analyzing and finding data that customers who own cars and houses/apartments have problems repaying their loans due to more children, I can recommend that Home Credit may consider developing loan products tailored to the needs of this group of customers. For example, they could offer more flexible repayment plans or longer loan terms to help accommodate the financial needs of families with more children.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rPr>
              <a:t>Thank you very much!</a:t>
            </a:r>
          </a:p>
        </p:txBody>
      </p:sp>
      <p:sp>
        <p:nvSpPr>
          <p:cNvPr name="TextBox 17" id="17"/>
          <p:cNvSpPr txBox="true"/>
          <p:nvPr/>
        </p:nvSpPr>
        <p:spPr>
          <a:xfrm rot="0">
            <a:off x="4831481" y="7409660"/>
            <a:ext cx="8827133" cy="113047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https://github.com/RafifNauval12/Home-Credit-Score-Card-Model</a:t>
            </a:r>
          </a:p>
        </p:txBody>
      </p:sp>
      <p:sp>
        <p:nvSpPr>
          <p:cNvPr name="TextBox 18" id="18"/>
          <p:cNvSpPr txBox="true"/>
          <p:nvPr/>
        </p:nvSpPr>
        <p:spPr>
          <a:xfrm rot="0">
            <a:off x="4730434" y="6470103"/>
            <a:ext cx="8827133" cy="57802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For the entire Project: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2570549" y="2997768"/>
            <a:ext cx="12663504" cy="4655199"/>
          </a:xfrm>
          <a:prstGeom prst="rect">
            <a:avLst/>
          </a:prstGeom>
        </p:spPr>
        <p:txBody>
          <a:bodyPr anchor="t" rtlCol="false" tIns="0" lIns="0" bIns="0" rIns="0">
            <a:spAutoFit/>
          </a:bodyPr>
          <a:lstStyle/>
          <a:p>
            <a:pPr algn="ctr">
              <a:lnSpc>
                <a:spcPts val="17900"/>
              </a:lnSpc>
            </a:pPr>
            <a:r>
              <a:rPr lang="en-US" sz="17900" spc="-358">
                <a:solidFill>
                  <a:srgbClr val="000000"/>
                </a:solidFill>
                <a:latin typeface="DM Sans Bold"/>
              </a:rPr>
              <a:t>PROBLEM RESEARCH</a:t>
            </a:r>
          </a:p>
        </p:txBody>
      </p:sp>
      <p:sp>
        <p:nvSpPr>
          <p:cNvPr name="Freeform 18" id="18"/>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1390280" y="1995962"/>
            <a:ext cx="6264366" cy="6104909"/>
          </a:xfrm>
          <a:custGeom>
            <a:avLst/>
            <a:gdLst/>
            <a:ahLst/>
            <a:cxnLst/>
            <a:rect r="r" b="b" t="t" l="l"/>
            <a:pathLst>
              <a:path h="6104909" w="6264366">
                <a:moveTo>
                  <a:pt x="0" y="0"/>
                </a:moveTo>
                <a:lnTo>
                  <a:pt x="6264366" y="0"/>
                </a:lnTo>
                <a:lnTo>
                  <a:pt x="6264366" y="6104909"/>
                </a:lnTo>
                <a:lnTo>
                  <a:pt x="0" y="61049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4049059" y="1206252"/>
            <a:ext cx="6308041" cy="946892"/>
          </a:xfrm>
          <a:prstGeom prst="rect">
            <a:avLst/>
          </a:prstGeom>
        </p:spPr>
        <p:txBody>
          <a:bodyPr anchor="t" rtlCol="false" tIns="0" lIns="0" bIns="0" rIns="0">
            <a:spAutoFit/>
          </a:bodyPr>
          <a:lstStyle/>
          <a:p>
            <a:pPr algn="l">
              <a:lnSpc>
                <a:spcPts val="7016"/>
              </a:lnSpc>
            </a:pPr>
            <a:r>
              <a:rPr lang="en-US" sz="7233">
                <a:solidFill>
                  <a:srgbClr val="000000"/>
                </a:solidFill>
                <a:latin typeface="DM Sans Bold"/>
              </a:rPr>
              <a:t>Background </a:t>
            </a:r>
          </a:p>
        </p:txBody>
      </p:sp>
      <p:sp>
        <p:nvSpPr>
          <p:cNvPr name="TextBox 5" id="5"/>
          <p:cNvSpPr txBox="true"/>
          <p:nvPr/>
        </p:nvSpPr>
        <p:spPr>
          <a:xfrm rot="0">
            <a:off x="1879480" y="2134095"/>
            <a:ext cx="9115455" cy="4096971"/>
          </a:xfrm>
          <a:prstGeom prst="rect">
            <a:avLst/>
          </a:prstGeom>
        </p:spPr>
        <p:txBody>
          <a:bodyPr anchor="t" rtlCol="false" tIns="0" lIns="0" bIns="0" rIns="0">
            <a:spAutoFit/>
          </a:bodyPr>
          <a:lstStyle/>
          <a:p>
            <a:pPr algn="just" marL="0" indent="0" lvl="0">
              <a:lnSpc>
                <a:spcPts val="2495"/>
              </a:lnSpc>
              <a:spcBef>
                <a:spcPct val="0"/>
              </a:spcBef>
            </a:pPr>
            <a:r>
              <a:rPr lang="en-US" sz="1848" spc="110">
                <a:solidFill>
                  <a:srgbClr val="000000"/>
                </a:solidFill>
                <a:latin typeface="DM Sans"/>
              </a:rPr>
              <a:t>Home Credit is dedicated to expanding financial inclusion by offering a positive and secure lending experience for individuals who often face difficulties in accessing loans due to limited or no credit history. Recognizing the importance of ensuring a favorable lending experience for these underserved individuals, Home Credit uses various alternative data sources to assess the repayment ability of its customers. By utilizing these alternative data sources, Home Credit aims to accurately evaluate the financial capability of its customers, minimizing the risk of rejecting deserving applicants while tailoring the loan terms, loan amount, maturity period, and repayment schedule to suit the customer's circumstances. This approach not only facilitates access to much-needed financial resources, but also empowers customers to manage their loans well and achieve their financial goals.</a:t>
            </a: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grpSp>
        <p:nvGrpSpPr>
          <p:cNvPr name="Group 10" id="10"/>
          <p:cNvGrpSpPr/>
          <p:nvPr/>
        </p:nvGrpSpPr>
        <p:grpSpPr>
          <a:xfrm rot="0">
            <a:off x="873841" y="6571273"/>
            <a:ext cx="5038071" cy="3559266"/>
            <a:chOff x="0" y="0"/>
            <a:chExt cx="1048738" cy="740906"/>
          </a:xfrm>
        </p:grpSpPr>
        <p:sp>
          <p:nvSpPr>
            <p:cNvPr name="Freeform 11" id="11"/>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2" id="12"/>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6537672" y="6571273"/>
            <a:ext cx="5038071" cy="3559266"/>
            <a:chOff x="0" y="0"/>
            <a:chExt cx="1048738" cy="740906"/>
          </a:xfrm>
        </p:grpSpPr>
        <p:sp>
          <p:nvSpPr>
            <p:cNvPr name="Freeform 14" id="14"/>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5" id="15"/>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873841" y="6571273"/>
            <a:ext cx="5038071" cy="668736"/>
            <a:chOff x="0" y="0"/>
            <a:chExt cx="1048738" cy="139206"/>
          </a:xfrm>
        </p:grpSpPr>
        <p:sp>
          <p:nvSpPr>
            <p:cNvPr name="Freeform 17" id="17"/>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18" id="18"/>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6537672" y="6571273"/>
            <a:ext cx="5038071" cy="668736"/>
            <a:chOff x="0" y="0"/>
            <a:chExt cx="1048738" cy="139206"/>
          </a:xfrm>
        </p:grpSpPr>
        <p:sp>
          <p:nvSpPr>
            <p:cNvPr name="Freeform 20" id="20"/>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1" id="21"/>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1190854" y="6761978"/>
            <a:ext cx="3739422"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rPr>
              <a:t>Problem</a:t>
            </a:r>
          </a:p>
        </p:txBody>
      </p:sp>
      <p:sp>
        <p:nvSpPr>
          <p:cNvPr name="TextBox 23" id="23"/>
          <p:cNvSpPr txBox="true"/>
          <p:nvPr/>
        </p:nvSpPr>
        <p:spPr>
          <a:xfrm rot="0">
            <a:off x="6907968" y="6761978"/>
            <a:ext cx="3739422"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rPr>
              <a:t>Objective</a:t>
            </a:r>
          </a:p>
        </p:txBody>
      </p:sp>
      <p:sp>
        <p:nvSpPr>
          <p:cNvPr name="TextBox 24" id="24"/>
          <p:cNvSpPr txBox="true"/>
          <p:nvPr/>
        </p:nvSpPr>
        <p:spPr>
          <a:xfrm rot="0">
            <a:off x="1190854" y="7424558"/>
            <a:ext cx="4137951" cy="2398395"/>
          </a:xfrm>
          <a:prstGeom prst="rect">
            <a:avLst/>
          </a:prstGeom>
        </p:spPr>
        <p:txBody>
          <a:bodyPr anchor="t" rtlCol="false" tIns="0" lIns="0" bIns="0" rIns="0">
            <a:spAutoFit/>
          </a:bodyPr>
          <a:lstStyle/>
          <a:p>
            <a:pPr algn="just" marL="0" indent="0" lvl="0">
              <a:lnSpc>
                <a:spcPts val="2160"/>
              </a:lnSpc>
              <a:spcBef>
                <a:spcPct val="0"/>
              </a:spcBef>
            </a:pPr>
            <a:r>
              <a:rPr lang="en-US" sz="1600" spc="96">
                <a:solidFill>
                  <a:srgbClr val="000000"/>
                </a:solidFill>
                <a:latin typeface="DM Sans"/>
              </a:rPr>
              <a:t>Home Credit aims to develop a machine learning system to assist the team in ascertaining the approval or rejection status of loan proposals. Furthermore, by analyzing the available data, HCI seeks to identify customer criteria that are often associated with approved loans, so as to determine the next target market.</a:t>
            </a:r>
          </a:p>
        </p:txBody>
      </p:sp>
      <p:sp>
        <p:nvSpPr>
          <p:cNvPr name="TextBox 25" id="25"/>
          <p:cNvSpPr txBox="true"/>
          <p:nvPr/>
        </p:nvSpPr>
        <p:spPr>
          <a:xfrm rot="0">
            <a:off x="6907968" y="7691258"/>
            <a:ext cx="4137951" cy="2131695"/>
          </a:xfrm>
          <a:prstGeom prst="rect">
            <a:avLst/>
          </a:prstGeom>
        </p:spPr>
        <p:txBody>
          <a:bodyPr anchor="t" rtlCol="false" tIns="0" lIns="0" bIns="0" rIns="0">
            <a:spAutoFit/>
          </a:bodyPr>
          <a:lstStyle/>
          <a:p>
            <a:pPr algn="l">
              <a:lnSpc>
                <a:spcPts val="2160"/>
              </a:lnSpc>
            </a:pPr>
            <a:r>
              <a:rPr lang="en-US" sz="1600" spc="96">
                <a:solidFill>
                  <a:srgbClr val="000000"/>
                </a:solidFill>
                <a:latin typeface="DM Sans"/>
              </a:rPr>
              <a:t>1. Identify the characteristics of prospective clients who will have difficulty repaying loans and who will not</a:t>
            </a:r>
          </a:p>
          <a:p>
            <a:pPr algn="l">
              <a:lnSpc>
                <a:spcPts val="2160"/>
              </a:lnSpc>
            </a:pPr>
          </a:p>
          <a:p>
            <a:pPr algn="l">
              <a:lnSpc>
                <a:spcPts val="2160"/>
              </a:lnSpc>
            </a:pPr>
            <a:r>
              <a:rPr lang="en-US" sz="1600" spc="96">
                <a:solidFill>
                  <a:srgbClr val="000000"/>
                </a:solidFill>
                <a:latin typeface="DM Sans"/>
              </a:rPr>
              <a:t>2. predicting the client's repayment ability</a:t>
            </a:r>
          </a:p>
          <a:p>
            <a:pPr algn="l" marL="0" indent="0" lvl="0">
              <a:lnSpc>
                <a:spcPts val="216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1028700" y="3121649"/>
            <a:ext cx="16246970" cy="4348502"/>
          </a:xfrm>
          <a:prstGeom prst="rect">
            <a:avLst/>
          </a:prstGeom>
        </p:spPr>
        <p:txBody>
          <a:bodyPr anchor="t" rtlCol="false" tIns="0" lIns="0" bIns="0" rIns="0">
            <a:spAutoFit/>
          </a:bodyPr>
          <a:lstStyle/>
          <a:p>
            <a:pPr algn="ctr">
              <a:lnSpc>
                <a:spcPts val="16700"/>
              </a:lnSpc>
            </a:pPr>
            <a:r>
              <a:rPr lang="en-US" sz="16700" spc="-334">
                <a:solidFill>
                  <a:srgbClr val="000000"/>
                </a:solidFill>
                <a:latin typeface="DM Sans Bold"/>
              </a:rPr>
              <a:t>BUSINESS INSIGHT</a:t>
            </a:r>
          </a:p>
        </p:txBody>
      </p:sp>
      <p:sp>
        <p:nvSpPr>
          <p:cNvPr name="Freeform 18" id="18"/>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0261239" y="2787231"/>
            <a:ext cx="6998061" cy="2561528"/>
            <a:chOff x="0" y="0"/>
            <a:chExt cx="2342659" cy="857492"/>
          </a:xfrm>
        </p:grpSpPr>
        <p:sp>
          <p:nvSpPr>
            <p:cNvPr name="Freeform 4" id="4"/>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5" id="5"/>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6" id="6"/>
          <p:cNvGrpSpPr/>
          <p:nvPr/>
        </p:nvGrpSpPr>
        <p:grpSpPr>
          <a:xfrm rot="0">
            <a:off x="10288307" y="5567524"/>
            <a:ext cx="6998061" cy="2561528"/>
            <a:chOff x="0" y="0"/>
            <a:chExt cx="2342659" cy="857492"/>
          </a:xfrm>
        </p:grpSpPr>
        <p:sp>
          <p:nvSpPr>
            <p:cNvPr name="Freeform 7" id="7"/>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8" id="8"/>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Freeform 9" id="9"/>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1" id="11"/>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2" id="12"/>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3" id="13"/>
          <p:cNvSpPr/>
          <p:nvPr/>
        </p:nvSpPr>
        <p:spPr>
          <a:xfrm flipH="false" flipV="false" rot="0">
            <a:off x="1028700" y="1100097"/>
            <a:ext cx="7125773" cy="2701855"/>
          </a:xfrm>
          <a:custGeom>
            <a:avLst/>
            <a:gdLst/>
            <a:ahLst/>
            <a:cxnLst/>
            <a:rect r="r" b="b" t="t" l="l"/>
            <a:pathLst>
              <a:path h="2701855" w="7125773">
                <a:moveTo>
                  <a:pt x="0" y="0"/>
                </a:moveTo>
                <a:lnTo>
                  <a:pt x="7125773" y="0"/>
                </a:lnTo>
                <a:lnTo>
                  <a:pt x="7125773" y="2701856"/>
                </a:lnTo>
                <a:lnTo>
                  <a:pt x="0" y="2701856"/>
                </a:lnTo>
                <a:lnTo>
                  <a:pt x="0" y="0"/>
                </a:lnTo>
                <a:close/>
              </a:path>
            </a:pathLst>
          </a:custGeom>
          <a:blipFill>
            <a:blip r:embed="rId11"/>
            <a:stretch>
              <a:fillRect l="0" t="0" r="0" b="0"/>
            </a:stretch>
          </a:blipFill>
        </p:spPr>
      </p:sp>
      <p:sp>
        <p:nvSpPr>
          <p:cNvPr name="Freeform 14" id="14"/>
          <p:cNvSpPr/>
          <p:nvPr/>
        </p:nvSpPr>
        <p:spPr>
          <a:xfrm flipH="false" flipV="false" rot="0">
            <a:off x="1086902" y="3938897"/>
            <a:ext cx="7117890" cy="2646904"/>
          </a:xfrm>
          <a:custGeom>
            <a:avLst/>
            <a:gdLst/>
            <a:ahLst/>
            <a:cxnLst/>
            <a:rect r="r" b="b" t="t" l="l"/>
            <a:pathLst>
              <a:path h="2646904" w="7117890">
                <a:moveTo>
                  <a:pt x="0" y="0"/>
                </a:moveTo>
                <a:lnTo>
                  <a:pt x="7117891" y="0"/>
                </a:lnTo>
                <a:lnTo>
                  <a:pt x="7117891" y="2646904"/>
                </a:lnTo>
                <a:lnTo>
                  <a:pt x="0" y="2646904"/>
                </a:lnTo>
                <a:lnTo>
                  <a:pt x="0" y="0"/>
                </a:lnTo>
                <a:close/>
              </a:path>
            </a:pathLst>
          </a:custGeom>
          <a:blipFill>
            <a:blip r:embed="rId12"/>
            <a:stretch>
              <a:fillRect l="0" t="0" r="0" b="0"/>
            </a:stretch>
          </a:blipFill>
        </p:spPr>
      </p:sp>
      <p:sp>
        <p:nvSpPr>
          <p:cNvPr name="Freeform 15" id="15"/>
          <p:cNvSpPr/>
          <p:nvPr/>
        </p:nvSpPr>
        <p:spPr>
          <a:xfrm flipH="false" flipV="false" rot="0">
            <a:off x="1086902" y="6700101"/>
            <a:ext cx="7067570" cy="2681490"/>
          </a:xfrm>
          <a:custGeom>
            <a:avLst/>
            <a:gdLst/>
            <a:ahLst/>
            <a:cxnLst/>
            <a:rect r="r" b="b" t="t" l="l"/>
            <a:pathLst>
              <a:path h="2681490" w="7067570">
                <a:moveTo>
                  <a:pt x="0" y="0"/>
                </a:moveTo>
                <a:lnTo>
                  <a:pt x="7067571" y="0"/>
                </a:lnTo>
                <a:lnTo>
                  <a:pt x="7067571" y="2681490"/>
                </a:lnTo>
                <a:lnTo>
                  <a:pt x="0" y="2681490"/>
                </a:lnTo>
                <a:lnTo>
                  <a:pt x="0" y="0"/>
                </a:lnTo>
                <a:close/>
              </a:path>
            </a:pathLst>
          </a:custGeom>
          <a:blipFill>
            <a:blip r:embed="rId13"/>
            <a:stretch>
              <a:fillRect l="0" t="0" r="0" b="0"/>
            </a:stretch>
          </a:blipFill>
        </p:spPr>
      </p:sp>
      <p:sp>
        <p:nvSpPr>
          <p:cNvPr name="TextBox 16" id="16"/>
          <p:cNvSpPr txBox="true"/>
          <p:nvPr/>
        </p:nvSpPr>
        <p:spPr>
          <a:xfrm rot="0">
            <a:off x="10777422" y="3641271"/>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rPr>
              <a:t>01.</a:t>
            </a:r>
          </a:p>
        </p:txBody>
      </p:sp>
      <p:sp>
        <p:nvSpPr>
          <p:cNvPr name="TextBox 17" id="17"/>
          <p:cNvSpPr txBox="true"/>
          <p:nvPr/>
        </p:nvSpPr>
        <p:spPr>
          <a:xfrm rot="0">
            <a:off x="10777422" y="6334753"/>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rPr>
              <a:t>02.</a:t>
            </a:r>
          </a:p>
        </p:txBody>
      </p:sp>
      <p:sp>
        <p:nvSpPr>
          <p:cNvPr name="TextBox 18" id="18"/>
          <p:cNvSpPr txBox="true"/>
          <p:nvPr/>
        </p:nvSpPr>
        <p:spPr>
          <a:xfrm rot="0">
            <a:off x="12356375" y="3441246"/>
            <a:ext cx="4132127" cy="1415415"/>
          </a:xfrm>
          <a:prstGeom prst="rect">
            <a:avLst/>
          </a:prstGeom>
        </p:spPr>
        <p:txBody>
          <a:bodyPr anchor="t" rtlCol="false" tIns="0" lIns="0" bIns="0" rIns="0">
            <a:spAutoFit/>
          </a:bodyPr>
          <a:lstStyle/>
          <a:p>
            <a:pPr algn="just" marL="0" indent="0" lvl="0">
              <a:lnSpc>
                <a:spcPts val="2295"/>
              </a:lnSpc>
              <a:spcBef>
                <a:spcPct val="0"/>
              </a:spcBef>
            </a:pPr>
            <a:r>
              <a:rPr lang="en-US" sz="1700" spc="27">
                <a:solidFill>
                  <a:srgbClr val="000000"/>
                </a:solidFill>
                <a:latin typeface="DM Sans"/>
              </a:rPr>
              <a:t>It can be seen that the customers who apply for the most loans are customers in the age range of 35-40 years, while the fewest loans are customers who are under the age of 25 and over 65 years.</a:t>
            </a:r>
          </a:p>
        </p:txBody>
      </p:sp>
      <p:sp>
        <p:nvSpPr>
          <p:cNvPr name="TextBox 19" id="19"/>
          <p:cNvSpPr txBox="true"/>
          <p:nvPr/>
        </p:nvSpPr>
        <p:spPr>
          <a:xfrm rot="0">
            <a:off x="12356375" y="5826126"/>
            <a:ext cx="4508213" cy="1657350"/>
          </a:xfrm>
          <a:prstGeom prst="rect">
            <a:avLst/>
          </a:prstGeom>
        </p:spPr>
        <p:txBody>
          <a:bodyPr anchor="t" rtlCol="false" tIns="0" lIns="0" bIns="0" rIns="0">
            <a:spAutoFit/>
          </a:bodyPr>
          <a:lstStyle/>
          <a:p>
            <a:pPr algn="just" marL="0" indent="0" lvl="0">
              <a:lnSpc>
                <a:spcPts val="2699"/>
              </a:lnSpc>
              <a:spcBef>
                <a:spcPct val="0"/>
              </a:spcBef>
            </a:pPr>
            <a:r>
              <a:rPr lang="en-US" sz="1999" spc="31">
                <a:solidFill>
                  <a:srgbClr val="000000"/>
                </a:solidFill>
                <a:latin typeface="DM Sans Medium"/>
              </a:rPr>
              <a:t>customers who do not have difficulty paying are in the age range 35-40 years. while customers who have the most difficulty paying are in the age range 25-35 years.</a:t>
            </a:r>
          </a:p>
        </p:txBody>
      </p:sp>
      <p:sp>
        <p:nvSpPr>
          <p:cNvPr name="AutoShape 20" id="20"/>
          <p:cNvSpPr/>
          <p:nvPr/>
        </p:nvSpPr>
        <p:spPr>
          <a:xfrm>
            <a:off x="8204793" y="2470075"/>
            <a:ext cx="1757984" cy="1468822"/>
          </a:xfrm>
          <a:prstGeom prst="line">
            <a:avLst/>
          </a:prstGeom>
          <a:ln cap="flat" w="38100">
            <a:solidFill>
              <a:srgbClr val="000000"/>
            </a:solidFill>
            <a:prstDash val="solid"/>
            <a:headEnd type="none" len="sm" w="sm"/>
            <a:tailEnd type="arrow" len="sm" w="med"/>
          </a:ln>
        </p:spPr>
      </p:sp>
      <p:sp>
        <p:nvSpPr>
          <p:cNvPr name="AutoShape 21" id="21"/>
          <p:cNvSpPr/>
          <p:nvPr/>
        </p:nvSpPr>
        <p:spPr>
          <a:xfrm>
            <a:off x="8166687" y="5216660"/>
            <a:ext cx="2121620" cy="1631628"/>
          </a:xfrm>
          <a:prstGeom prst="line">
            <a:avLst/>
          </a:prstGeom>
          <a:ln cap="flat" w="38100">
            <a:solidFill>
              <a:srgbClr val="000000"/>
            </a:solidFill>
            <a:prstDash val="solid"/>
            <a:headEnd type="none" len="sm" w="sm"/>
            <a:tailEnd type="arrow" len="sm" w="med"/>
          </a:ln>
        </p:spPr>
      </p:sp>
      <p:sp>
        <p:nvSpPr>
          <p:cNvPr name="AutoShape 22" id="22"/>
          <p:cNvSpPr/>
          <p:nvPr/>
        </p:nvSpPr>
        <p:spPr>
          <a:xfrm flipV="true">
            <a:off x="8216406" y="7369176"/>
            <a:ext cx="2044833" cy="686770"/>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0887873" y="7308275"/>
            <a:ext cx="6998061" cy="2561528"/>
            <a:chOff x="0" y="0"/>
            <a:chExt cx="2342659" cy="857492"/>
          </a:xfrm>
        </p:grpSpPr>
        <p:sp>
          <p:nvSpPr>
            <p:cNvPr name="Freeform 4" id="4"/>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5" id="5"/>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Freeform 6" id="6"/>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8" id="8"/>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9" id="9"/>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AutoShape 10" id="10"/>
          <p:cNvSpPr/>
          <p:nvPr/>
        </p:nvSpPr>
        <p:spPr>
          <a:xfrm>
            <a:off x="8831427" y="6991118"/>
            <a:ext cx="2056446" cy="1597920"/>
          </a:xfrm>
          <a:prstGeom prst="line">
            <a:avLst/>
          </a:prstGeom>
          <a:ln cap="flat" w="38100">
            <a:solidFill>
              <a:srgbClr val="000000"/>
            </a:solidFill>
            <a:prstDash val="solid"/>
            <a:headEnd type="none" len="sm" w="sm"/>
            <a:tailEnd type="arrow" len="sm" w="med"/>
          </a:ln>
        </p:spPr>
      </p:sp>
      <p:sp>
        <p:nvSpPr>
          <p:cNvPr name="Freeform 11" id="11"/>
          <p:cNvSpPr/>
          <p:nvPr/>
        </p:nvSpPr>
        <p:spPr>
          <a:xfrm flipH="false" flipV="false" rot="0">
            <a:off x="2070130" y="1028700"/>
            <a:ext cx="14147740" cy="5880337"/>
          </a:xfrm>
          <a:custGeom>
            <a:avLst/>
            <a:gdLst/>
            <a:ahLst/>
            <a:cxnLst/>
            <a:rect r="r" b="b" t="t" l="l"/>
            <a:pathLst>
              <a:path h="5880337" w="14147740">
                <a:moveTo>
                  <a:pt x="0" y="0"/>
                </a:moveTo>
                <a:lnTo>
                  <a:pt x="14147740" y="0"/>
                </a:lnTo>
                <a:lnTo>
                  <a:pt x="14147740" y="5880337"/>
                </a:lnTo>
                <a:lnTo>
                  <a:pt x="0" y="5880337"/>
                </a:lnTo>
                <a:lnTo>
                  <a:pt x="0" y="0"/>
                </a:lnTo>
                <a:close/>
              </a:path>
            </a:pathLst>
          </a:custGeom>
          <a:blipFill>
            <a:blip r:embed="rId11"/>
            <a:stretch>
              <a:fillRect l="0" t="0" r="0" b="0"/>
            </a:stretch>
          </a:blipFill>
        </p:spPr>
      </p:sp>
      <p:sp>
        <p:nvSpPr>
          <p:cNvPr name="TextBox 12" id="12"/>
          <p:cNvSpPr txBox="true"/>
          <p:nvPr/>
        </p:nvSpPr>
        <p:spPr>
          <a:xfrm rot="0">
            <a:off x="11404057" y="8162315"/>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rPr>
              <a:t>03.</a:t>
            </a:r>
          </a:p>
        </p:txBody>
      </p:sp>
      <p:sp>
        <p:nvSpPr>
          <p:cNvPr name="TextBox 13" id="13"/>
          <p:cNvSpPr txBox="true"/>
          <p:nvPr/>
        </p:nvSpPr>
        <p:spPr>
          <a:xfrm rot="0">
            <a:off x="12983009" y="7790023"/>
            <a:ext cx="4640949" cy="1760220"/>
          </a:xfrm>
          <a:prstGeom prst="rect">
            <a:avLst/>
          </a:prstGeom>
        </p:spPr>
        <p:txBody>
          <a:bodyPr anchor="t" rtlCol="false" tIns="0" lIns="0" bIns="0" rIns="0">
            <a:spAutoFit/>
          </a:bodyPr>
          <a:lstStyle/>
          <a:p>
            <a:pPr algn="just" marL="0" indent="0" lvl="0">
              <a:lnSpc>
                <a:spcPts val="2834"/>
              </a:lnSpc>
              <a:spcBef>
                <a:spcPct val="0"/>
              </a:spcBef>
            </a:pPr>
            <a:r>
              <a:rPr lang="en-US" sz="2099" spc="33">
                <a:solidFill>
                  <a:srgbClr val="000000"/>
                </a:solidFill>
                <a:latin typeface="DM Sans"/>
              </a:rPr>
              <a:t>Clients who own a car and a house/flat have a problem repaying the loans for a high number of children compared to clients who do not own houses/flat.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1367929" y="3371482"/>
            <a:ext cx="15148433" cy="3449999"/>
          </a:xfrm>
          <a:prstGeom prst="rect">
            <a:avLst/>
          </a:prstGeom>
        </p:spPr>
        <p:txBody>
          <a:bodyPr anchor="t" rtlCol="false" tIns="0" lIns="0" bIns="0" rIns="0">
            <a:spAutoFit/>
          </a:bodyPr>
          <a:lstStyle/>
          <a:p>
            <a:pPr algn="ctr">
              <a:lnSpc>
                <a:spcPts val="13201"/>
              </a:lnSpc>
            </a:pPr>
            <a:r>
              <a:rPr lang="en-US" sz="13201" spc="-264">
                <a:solidFill>
                  <a:srgbClr val="000000"/>
                </a:solidFill>
                <a:latin typeface="DM Sans Bold"/>
              </a:rPr>
              <a:t>MACHINE LEARNING MODEL</a:t>
            </a:r>
          </a:p>
        </p:txBody>
      </p:sp>
      <p:sp>
        <p:nvSpPr>
          <p:cNvPr name="Freeform 18" id="18"/>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86576" y="1534296"/>
            <a:ext cx="14731145" cy="3941350"/>
          </a:xfrm>
          <a:custGeom>
            <a:avLst/>
            <a:gdLst/>
            <a:ahLst/>
            <a:cxnLst/>
            <a:rect r="r" b="b" t="t" l="l"/>
            <a:pathLst>
              <a:path h="3941350" w="14731145">
                <a:moveTo>
                  <a:pt x="0" y="0"/>
                </a:moveTo>
                <a:lnTo>
                  <a:pt x="14731144" y="0"/>
                </a:lnTo>
                <a:lnTo>
                  <a:pt x="14731144" y="3941350"/>
                </a:lnTo>
                <a:lnTo>
                  <a:pt x="0" y="3941350"/>
                </a:lnTo>
                <a:lnTo>
                  <a:pt x="0" y="0"/>
                </a:lnTo>
                <a:close/>
              </a:path>
            </a:pathLst>
          </a:custGeom>
          <a:blipFill>
            <a:blip r:embed="rId29"/>
            <a:stretch>
              <a:fillRect l="0" t="0" r="0" b="0"/>
            </a:stretch>
          </a:blipFill>
        </p:spPr>
      </p:sp>
      <p:grpSp>
        <p:nvGrpSpPr>
          <p:cNvPr name="Group 17" id="17"/>
          <p:cNvGrpSpPr/>
          <p:nvPr/>
        </p:nvGrpSpPr>
        <p:grpSpPr>
          <a:xfrm rot="0">
            <a:off x="2308733" y="5699034"/>
            <a:ext cx="13486831" cy="3559266"/>
            <a:chOff x="0" y="0"/>
            <a:chExt cx="2807453" cy="740906"/>
          </a:xfrm>
        </p:grpSpPr>
        <p:sp>
          <p:nvSpPr>
            <p:cNvPr name="Freeform 18" id="18"/>
            <p:cNvSpPr/>
            <p:nvPr/>
          </p:nvSpPr>
          <p:spPr>
            <a:xfrm flipH="false" flipV="false" rot="0">
              <a:off x="0" y="0"/>
              <a:ext cx="2807453" cy="740906"/>
            </a:xfrm>
            <a:custGeom>
              <a:avLst/>
              <a:gdLst/>
              <a:ahLst/>
              <a:cxnLst/>
              <a:rect r="r" b="b" t="t" l="l"/>
              <a:pathLst>
                <a:path h="740906" w="2807453">
                  <a:moveTo>
                    <a:pt x="19517" y="0"/>
                  </a:moveTo>
                  <a:lnTo>
                    <a:pt x="2787935" y="0"/>
                  </a:lnTo>
                  <a:cubicBezTo>
                    <a:pt x="2793112" y="0"/>
                    <a:pt x="2798076" y="2056"/>
                    <a:pt x="2801736" y="5716"/>
                  </a:cubicBezTo>
                  <a:cubicBezTo>
                    <a:pt x="2805396" y="9377"/>
                    <a:pt x="2807453" y="14341"/>
                    <a:pt x="2807453" y="19517"/>
                  </a:cubicBezTo>
                  <a:lnTo>
                    <a:pt x="2807453" y="721389"/>
                  </a:lnTo>
                  <a:cubicBezTo>
                    <a:pt x="2807453" y="726565"/>
                    <a:pt x="2805396" y="731529"/>
                    <a:pt x="2801736" y="735189"/>
                  </a:cubicBezTo>
                  <a:cubicBezTo>
                    <a:pt x="2798076" y="738850"/>
                    <a:pt x="2793112" y="740906"/>
                    <a:pt x="2787935" y="740906"/>
                  </a:cubicBezTo>
                  <a:lnTo>
                    <a:pt x="19517" y="740906"/>
                  </a:lnTo>
                  <a:cubicBezTo>
                    <a:pt x="14341" y="740906"/>
                    <a:pt x="9377" y="738850"/>
                    <a:pt x="5716" y="735189"/>
                  </a:cubicBezTo>
                  <a:cubicBezTo>
                    <a:pt x="2056" y="731529"/>
                    <a:pt x="0" y="726565"/>
                    <a:pt x="0" y="721389"/>
                  </a:cubicBezTo>
                  <a:lnTo>
                    <a:pt x="0" y="19517"/>
                  </a:lnTo>
                  <a:cubicBezTo>
                    <a:pt x="0" y="14341"/>
                    <a:pt x="2056" y="9377"/>
                    <a:pt x="5716" y="5716"/>
                  </a:cubicBezTo>
                  <a:cubicBezTo>
                    <a:pt x="9377" y="2056"/>
                    <a:pt x="14341" y="0"/>
                    <a:pt x="19517" y="0"/>
                  </a:cubicBezTo>
                  <a:close/>
                </a:path>
              </a:pathLst>
            </a:custGeom>
            <a:solidFill>
              <a:srgbClr val="8AB7E2"/>
            </a:solidFill>
            <a:ln w="19050" cap="rnd">
              <a:solidFill>
                <a:srgbClr val="000000"/>
              </a:solidFill>
              <a:prstDash val="solid"/>
              <a:round/>
            </a:ln>
          </p:spPr>
        </p:sp>
        <p:sp>
          <p:nvSpPr>
            <p:cNvPr name="TextBox 19" id="19"/>
            <p:cNvSpPr txBox="true"/>
            <p:nvPr/>
          </p:nvSpPr>
          <p:spPr>
            <a:xfrm>
              <a:off x="0" y="-38100"/>
              <a:ext cx="2807453" cy="779006"/>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2308733" y="5699034"/>
            <a:ext cx="13486831" cy="668736"/>
            <a:chOff x="0" y="0"/>
            <a:chExt cx="2807453" cy="139206"/>
          </a:xfrm>
        </p:grpSpPr>
        <p:sp>
          <p:nvSpPr>
            <p:cNvPr name="Freeform 21" id="21"/>
            <p:cNvSpPr/>
            <p:nvPr/>
          </p:nvSpPr>
          <p:spPr>
            <a:xfrm flipH="false" flipV="false" rot="0">
              <a:off x="0" y="0"/>
              <a:ext cx="2807453" cy="139206"/>
            </a:xfrm>
            <a:custGeom>
              <a:avLst/>
              <a:gdLst/>
              <a:ahLst/>
              <a:cxnLst/>
              <a:rect r="r" b="b" t="t" l="l"/>
              <a:pathLst>
                <a:path h="139206" w="2807453">
                  <a:moveTo>
                    <a:pt x="9759" y="0"/>
                  </a:moveTo>
                  <a:lnTo>
                    <a:pt x="2797694" y="0"/>
                  </a:lnTo>
                  <a:cubicBezTo>
                    <a:pt x="2800282" y="0"/>
                    <a:pt x="2802764" y="1028"/>
                    <a:pt x="2804595" y="2858"/>
                  </a:cubicBezTo>
                  <a:cubicBezTo>
                    <a:pt x="2806425" y="4688"/>
                    <a:pt x="2807453" y="7170"/>
                    <a:pt x="2807453" y="9759"/>
                  </a:cubicBezTo>
                  <a:lnTo>
                    <a:pt x="2807453" y="129447"/>
                  </a:lnTo>
                  <a:cubicBezTo>
                    <a:pt x="2807453" y="134837"/>
                    <a:pt x="2803084" y="139206"/>
                    <a:pt x="2797694" y="139206"/>
                  </a:cubicBezTo>
                  <a:lnTo>
                    <a:pt x="9759" y="139206"/>
                  </a:lnTo>
                  <a:cubicBezTo>
                    <a:pt x="7170" y="139206"/>
                    <a:pt x="4688" y="138178"/>
                    <a:pt x="2858" y="136348"/>
                  </a:cubicBezTo>
                  <a:cubicBezTo>
                    <a:pt x="1028" y="134518"/>
                    <a:pt x="0" y="132035"/>
                    <a:pt x="0" y="129447"/>
                  </a:cubicBezTo>
                  <a:lnTo>
                    <a:pt x="0" y="9759"/>
                  </a:lnTo>
                  <a:cubicBezTo>
                    <a:pt x="0" y="7170"/>
                    <a:pt x="1028" y="4688"/>
                    <a:pt x="2858" y="2858"/>
                  </a:cubicBezTo>
                  <a:cubicBezTo>
                    <a:pt x="4688" y="1028"/>
                    <a:pt x="7170" y="0"/>
                    <a:pt x="9759" y="0"/>
                  </a:cubicBezTo>
                  <a:close/>
                </a:path>
              </a:pathLst>
            </a:custGeom>
            <a:solidFill>
              <a:srgbClr val="FFFFFF"/>
            </a:solidFill>
            <a:ln w="19050" cap="sq">
              <a:solidFill>
                <a:srgbClr val="000000"/>
              </a:solidFill>
              <a:prstDash val="solid"/>
              <a:miter/>
            </a:ln>
          </p:spPr>
        </p:sp>
        <p:sp>
          <p:nvSpPr>
            <p:cNvPr name="TextBox 22" id="22"/>
            <p:cNvSpPr txBox="true"/>
            <p:nvPr/>
          </p:nvSpPr>
          <p:spPr>
            <a:xfrm>
              <a:off x="0" y="-38100"/>
              <a:ext cx="2807453" cy="177306"/>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2490338" y="5856933"/>
            <a:ext cx="10010368" cy="381505"/>
          </a:xfrm>
          <a:prstGeom prst="rect">
            <a:avLst/>
          </a:prstGeom>
        </p:spPr>
        <p:txBody>
          <a:bodyPr anchor="t" rtlCol="false" tIns="0" lIns="0" bIns="0" rIns="0">
            <a:spAutoFit/>
          </a:bodyPr>
          <a:lstStyle/>
          <a:p>
            <a:pPr algn="l">
              <a:lnSpc>
                <a:spcPts val="3080"/>
              </a:lnSpc>
            </a:pPr>
            <a:r>
              <a:rPr lang="en-US" sz="2632">
                <a:solidFill>
                  <a:srgbClr val="000000"/>
                </a:solidFill>
                <a:latin typeface="DM Sans"/>
              </a:rPr>
              <a:t>Model Comparisson</a:t>
            </a:r>
          </a:p>
        </p:txBody>
      </p:sp>
      <p:sp>
        <p:nvSpPr>
          <p:cNvPr name="TextBox 24" id="24"/>
          <p:cNvSpPr txBox="true"/>
          <p:nvPr/>
        </p:nvSpPr>
        <p:spPr>
          <a:xfrm rot="0">
            <a:off x="3157370" y="6790444"/>
            <a:ext cx="11965381" cy="2030191"/>
          </a:xfrm>
          <a:prstGeom prst="rect">
            <a:avLst/>
          </a:prstGeom>
        </p:spPr>
        <p:txBody>
          <a:bodyPr anchor="t" rtlCol="false" tIns="0" lIns="0" bIns="0" rIns="0">
            <a:spAutoFit/>
          </a:bodyPr>
          <a:lstStyle/>
          <a:p>
            <a:pPr algn="l" marL="0" indent="0" lvl="0">
              <a:lnSpc>
                <a:spcPts val="3278"/>
              </a:lnSpc>
              <a:spcBef>
                <a:spcPct val="0"/>
              </a:spcBef>
            </a:pPr>
            <a:r>
              <a:rPr lang="en-US" sz="2428" spc="145">
                <a:solidFill>
                  <a:srgbClr val="000000"/>
                </a:solidFill>
                <a:latin typeface="DM Sans"/>
              </a:rPr>
              <a:t>The prediction accuracy of the train and test data in </a:t>
            </a:r>
            <a:r>
              <a:rPr lang="en-US" sz="2428" spc="145">
                <a:solidFill>
                  <a:srgbClr val="000000"/>
                </a:solidFill>
                <a:latin typeface="DM Sans Bold"/>
              </a:rPr>
              <a:t>Random Forest</a:t>
            </a:r>
            <a:r>
              <a:rPr lang="en-US" sz="2428" spc="145">
                <a:solidFill>
                  <a:srgbClr val="000000"/>
                </a:solidFill>
                <a:latin typeface="DM Sans"/>
              </a:rPr>
              <a:t> model has a value that is not much different, it can be said that the model is very good, which is there is no underfitting or overfitting. So the Random Forest model was chosen as the best model to predict client’s repayment abilities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1367929" y="3371482"/>
            <a:ext cx="15148433" cy="3449999"/>
          </a:xfrm>
          <a:prstGeom prst="rect">
            <a:avLst/>
          </a:prstGeom>
        </p:spPr>
        <p:txBody>
          <a:bodyPr anchor="t" rtlCol="false" tIns="0" lIns="0" bIns="0" rIns="0">
            <a:spAutoFit/>
          </a:bodyPr>
          <a:lstStyle/>
          <a:p>
            <a:pPr algn="ctr">
              <a:lnSpc>
                <a:spcPts val="13201"/>
              </a:lnSpc>
            </a:pPr>
            <a:r>
              <a:rPr lang="en-US" sz="13201" spc="-264">
                <a:solidFill>
                  <a:srgbClr val="000000"/>
                </a:solidFill>
                <a:latin typeface="DM Sans Bold"/>
              </a:rPr>
              <a:t>BUSINESS RECOMENDATION</a:t>
            </a:r>
          </a:p>
        </p:txBody>
      </p:sp>
      <p:sp>
        <p:nvSpPr>
          <p:cNvPr name="Freeform 18" id="18"/>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DAGFE1XSW3o</dc:identifier>
  <dcterms:modified xsi:type="dcterms:W3CDTF">2011-08-01T06:04:30Z</dcterms:modified>
  <cp:revision>1</cp:revision>
  <dc:title>home credit scorecard model</dc:title>
</cp:coreProperties>
</file>