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0" d="100"/>
          <a:sy n="60" d="100"/>
        </p:scale>
        <p:origin x="600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62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jpe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jpe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sv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2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3.jpeg"/><Relationship Id="rId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.jpeg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1023938"/>
            <a:ext cx="13716000" cy="8729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2295525" cy="2295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801350" y="0"/>
            <a:ext cx="2914650" cy="8791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0781588" y="4648540"/>
            <a:ext cx="2313644" cy="50098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353425" y="4133850"/>
            <a:ext cx="2313644" cy="500980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000125" y="2171700"/>
            <a:ext cx="2924175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Find</a:t>
            </a:r>
            <a:r>
              <a:rPr lang="en-US" sz="6000" dirty="0">
                <a:solidFill>
                  <a:srgbClr val="BC4B44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Fire</a:t>
            </a:r>
            <a:endParaRPr lang="en-US" sz="6000" dirty="0"/>
          </a:p>
        </p:txBody>
      </p:sp>
      <p:sp>
        <p:nvSpPr>
          <p:cNvPr id="8" name="Text 1"/>
          <p:cNvSpPr/>
          <p:nvPr/>
        </p:nvSpPr>
        <p:spPr>
          <a:xfrm>
            <a:off x="1000125" y="4810125"/>
            <a:ext cx="142875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4500" dirty="0">
                <a:solidFill>
                  <a:srgbClr val="BC4B44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A4TB</a:t>
            </a:r>
            <a:endParaRPr lang="en-US" sz="4500" dirty="0"/>
          </a:p>
        </p:txBody>
      </p:sp>
      <p:sp>
        <p:nvSpPr>
          <p:cNvPr id="9" name="Text 2"/>
          <p:cNvSpPr/>
          <p:nvPr/>
        </p:nvSpPr>
        <p:spPr>
          <a:xfrm>
            <a:off x="1428750" y="5657850"/>
            <a:ext cx="1809750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1950" i="1" dirty="0">
                <a:solidFill>
                  <a:srgbClr val="BC4B44"/>
                </a:solidFill>
                <a:latin typeface="Poppins Italic" pitchFamily="34" charset="0"/>
                <a:ea typeface="Poppins Italic" pitchFamily="34" charset="-122"/>
                <a:cs typeface="Poppins Italic" pitchFamily="34" charset="-120"/>
              </a:rPr>
              <a:t>All for the best</a:t>
            </a:r>
            <a:endParaRPr lang="en-US" sz="1950" dirty="0"/>
          </a:p>
        </p:txBody>
      </p:sp>
      <p:sp>
        <p:nvSpPr>
          <p:cNvPr id="10" name="Text 3"/>
          <p:cNvSpPr/>
          <p:nvPr/>
        </p:nvSpPr>
        <p:spPr>
          <a:xfrm>
            <a:off x="1428750" y="3238500"/>
            <a:ext cx="106394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i="1" dirty="0">
                <a:solidFill>
                  <a:srgbClr val="000000"/>
                </a:solidFill>
                <a:latin typeface="Poppins Italic" pitchFamily="34" charset="0"/>
                <a:ea typeface="Poppins Italic" pitchFamily="34" charset="-122"/>
                <a:cs typeface="Poppins Italic" pitchFamily="34" charset="-120"/>
              </a:rPr>
              <a:t>App development for the Fire Prediction, Prevention, Control, Management</a:t>
            </a:r>
            <a:endParaRPr lang="en-US" sz="2250" dirty="0"/>
          </a:p>
        </p:txBody>
      </p:sp>
      <p:sp>
        <p:nvSpPr>
          <p:cNvPr id="11" name="Text 4"/>
          <p:cNvSpPr/>
          <p:nvPr/>
        </p:nvSpPr>
        <p:spPr>
          <a:xfrm>
            <a:off x="11201400" y="5074251"/>
            <a:ext cx="64770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25"/>
              </a:lnSpc>
              <a:buNone/>
            </a:pPr>
            <a:r>
              <a:rPr lang="en-US" sz="1166" dirty="0">
                <a:solidFill>
                  <a:srgbClr val="000000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Find</a:t>
            </a:r>
            <a:r>
              <a:rPr lang="en-US" sz="1166" dirty="0">
                <a:solidFill>
                  <a:srgbClr val="BC4B44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 Fire</a:t>
            </a:r>
            <a:endParaRPr lang="en-US" sz="1166" dirty="0"/>
          </a:p>
        </p:txBody>
      </p:sp>
      <p:sp>
        <p:nvSpPr>
          <p:cNvPr id="12" name="Text 5"/>
          <p:cNvSpPr/>
          <p:nvPr/>
        </p:nvSpPr>
        <p:spPr>
          <a:xfrm>
            <a:off x="10858500" y="9374543"/>
            <a:ext cx="51435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75"/>
              </a:lnSpc>
              <a:buNone/>
            </a:pPr>
            <a:endParaRPr lang="en-US" sz="874" dirty="0"/>
          </a:p>
        </p:txBody>
      </p:sp>
      <p:sp>
        <p:nvSpPr>
          <p:cNvPr id="13" name="Text 6"/>
          <p:cNvSpPr/>
          <p:nvPr/>
        </p:nvSpPr>
        <p:spPr>
          <a:xfrm>
            <a:off x="11525250" y="5752919"/>
            <a:ext cx="35242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75"/>
              </a:lnSpc>
              <a:buNone/>
            </a:pPr>
            <a:r>
              <a:rPr lang="en-US" sz="874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Home</a:t>
            </a:r>
            <a:endParaRPr lang="en-US" sz="874" dirty="0"/>
          </a:p>
        </p:txBody>
      </p:sp>
      <p:sp>
        <p:nvSpPr>
          <p:cNvPr id="14" name="Text 7"/>
          <p:cNvSpPr/>
          <p:nvPr/>
        </p:nvSpPr>
        <p:spPr>
          <a:xfrm>
            <a:off x="11525250" y="5907162"/>
            <a:ext cx="190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11525250" y="6419249"/>
            <a:ext cx="31432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75"/>
              </a:lnSpc>
              <a:buNone/>
            </a:pPr>
            <a:r>
              <a:rPr lang="en-US" sz="874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Work</a:t>
            </a:r>
            <a:endParaRPr lang="en-US" sz="874" dirty="0"/>
          </a:p>
        </p:txBody>
      </p:sp>
      <p:sp>
        <p:nvSpPr>
          <p:cNvPr id="16" name="Text 9"/>
          <p:cNvSpPr/>
          <p:nvPr/>
        </p:nvSpPr>
        <p:spPr>
          <a:xfrm>
            <a:off x="11525250" y="6573492"/>
            <a:ext cx="190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11525250" y="8473764"/>
            <a:ext cx="100012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75"/>
              </a:lnSpc>
              <a:buNone/>
            </a:pPr>
            <a:r>
              <a:rPr lang="en-US" sz="874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Add new address</a:t>
            </a:r>
            <a:endParaRPr lang="en-US" sz="874" dirty="0"/>
          </a:p>
        </p:txBody>
      </p:sp>
      <p:sp>
        <p:nvSpPr>
          <p:cNvPr id="18" name="Text 11"/>
          <p:cNvSpPr/>
          <p:nvPr/>
        </p:nvSpPr>
        <p:spPr>
          <a:xfrm>
            <a:off x="11525250" y="8572480"/>
            <a:ext cx="19050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19" name="Text 12"/>
          <p:cNvSpPr/>
          <p:nvPr/>
        </p:nvSpPr>
        <p:spPr>
          <a:xfrm>
            <a:off x="10991850" y="8263994"/>
            <a:ext cx="358384" cy="4503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206" dirty="0">
                <a:solidFill>
                  <a:srgbClr val="CE7C76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+</a:t>
            </a:r>
            <a:endParaRPr lang="en-US" sz="3206" dirty="0"/>
          </a:p>
        </p:txBody>
      </p:sp>
      <p:sp>
        <p:nvSpPr>
          <p:cNvPr id="20" name="Text 13"/>
          <p:cNvSpPr/>
          <p:nvPr/>
        </p:nvSpPr>
        <p:spPr>
          <a:xfrm>
            <a:off x="12483401" y="5128360"/>
            <a:ext cx="537306" cy="1233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68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Emergency</a:t>
            </a:r>
            <a:endParaRPr lang="en-US" sz="680" dirty="0"/>
          </a:p>
        </p:txBody>
      </p:sp>
      <p:sp>
        <p:nvSpPr>
          <p:cNvPr id="21" name="Text 14"/>
          <p:cNvSpPr/>
          <p:nvPr/>
        </p:nvSpPr>
        <p:spPr>
          <a:xfrm>
            <a:off x="10858500" y="5481452"/>
            <a:ext cx="67627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25"/>
              </a:lnSpc>
              <a:buNone/>
            </a:pPr>
            <a:r>
              <a:rPr lang="en-US" sz="972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Addresses</a:t>
            </a:r>
            <a:endParaRPr lang="en-US" sz="972" dirty="0"/>
          </a:p>
        </p:txBody>
      </p:sp>
      <p:sp>
        <p:nvSpPr>
          <p:cNvPr id="22" name="Text 15"/>
          <p:cNvSpPr/>
          <p:nvPr/>
        </p:nvSpPr>
        <p:spPr>
          <a:xfrm>
            <a:off x="11725275" y="5944181"/>
            <a:ext cx="12221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3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Anny Akhmatovoi St, 24, Kyiv, Ukraine, 02000</a:t>
            </a:r>
            <a:endParaRPr lang="en-US" sz="583" dirty="0"/>
          </a:p>
        </p:txBody>
      </p:sp>
      <p:sp>
        <p:nvSpPr>
          <p:cNvPr id="23" name="Text 16"/>
          <p:cNvSpPr/>
          <p:nvPr/>
        </p:nvSpPr>
        <p:spPr>
          <a:xfrm>
            <a:off x="11734800" y="6610510"/>
            <a:ext cx="12221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3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Anny Akhmatovoi St, 24, Kyiv, Ukraine, 02000</a:t>
            </a:r>
            <a:endParaRPr lang="en-US" sz="583" dirty="0"/>
          </a:p>
        </p:txBody>
      </p:sp>
      <p:sp>
        <p:nvSpPr>
          <p:cNvPr id="24" name="Text 17"/>
          <p:cNvSpPr/>
          <p:nvPr/>
        </p:nvSpPr>
        <p:spPr>
          <a:xfrm>
            <a:off x="11525250" y="7751907"/>
            <a:ext cx="78105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75"/>
              </a:lnSpc>
              <a:buNone/>
            </a:pPr>
            <a:r>
              <a:rPr lang="en-US" sz="874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Nearby forest</a:t>
            </a:r>
            <a:endParaRPr lang="en-US" sz="874" dirty="0"/>
          </a:p>
        </p:txBody>
      </p:sp>
      <p:sp>
        <p:nvSpPr>
          <p:cNvPr id="25" name="Text 18"/>
          <p:cNvSpPr/>
          <p:nvPr/>
        </p:nvSpPr>
        <p:spPr>
          <a:xfrm>
            <a:off x="11525250" y="7906150"/>
            <a:ext cx="190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26" name="Text 19"/>
          <p:cNvSpPr/>
          <p:nvPr/>
        </p:nvSpPr>
        <p:spPr>
          <a:xfrm>
            <a:off x="11734800" y="7943169"/>
            <a:ext cx="12221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3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Anny Akhmatovoi St, 24, Kyiv, Ukraine, 02000</a:t>
            </a:r>
            <a:endParaRPr lang="en-US" sz="583" dirty="0"/>
          </a:p>
        </p:txBody>
      </p:sp>
      <p:sp>
        <p:nvSpPr>
          <p:cNvPr id="27" name="Text 20"/>
          <p:cNvSpPr/>
          <p:nvPr/>
        </p:nvSpPr>
        <p:spPr>
          <a:xfrm>
            <a:off x="11525250" y="7085578"/>
            <a:ext cx="22860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75"/>
              </a:lnSpc>
              <a:buNone/>
            </a:pPr>
            <a:r>
              <a:rPr lang="en-US" sz="874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Car</a:t>
            </a:r>
            <a:endParaRPr lang="en-US" sz="874" dirty="0"/>
          </a:p>
        </p:txBody>
      </p:sp>
      <p:sp>
        <p:nvSpPr>
          <p:cNvPr id="28" name="Text 21"/>
          <p:cNvSpPr/>
          <p:nvPr/>
        </p:nvSpPr>
        <p:spPr>
          <a:xfrm>
            <a:off x="11525250" y="7239821"/>
            <a:ext cx="190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29" name="Text 22"/>
          <p:cNvSpPr/>
          <p:nvPr/>
        </p:nvSpPr>
        <p:spPr>
          <a:xfrm>
            <a:off x="11734800" y="7276840"/>
            <a:ext cx="12221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3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Tentative (Anny Akhmatovoi St, 24, Kyiv, Ukraine, 02000)</a:t>
            </a:r>
            <a:endParaRPr lang="en-US" sz="583" dirty="0"/>
          </a:p>
        </p:txBody>
      </p:sp>
      <p:sp>
        <p:nvSpPr>
          <p:cNvPr id="30" name="Text 23"/>
          <p:cNvSpPr/>
          <p:nvPr/>
        </p:nvSpPr>
        <p:spPr>
          <a:xfrm>
            <a:off x="8543925" y="7175520"/>
            <a:ext cx="956847" cy="487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725"/>
              </a:lnSpc>
              <a:buNone/>
            </a:pPr>
            <a:r>
              <a:rPr lang="en-US" sz="3158" dirty="0">
                <a:solidFill>
                  <a:srgbClr val="FFFFFF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Find</a:t>
            </a:r>
            <a:endParaRPr lang="en-US" sz="3158" dirty="0"/>
          </a:p>
        </p:txBody>
      </p:sp>
      <p:sp>
        <p:nvSpPr>
          <p:cNvPr id="31" name="Text 24"/>
          <p:cNvSpPr/>
          <p:nvPr/>
        </p:nvSpPr>
        <p:spPr>
          <a:xfrm>
            <a:off x="8848725" y="7619740"/>
            <a:ext cx="963017" cy="4442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725"/>
              </a:lnSpc>
              <a:buNone/>
            </a:pPr>
            <a:r>
              <a:rPr lang="en-US" sz="3158" dirty="0">
                <a:solidFill>
                  <a:srgbClr val="BC4B44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Fire</a:t>
            </a:r>
            <a:endParaRPr lang="en-US" sz="3158" dirty="0"/>
          </a:p>
        </p:txBody>
      </p:sp>
      <p:sp>
        <p:nvSpPr>
          <p:cNvPr id="32" name="Text 25"/>
          <p:cNvSpPr/>
          <p:nvPr/>
        </p:nvSpPr>
        <p:spPr>
          <a:xfrm>
            <a:off x="8782050" y="8275247"/>
            <a:ext cx="41910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25"/>
              </a:lnSpc>
              <a:buNone/>
            </a:pPr>
            <a:r>
              <a:rPr lang="en-US" sz="1166" dirty="0">
                <a:solidFill>
                  <a:srgbClr val="F8F7F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Login</a:t>
            </a:r>
            <a:endParaRPr lang="en-US" sz="1166" dirty="0"/>
          </a:p>
        </p:txBody>
      </p:sp>
      <p:sp>
        <p:nvSpPr>
          <p:cNvPr id="33" name="Text 26"/>
          <p:cNvSpPr/>
          <p:nvPr/>
        </p:nvSpPr>
        <p:spPr>
          <a:xfrm>
            <a:off x="9705975" y="8275247"/>
            <a:ext cx="58102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25"/>
              </a:lnSpc>
              <a:buNone/>
            </a:pPr>
            <a:r>
              <a:rPr lang="en-US" sz="1166" dirty="0">
                <a:solidFill>
                  <a:srgbClr val="BC4B44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Sign up</a:t>
            </a:r>
            <a:endParaRPr lang="en-US" sz="1166" dirty="0"/>
          </a:p>
        </p:txBody>
      </p:sp>
      <p:sp>
        <p:nvSpPr>
          <p:cNvPr id="34" name="Text 27"/>
          <p:cNvSpPr/>
          <p:nvPr/>
        </p:nvSpPr>
        <p:spPr>
          <a:xfrm>
            <a:off x="219075" y="9229725"/>
            <a:ext cx="1047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45213" y="0"/>
            <a:ext cx="8862826" cy="9753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2295525" cy="2295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48375" y="6057900"/>
            <a:ext cx="7667625" cy="36957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00125" y="2171700"/>
            <a:ext cx="453390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Project idea</a:t>
            </a:r>
            <a:endParaRPr lang="en-US" sz="6000" dirty="0"/>
          </a:p>
        </p:txBody>
      </p:sp>
      <p:sp>
        <p:nvSpPr>
          <p:cNvPr id="6" name="Text 1"/>
          <p:cNvSpPr/>
          <p:nvPr/>
        </p:nvSpPr>
        <p:spPr>
          <a:xfrm>
            <a:off x="12763500" y="190500"/>
            <a:ext cx="76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i="1" dirty="0">
                <a:solidFill>
                  <a:srgbClr val="000000"/>
                </a:solidFill>
                <a:latin typeface="Poppins Italic" pitchFamily="34" charset="0"/>
                <a:ea typeface="Poppins Italic" pitchFamily="34" charset="-122"/>
                <a:cs typeface="Poppins Italic" pitchFamily="34" charset="-120"/>
              </a:rPr>
              <a:t>A4TB</a:t>
            </a:r>
            <a:endParaRPr lang="en-US" sz="2250" dirty="0"/>
          </a:p>
        </p:txBody>
      </p:sp>
      <p:sp>
        <p:nvSpPr>
          <p:cNvPr id="7" name="Text 2"/>
          <p:cNvSpPr/>
          <p:nvPr/>
        </p:nvSpPr>
        <p:spPr>
          <a:xfrm>
            <a:off x="1447800" y="4238625"/>
            <a:ext cx="10296525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19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The aim of the project is to predict fire before it happens in the household/office/car or any other environment with the help of the sensors system. 
The data will then be sent to the app to make the users aware of the possible danger.</a:t>
            </a:r>
            <a:endParaRPr lang="en-US" sz="1950" dirty="0"/>
          </a:p>
        </p:txBody>
      </p:sp>
      <p:sp>
        <p:nvSpPr>
          <p:cNvPr id="8" name="Text 3"/>
          <p:cNvSpPr/>
          <p:nvPr/>
        </p:nvSpPr>
        <p:spPr>
          <a:xfrm>
            <a:off x="219075" y="9229725"/>
            <a:ext cx="1905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3716000" cy="9753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2295525" cy="2295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00125" y="4314825"/>
            <a:ext cx="285750" cy="2857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00125" y="5343525"/>
            <a:ext cx="285750" cy="2857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00125" y="6800850"/>
            <a:ext cx="285750" cy="28575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000125" y="2171700"/>
            <a:ext cx="1061085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Customer value proposition</a:t>
            </a:r>
            <a:endParaRPr lang="en-US" sz="6000" dirty="0"/>
          </a:p>
        </p:txBody>
      </p:sp>
      <p:sp>
        <p:nvSpPr>
          <p:cNvPr id="8" name="Text 1"/>
          <p:cNvSpPr/>
          <p:nvPr/>
        </p:nvSpPr>
        <p:spPr>
          <a:xfrm>
            <a:off x="12763500" y="190500"/>
            <a:ext cx="76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i="1" dirty="0">
                <a:solidFill>
                  <a:srgbClr val="000000"/>
                </a:solidFill>
                <a:latin typeface="Poppins Italic" pitchFamily="34" charset="0"/>
                <a:ea typeface="Poppins Italic" pitchFamily="34" charset="-122"/>
                <a:cs typeface="Poppins Italic" pitchFamily="34" charset="-120"/>
              </a:rPr>
              <a:t>A4TB</a:t>
            </a:r>
            <a:endParaRPr lang="en-US" sz="2250" dirty="0"/>
          </a:p>
        </p:txBody>
      </p:sp>
      <p:sp>
        <p:nvSpPr>
          <p:cNvPr id="9" name="Text 2"/>
          <p:cNvSpPr/>
          <p:nvPr/>
        </p:nvSpPr>
        <p:spPr>
          <a:xfrm>
            <a:off x="1676400" y="4238625"/>
            <a:ext cx="83724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Predicting probability of fire and showing results on screen</a:t>
            </a:r>
            <a:endParaRPr lang="en-US" sz="2250" dirty="0"/>
          </a:p>
        </p:txBody>
      </p:sp>
      <p:sp>
        <p:nvSpPr>
          <p:cNvPr id="10" name="Text 3"/>
          <p:cNvSpPr/>
          <p:nvPr/>
        </p:nvSpPr>
        <p:spPr>
          <a:xfrm>
            <a:off x="1666875" y="5267325"/>
            <a:ext cx="1167765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Accessibility feature which includes audio and visual alarms for people with special needs</a:t>
            </a:r>
            <a:endParaRPr lang="en-US" sz="2250" dirty="0"/>
          </a:p>
        </p:txBody>
      </p:sp>
      <p:sp>
        <p:nvSpPr>
          <p:cNvPr id="11" name="Text 4"/>
          <p:cNvSpPr/>
          <p:nvPr/>
        </p:nvSpPr>
        <p:spPr>
          <a:xfrm>
            <a:off x="1676400" y="6724650"/>
            <a:ext cx="96774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Emergency call to the fire department (governmental organization)</a:t>
            </a:r>
            <a:endParaRPr lang="en-US" sz="2250" dirty="0"/>
          </a:p>
        </p:txBody>
      </p:sp>
      <p:sp>
        <p:nvSpPr>
          <p:cNvPr id="12" name="Text 5"/>
          <p:cNvSpPr/>
          <p:nvPr/>
        </p:nvSpPr>
        <p:spPr>
          <a:xfrm>
            <a:off x="219075" y="9229725"/>
            <a:ext cx="1905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295525" cy="2295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3716000" cy="97536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66700" y="4533900"/>
            <a:ext cx="7105650" cy="4686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782050" y="8010525"/>
            <a:ext cx="932147" cy="11670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031127" y="8010525"/>
            <a:ext cx="932147" cy="116705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000125" y="2171700"/>
            <a:ext cx="6867525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App development</a:t>
            </a:r>
            <a:endParaRPr lang="en-US" sz="6000" dirty="0"/>
          </a:p>
        </p:txBody>
      </p:sp>
      <p:sp>
        <p:nvSpPr>
          <p:cNvPr id="8" name="Text 1"/>
          <p:cNvSpPr/>
          <p:nvPr/>
        </p:nvSpPr>
        <p:spPr>
          <a:xfrm>
            <a:off x="247650" y="3733800"/>
            <a:ext cx="778192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7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App development - Flutter Framework of Dart</a:t>
            </a:r>
            <a:endParaRPr lang="en-US" sz="2700" dirty="0"/>
          </a:p>
        </p:txBody>
      </p:sp>
      <p:sp>
        <p:nvSpPr>
          <p:cNvPr id="9" name="Text 2"/>
          <p:cNvSpPr/>
          <p:nvPr/>
        </p:nvSpPr>
        <p:spPr>
          <a:xfrm>
            <a:off x="8763000" y="3733800"/>
            <a:ext cx="17907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7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UI process</a:t>
            </a:r>
            <a:endParaRPr lang="en-US" sz="2700" dirty="0"/>
          </a:p>
        </p:txBody>
      </p:sp>
      <p:sp>
        <p:nvSpPr>
          <p:cNvPr id="10" name="Text 3"/>
          <p:cNvSpPr/>
          <p:nvPr/>
        </p:nvSpPr>
        <p:spPr>
          <a:xfrm>
            <a:off x="8877300" y="8972550"/>
            <a:ext cx="733425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40"/>
              </a:lnSpc>
              <a:buNone/>
            </a:pPr>
            <a:r>
              <a:rPr lang="en-US" sz="1035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#BC4B44</a:t>
            </a:r>
            <a:endParaRPr lang="en-US" sz="1035" dirty="0"/>
          </a:p>
        </p:txBody>
      </p:sp>
      <p:sp>
        <p:nvSpPr>
          <p:cNvPr id="11" name="Text 4"/>
          <p:cNvSpPr/>
          <p:nvPr/>
        </p:nvSpPr>
        <p:spPr>
          <a:xfrm>
            <a:off x="10210800" y="8972550"/>
            <a:ext cx="6953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40"/>
              </a:lnSpc>
              <a:buNone/>
            </a:pPr>
            <a:r>
              <a:rPr lang="en-US" sz="1035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#000000</a:t>
            </a:r>
            <a:endParaRPr lang="en-US" sz="1035" dirty="0"/>
          </a:p>
        </p:txBody>
      </p:sp>
      <p:sp>
        <p:nvSpPr>
          <p:cNvPr id="12" name="Text 5"/>
          <p:cNvSpPr/>
          <p:nvPr/>
        </p:nvSpPr>
        <p:spPr>
          <a:xfrm>
            <a:off x="8763000" y="7362825"/>
            <a:ext cx="29051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Color palette</a:t>
            </a:r>
            <a:endParaRPr lang="en-US" sz="2250" dirty="0"/>
          </a:p>
        </p:txBody>
      </p:sp>
      <p:sp>
        <p:nvSpPr>
          <p:cNvPr id="13" name="Text 6"/>
          <p:cNvSpPr/>
          <p:nvPr/>
        </p:nvSpPr>
        <p:spPr>
          <a:xfrm>
            <a:off x="8763000" y="4533900"/>
            <a:ext cx="27146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Typography</a:t>
            </a:r>
            <a:endParaRPr lang="en-US" sz="2250" dirty="0"/>
          </a:p>
        </p:txBody>
      </p:sp>
      <p:sp>
        <p:nvSpPr>
          <p:cNvPr id="14" name="Text 7"/>
          <p:cNvSpPr/>
          <p:nvPr/>
        </p:nvSpPr>
        <p:spPr>
          <a:xfrm>
            <a:off x="8763000" y="4886325"/>
            <a:ext cx="1962150" cy="1314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12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Aa</a:t>
            </a:r>
            <a:endParaRPr lang="en-US" sz="7500" dirty="0"/>
          </a:p>
        </p:txBody>
      </p:sp>
      <p:sp>
        <p:nvSpPr>
          <p:cNvPr id="15" name="Text 8"/>
          <p:cNvSpPr/>
          <p:nvPr/>
        </p:nvSpPr>
        <p:spPr>
          <a:xfrm>
            <a:off x="8763000" y="6096000"/>
            <a:ext cx="15144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Poppins</a:t>
            </a:r>
            <a:endParaRPr lang="en-US" sz="1500" dirty="0"/>
          </a:p>
        </p:txBody>
      </p:sp>
      <p:sp>
        <p:nvSpPr>
          <p:cNvPr id="16" name="Text 9"/>
          <p:cNvSpPr/>
          <p:nvPr/>
        </p:nvSpPr>
        <p:spPr>
          <a:xfrm>
            <a:off x="8763000" y="6505575"/>
            <a:ext cx="77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Regular</a:t>
            </a:r>
            <a:endParaRPr lang="en-US" sz="1500" dirty="0"/>
          </a:p>
        </p:txBody>
      </p:sp>
      <p:sp>
        <p:nvSpPr>
          <p:cNvPr id="17" name="Text 10"/>
          <p:cNvSpPr/>
          <p:nvPr/>
        </p:nvSpPr>
        <p:spPr>
          <a:xfrm>
            <a:off x="9925050" y="6505575"/>
            <a:ext cx="86677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Medium</a:t>
            </a:r>
            <a:endParaRPr lang="en-US" sz="1500" dirty="0"/>
          </a:p>
        </p:txBody>
      </p:sp>
      <p:sp>
        <p:nvSpPr>
          <p:cNvPr id="18" name="Text 11"/>
          <p:cNvSpPr/>
          <p:nvPr/>
        </p:nvSpPr>
        <p:spPr>
          <a:xfrm>
            <a:off x="11182350" y="6505575"/>
            <a:ext cx="9334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SemiBold</a:t>
            </a:r>
            <a:endParaRPr lang="en-US" sz="1500" dirty="0"/>
          </a:p>
        </p:txBody>
      </p:sp>
      <p:sp>
        <p:nvSpPr>
          <p:cNvPr id="19" name="Text 12"/>
          <p:cNvSpPr/>
          <p:nvPr/>
        </p:nvSpPr>
        <p:spPr>
          <a:xfrm>
            <a:off x="219075" y="9229725"/>
            <a:ext cx="2000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</a:t>
            </a:r>
            <a:endParaRPr lang="en-US" sz="2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3716000" cy="9753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2295525" cy="2295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9575" y="3667125"/>
            <a:ext cx="6238875" cy="30956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66825" y="6648450"/>
            <a:ext cx="4171950" cy="29527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458075" y="3667125"/>
            <a:ext cx="5848350" cy="531495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000125" y="2171700"/>
            <a:ext cx="880110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ML algorithms &amp; MLOps</a:t>
            </a:r>
            <a:endParaRPr lang="en-US" sz="6000" dirty="0"/>
          </a:p>
        </p:txBody>
      </p:sp>
      <p:sp>
        <p:nvSpPr>
          <p:cNvPr id="8" name="Text 1"/>
          <p:cNvSpPr/>
          <p:nvPr/>
        </p:nvSpPr>
        <p:spPr>
          <a:xfrm>
            <a:off x="12763500" y="190500"/>
            <a:ext cx="76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i="1" dirty="0">
                <a:solidFill>
                  <a:srgbClr val="000000"/>
                </a:solidFill>
                <a:latin typeface="Poppins Italic" pitchFamily="34" charset="0"/>
                <a:ea typeface="Poppins Italic" pitchFamily="34" charset="-122"/>
                <a:cs typeface="Poppins Italic" pitchFamily="34" charset="-120"/>
              </a:rPr>
              <a:t>A4TB</a:t>
            </a:r>
            <a:endParaRPr lang="en-US" sz="2250" dirty="0"/>
          </a:p>
        </p:txBody>
      </p:sp>
      <p:sp>
        <p:nvSpPr>
          <p:cNvPr id="9" name="Text 2"/>
          <p:cNvSpPr/>
          <p:nvPr/>
        </p:nvSpPr>
        <p:spPr>
          <a:xfrm>
            <a:off x="7439025" y="3257550"/>
            <a:ext cx="340042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19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Requesting AWS EC2 Server</a:t>
            </a:r>
            <a:endParaRPr lang="en-US" sz="1950" dirty="0"/>
          </a:p>
        </p:txBody>
      </p:sp>
      <p:sp>
        <p:nvSpPr>
          <p:cNvPr id="10" name="Text 3"/>
          <p:cNvSpPr/>
          <p:nvPr/>
        </p:nvSpPr>
        <p:spPr>
          <a:xfrm>
            <a:off x="590550" y="3257550"/>
            <a:ext cx="4095750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19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Correlation and confusion matrix</a:t>
            </a:r>
            <a:endParaRPr lang="en-US" sz="1950" dirty="0"/>
          </a:p>
        </p:txBody>
      </p:sp>
      <p:sp>
        <p:nvSpPr>
          <p:cNvPr id="11" name="Text 4"/>
          <p:cNvSpPr/>
          <p:nvPr/>
        </p:nvSpPr>
        <p:spPr>
          <a:xfrm>
            <a:off x="219075" y="9229725"/>
            <a:ext cx="2000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5</a:t>
            </a:r>
            <a:endParaRPr lang="en-US" sz="2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295525" cy="2295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4875" y="2705100"/>
            <a:ext cx="11906928" cy="428552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53025" y="7391400"/>
            <a:ext cx="2857500" cy="20859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43525" y="7591425"/>
            <a:ext cx="2476473" cy="168184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315499" y="4485261"/>
            <a:ext cx="5117145" cy="3613691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133725" y="552450"/>
            <a:ext cx="742950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App demonstration</a:t>
            </a:r>
            <a:endParaRPr lang="en-US" sz="6000" dirty="0"/>
          </a:p>
        </p:txBody>
      </p:sp>
      <p:sp>
        <p:nvSpPr>
          <p:cNvPr id="8" name="Text 1"/>
          <p:cNvSpPr/>
          <p:nvPr/>
        </p:nvSpPr>
        <p:spPr>
          <a:xfrm>
            <a:off x="12763500" y="190500"/>
            <a:ext cx="76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i="1" dirty="0">
                <a:solidFill>
                  <a:srgbClr val="000000"/>
                </a:solidFill>
                <a:latin typeface="Poppins Italic" pitchFamily="34" charset="0"/>
                <a:ea typeface="Poppins Italic" pitchFamily="34" charset="-122"/>
                <a:cs typeface="Poppins Italic" pitchFamily="34" charset="-120"/>
              </a:rPr>
              <a:t>A4TB</a:t>
            </a:r>
            <a:endParaRPr lang="en-US" sz="2250" dirty="0"/>
          </a:p>
        </p:txBody>
      </p:sp>
      <p:sp>
        <p:nvSpPr>
          <p:cNvPr id="9" name="Text 2"/>
          <p:cNvSpPr/>
          <p:nvPr/>
        </p:nvSpPr>
        <p:spPr>
          <a:xfrm>
            <a:off x="1066800" y="5307025"/>
            <a:ext cx="821266" cy="41694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701" dirty="0">
                <a:solidFill>
                  <a:srgbClr val="FFFFFF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Find</a:t>
            </a:r>
            <a:endParaRPr lang="en-US" sz="2701" dirty="0"/>
          </a:p>
        </p:txBody>
      </p:sp>
      <p:sp>
        <p:nvSpPr>
          <p:cNvPr id="10" name="Text 3"/>
          <p:cNvSpPr/>
          <p:nvPr/>
        </p:nvSpPr>
        <p:spPr>
          <a:xfrm>
            <a:off x="1333500" y="5687020"/>
            <a:ext cx="826543" cy="37999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701" dirty="0">
                <a:solidFill>
                  <a:srgbClr val="BC4B44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Fire</a:t>
            </a:r>
            <a:endParaRPr lang="en-US" sz="2701" dirty="0"/>
          </a:p>
        </p:txBody>
      </p:sp>
      <p:sp>
        <p:nvSpPr>
          <p:cNvPr id="11" name="Text 4"/>
          <p:cNvSpPr/>
          <p:nvPr/>
        </p:nvSpPr>
        <p:spPr>
          <a:xfrm>
            <a:off x="1266825" y="6246209"/>
            <a:ext cx="3619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97" dirty="0">
                <a:solidFill>
                  <a:srgbClr val="F8F7F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Login</a:t>
            </a:r>
            <a:endParaRPr lang="en-US" sz="997" dirty="0"/>
          </a:p>
        </p:txBody>
      </p:sp>
      <p:sp>
        <p:nvSpPr>
          <p:cNvPr id="12" name="Text 5"/>
          <p:cNvSpPr/>
          <p:nvPr/>
        </p:nvSpPr>
        <p:spPr>
          <a:xfrm>
            <a:off x="2057400" y="6246209"/>
            <a:ext cx="50482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97" dirty="0">
                <a:solidFill>
                  <a:srgbClr val="BC4B44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Sign up</a:t>
            </a:r>
            <a:endParaRPr lang="en-US" sz="997" dirty="0"/>
          </a:p>
        </p:txBody>
      </p:sp>
      <p:sp>
        <p:nvSpPr>
          <p:cNvPr id="13" name="Text 6"/>
          <p:cNvSpPr/>
          <p:nvPr/>
        </p:nvSpPr>
        <p:spPr>
          <a:xfrm>
            <a:off x="3781425" y="6726734"/>
            <a:ext cx="12382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2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Don’t have any account? Sign Up</a:t>
            </a:r>
            <a:endParaRPr lang="en-US" sz="582" dirty="0"/>
          </a:p>
        </p:txBody>
      </p:sp>
      <p:sp>
        <p:nvSpPr>
          <p:cNvPr id="14" name="Text 7"/>
          <p:cNvSpPr/>
          <p:nvPr/>
        </p:nvSpPr>
        <p:spPr>
          <a:xfrm>
            <a:off x="4124325" y="4225086"/>
            <a:ext cx="5238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96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Login</a:t>
            </a:r>
            <a:endParaRPr lang="en-US" sz="1496" dirty="0"/>
          </a:p>
        </p:txBody>
      </p:sp>
      <p:sp>
        <p:nvSpPr>
          <p:cNvPr id="15" name="Text 8"/>
          <p:cNvSpPr/>
          <p:nvPr/>
        </p:nvSpPr>
        <p:spPr>
          <a:xfrm>
            <a:off x="3562350" y="4743836"/>
            <a:ext cx="1464386" cy="7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9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Email</a:t>
            </a:r>
            <a:endParaRPr lang="en-US" sz="499" dirty="0"/>
          </a:p>
        </p:txBody>
      </p:sp>
      <p:sp>
        <p:nvSpPr>
          <p:cNvPr id="16" name="Text 9"/>
          <p:cNvSpPr/>
          <p:nvPr/>
        </p:nvSpPr>
        <p:spPr>
          <a:xfrm>
            <a:off x="3562350" y="4859945"/>
            <a:ext cx="1464386" cy="7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9" dirty="0">
                <a:solidFill>
                  <a:srgbClr val="47474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email@gmail.com</a:t>
            </a:r>
            <a:endParaRPr lang="en-US" sz="499" dirty="0"/>
          </a:p>
        </p:txBody>
      </p:sp>
      <p:sp>
        <p:nvSpPr>
          <p:cNvPr id="17" name="Text 10"/>
          <p:cNvSpPr/>
          <p:nvPr/>
        </p:nvSpPr>
        <p:spPr>
          <a:xfrm>
            <a:off x="4191000" y="5739547"/>
            <a:ext cx="3619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97" dirty="0">
                <a:solidFill>
                  <a:srgbClr val="F8F7F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Login</a:t>
            </a:r>
            <a:endParaRPr lang="en-US" sz="997" dirty="0"/>
          </a:p>
        </p:txBody>
      </p:sp>
      <p:sp>
        <p:nvSpPr>
          <p:cNvPr id="18" name="Text 11"/>
          <p:cNvSpPr/>
          <p:nvPr/>
        </p:nvSpPr>
        <p:spPr>
          <a:xfrm>
            <a:off x="4714875" y="5570906"/>
            <a:ext cx="542925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"/>
              </a:lnSpc>
              <a:buNone/>
            </a:pPr>
            <a:r>
              <a:rPr lang="en-US" sz="457" dirty="0">
                <a:solidFill>
                  <a:srgbClr val="323031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Forgot password?</a:t>
            </a:r>
            <a:endParaRPr lang="en-US" sz="457" dirty="0"/>
          </a:p>
        </p:txBody>
      </p:sp>
      <p:sp>
        <p:nvSpPr>
          <p:cNvPr id="19" name="Text 12"/>
          <p:cNvSpPr/>
          <p:nvPr/>
        </p:nvSpPr>
        <p:spPr>
          <a:xfrm>
            <a:off x="3562350" y="5229392"/>
            <a:ext cx="1464386" cy="7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9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Password</a:t>
            </a:r>
            <a:endParaRPr lang="en-US" sz="499" dirty="0"/>
          </a:p>
        </p:txBody>
      </p:sp>
      <p:sp>
        <p:nvSpPr>
          <p:cNvPr id="20" name="Text 13"/>
          <p:cNvSpPr/>
          <p:nvPr/>
        </p:nvSpPr>
        <p:spPr>
          <a:xfrm>
            <a:off x="3562350" y="5345502"/>
            <a:ext cx="1464386" cy="7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9" kern="0" spc="145" dirty="0">
                <a:solidFill>
                  <a:srgbClr val="47474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*********</a:t>
            </a:r>
            <a:endParaRPr lang="en-US" sz="499" dirty="0"/>
          </a:p>
        </p:txBody>
      </p:sp>
      <p:sp>
        <p:nvSpPr>
          <p:cNvPr id="21" name="Text 14"/>
          <p:cNvSpPr/>
          <p:nvPr/>
        </p:nvSpPr>
        <p:spPr>
          <a:xfrm>
            <a:off x="3600450" y="5570906"/>
            <a:ext cx="457200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"/>
              </a:lnSpc>
              <a:buNone/>
            </a:pPr>
            <a:r>
              <a:rPr lang="en-US" sz="457" dirty="0">
                <a:solidFill>
                  <a:srgbClr val="323031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Remember me</a:t>
            </a:r>
            <a:endParaRPr lang="en-US" sz="457" dirty="0"/>
          </a:p>
        </p:txBody>
      </p:sp>
      <p:sp>
        <p:nvSpPr>
          <p:cNvPr id="22" name="Text 15"/>
          <p:cNvSpPr/>
          <p:nvPr/>
        </p:nvSpPr>
        <p:spPr>
          <a:xfrm>
            <a:off x="4124325" y="6103962"/>
            <a:ext cx="4953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2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Or Login with</a:t>
            </a:r>
            <a:endParaRPr lang="en-US" sz="582" dirty="0"/>
          </a:p>
        </p:txBody>
      </p:sp>
      <p:sp>
        <p:nvSpPr>
          <p:cNvPr id="23" name="Text 16"/>
          <p:cNvSpPr/>
          <p:nvPr/>
        </p:nvSpPr>
        <p:spPr>
          <a:xfrm>
            <a:off x="6229350" y="3069264"/>
            <a:ext cx="56197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97" dirty="0">
                <a:solidFill>
                  <a:srgbClr val="000000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Find</a:t>
            </a:r>
            <a:r>
              <a:rPr lang="en-US" sz="997" dirty="0">
                <a:solidFill>
                  <a:srgbClr val="BC4B44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 Fire</a:t>
            </a:r>
            <a:endParaRPr lang="en-US" sz="997" dirty="0"/>
          </a:p>
        </p:txBody>
      </p:sp>
      <p:sp>
        <p:nvSpPr>
          <p:cNvPr id="25" name="Text 18"/>
          <p:cNvSpPr/>
          <p:nvPr/>
        </p:nvSpPr>
        <p:spPr>
          <a:xfrm>
            <a:off x="6505575" y="3649814"/>
            <a:ext cx="3048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748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Home</a:t>
            </a:r>
            <a:endParaRPr lang="en-US" sz="748" dirty="0"/>
          </a:p>
        </p:txBody>
      </p:sp>
      <p:sp>
        <p:nvSpPr>
          <p:cNvPr id="26" name="Text 19"/>
          <p:cNvSpPr/>
          <p:nvPr/>
        </p:nvSpPr>
        <p:spPr>
          <a:xfrm>
            <a:off x="6505575" y="3781760"/>
            <a:ext cx="19050" cy="95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27" name="Text 20"/>
          <p:cNvSpPr/>
          <p:nvPr/>
        </p:nvSpPr>
        <p:spPr>
          <a:xfrm>
            <a:off x="6505575" y="4219808"/>
            <a:ext cx="2667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748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Work</a:t>
            </a:r>
            <a:endParaRPr lang="en-US" sz="748" dirty="0"/>
          </a:p>
        </p:txBody>
      </p:sp>
      <p:sp>
        <p:nvSpPr>
          <p:cNvPr id="28" name="Text 21"/>
          <p:cNvSpPr/>
          <p:nvPr/>
        </p:nvSpPr>
        <p:spPr>
          <a:xfrm>
            <a:off x="6505575" y="4351753"/>
            <a:ext cx="19050" cy="95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29" name="Text 22"/>
          <p:cNvSpPr/>
          <p:nvPr/>
        </p:nvSpPr>
        <p:spPr>
          <a:xfrm>
            <a:off x="6505575" y="5977296"/>
            <a:ext cx="8572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748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Add new address</a:t>
            </a:r>
            <a:endParaRPr lang="en-US" sz="748" dirty="0"/>
          </a:p>
        </p:txBody>
      </p:sp>
      <p:sp>
        <p:nvSpPr>
          <p:cNvPr id="30" name="Text 23"/>
          <p:cNvSpPr/>
          <p:nvPr/>
        </p:nvSpPr>
        <p:spPr>
          <a:xfrm>
            <a:off x="6505575" y="6061742"/>
            <a:ext cx="19050" cy="76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31" name="Text 24"/>
          <p:cNvSpPr/>
          <p:nvPr/>
        </p:nvSpPr>
        <p:spPr>
          <a:xfrm>
            <a:off x="6048375" y="5797851"/>
            <a:ext cx="309325" cy="38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125"/>
              </a:lnSpc>
              <a:buNone/>
            </a:pPr>
            <a:r>
              <a:rPr lang="en-US" sz="2743" dirty="0">
                <a:solidFill>
                  <a:srgbClr val="CE7C76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+</a:t>
            </a:r>
            <a:endParaRPr lang="en-US" sz="2743" dirty="0"/>
          </a:p>
        </p:txBody>
      </p:sp>
      <p:sp>
        <p:nvSpPr>
          <p:cNvPr id="32" name="Text 25"/>
          <p:cNvSpPr/>
          <p:nvPr/>
        </p:nvSpPr>
        <p:spPr>
          <a:xfrm>
            <a:off x="7348207" y="3100776"/>
            <a:ext cx="462380" cy="1055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2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Emergency</a:t>
            </a:r>
            <a:endParaRPr lang="en-US" sz="582" dirty="0"/>
          </a:p>
        </p:txBody>
      </p:sp>
      <p:sp>
        <p:nvSpPr>
          <p:cNvPr id="33" name="Text 26"/>
          <p:cNvSpPr/>
          <p:nvPr/>
        </p:nvSpPr>
        <p:spPr>
          <a:xfrm>
            <a:off x="5934075" y="3417591"/>
            <a:ext cx="58102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75"/>
              </a:lnSpc>
              <a:buNone/>
            </a:pPr>
            <a:r>
              <a:rPr lang="en-US" sz="831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Addresses</a:t>
            </a:r>
            <a:endParaRPr lang="en-US" sz="831" dirty="0"/>
          </a:p>
        </p:txBody>
      </p:sp>
      <p:sp>
        <p:nvSpPr>
          <p:cNvPr id="34" name="Text 27"/>
          <p:cNvSpPr/>
          <p:nvPr/>
        </p:nvSpPr>
        <p:spPr>
          <a:xfrm>
            <a:off x="6677025" y="3813423"/>
            <a:ext cx="104820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9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Anny Akhmatovoi St, 24, Kyiv, Ukraine, 02000</a:t>
            </a:r>
            <a:endParaRPr lang="en-US" sz="499" dirty="0"/>
          </a:p>
        </p:txBody>
      </p:sp>
      <p:sp>
        <p:nvSpPr>
          <p:cNvPr id="35" name="Text 28"/>
          <p:cNvSpPr/>
          <p:nvPr/>
        </p:nvSpPr>
        <p:spPr>
          <a:xfrm>
            <a:off x="6686550" y="4383421"/>
            <a:ext cx="104820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9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Anny Akhmatovoi St, 24, Kyiv, Ukraine, 02000</a:t>
            </a:r>
            <a:endParaRPr lang="en-US" sz="499" dirty="0"/>
          </a:p>
        </p:txBody>
      </p:sp>
      <p:sp>
        <p:nvSpPr>
          <p:cNvPr id="36" name="Text 29"/>
          <p:cNvSpPr/>
          <p:nvPr/>
        </p:nvSpPr>
        <p:spPr>
          <a:xfrm>
            <a:off x="6505575" y="5359798"/>
            <a:ext cx="666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748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Nearby forest</a:t>
            </a:r>
            <a:endParaRPr lang="en-US" sz="748" dirty="0"/>
          </a:p>
        </p:txBody>
      </p:sp>
      <p:sp>
        <p:nvSpPr>
          <p:cNvPr id="37" name="Text 30"/>
          <p:cNvSpPr/>
          <p:nvPr/>
        </p:nvSpPr>
        <p:spPr>
          <a:xfrm>
            <a:off x="6505575" y="5491744"/>
            <a:ext cx="19050" cy="95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38" name="Text 31"/>
          <p:cNvSpPr/>
          <p:nvPr/>
        </p:nvSpPr>
        <p:spPr>
          <a:xfrm>
            <a:off x="6686550" y="5523407"/>
            <a:ext cx="104820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9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Anny Akhmatovoi St, 24, Kyiv, Ukraine, 02000</a:t>
            </a:r>
            <a:endParaRPr lang="en-US" sz="499" dirty="0"/>
          </a:p>
        </p:txBody>
      </p:sp>
      <p:sp>
        <p:nvSpPr>
          <p:cNvPr id="39" name="Text 32"/>
          <p:cNvSpPr/>
          <p:nvPr/>
        </p:nvSpPr>
        <p:spPr>
          <a:xfrm>
            <a:off x="6505575" y="4789801"/>
            <a:ext cx="2000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748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Car</a:t>
            </a:r>
            <a:endParaRPr lang="en-US" sz="748" dirty="0"/>
          </a:p>
        </p:txBody>
      </p:sp>
      <p:sp>
        <p:nvSpPr>
          <p:cNvPr id="40" name="Text 33"/>
          <p:cNvSpPr/>
          <p:nvPr/>
        </p:nvSpPr>
        <p:spPr>
          <a:xfrm>
            <a:off x="6505575" y="4921746"/>
            <a:ext cx="19050" cy="95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41" name="Text 34"/>
          <p:cNvSpPr/>
          <p:nvPr/>
        </p:nvSpPr>
        <p:spPr>
          <a:xfrm>
            <a:off x="6686550" y="4953414"/>
            <a:ext cx="104820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9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Tentative (Anny Akhmatovoi St, 24, Kyiv, Ukraine, 02000)</a:t>
            </a:r>
            <a:endParaRPr lang="en-US" sz="499" dirty="0"/>
          </a:p>
        </p:txBody>
      </p:sp>
      <p:sp>
        <p:nvSpPr>
          <p:cNvPr id="42" name="Text 35"/>
          <p:cNvSpPr/>
          <p:nvPr/>
        </p:nvSpPr>
        <p:spPr>
          <a:xfrm>
            <a:off x="8963025" y="2977242"/>
            <a:ext cx="7334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78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Edit Profile</a:t>
            </a:r>
            <a:endParaRPr lang="en-US" sz="1078" dirty="0"/>
          </a:p>
        </p:txBody>
      </p:sp>
      <p:sp>
        <p:nvSpPr>
          <p:cNvPr id="43" name="Text 36"/>
          <p:cNvSpPr/>
          <p:nvPr/>
        </p:nvSpPr>
        <p:spPr>
          <a:xfrm>
            <a:off x="8420100" y="2998310"/>
            <a:ext cx="3619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746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Cancel</a:t>
            </a:r>
            <a:endParaRPr lang="en-US" sz="746" dirty="0"/>
          </a:p>
        </p:txBody>
      </p:sp>
      <p:sp>
        <p:nvSpPr>
          <p:cNvPr id="44" name="Text 37"/>
          <p:cNvSpPr/>
          <p:nvPr/>
        </p:nvSpPr>
        <p:spPr>
          <a:xfrm>
            <a:off x="10001250" y="2998310"/>
            <a:ext cx="2667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746" dirty="0">
                <a:solidFill>
                  <a:srgbClr val="BC4B44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Done</a:t>
            </a:r>
            <a:endParaRPr lang="en-US" sz="746" dirty="0"/>
          </a:p>
        </p:txBody>
      </p:sp>
      <p:sp>
        <p:nvSpPr>
          <p:cNvPr id="45" name="Text 38"/>
          <p:cNvSpPr/>
          <p:nvPr/>
        </p:nvSpPr>
        <p:spPr>
          <a:xfrm>
            <a:off x="8420100" y="4199162"/>
            <a:ext cx="2476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1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Name</a:t>
            </a:r>
            <a:endParaRPr lang="en-US" sz="581" dirty="0"/>
          </a:p>
        </p:txBody>
      </p:sp>
      <p:sp>
        <p:nvSpPr>
          <p:cNvPr id="46" name="Text 39"/>
          <p:cNvSpPr/>
          <p:nvPr/>
        </p:nvSpPr>
        <p:spPr>
          <a:xfrm>
            <a:off x="8420100" y="4460937"/>
            <a:ext cx="58102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1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Phone Number</a:t>
            </a:r>
            <a:endParaRPr lang="en-US" sz="581" dirty="0"/>
          </a:p>
        </p:txBody>
      </p:sp>
      <p:sp>
        <p:nvSpPr>
          <p:cNvPr id="47" name="Text 40"/>
          <p:cNvSpPr/>
          <p:nvPr/>
        </p:nvSpPr>
        <p:spPr>
          <a:xfrm>
            <a:off x="8420100" y="4722707"/>
            <a:ext cx="2286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1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Email</a:t>
            </a:r>
            <a:endParaRPr lang="en-US" sz="581" dirty="0"/>
          </a:p>
        </p:txBody>
      </p:sp>
      <p:sp>
        <p:nvSpPr>
          <p:cNvPr id="48" name="Text 41"/>
          <p:cNvSpPr/>
          <p:nvPr/>
        </p:nvSpPr>
        <p:spPr>
          <a:xfrm>
            <a:off x="8420100" y="4984482"/>
            <a:ext cx="4762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1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Date of Birth</a:t>
            </a:r>
            <a:endParaRPr lang="en-US" sz="581" dirty="0"/>
          </a:p>
        </p:txBody>
      </p:sp>
      <p:sp>
        <p:nvSpPr>
          <p:cNvPr id="49" name="Text 42"/>
          <p:cNvSpPr/>
          <p:nvPr/>
        </p:nvSpPr>
        <p:spPr>
          <a:xfrm>
            <a:off x="8420100" y="5246257"/>
            <a:ext cx="2952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1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Gender</a:t>
            </a:r>
            <a:endParaRPr lang="en-US" sz="581" dirty="0"/>
          </a:p>
        </p:txBody>
      </p:sp>
      <p:sp>
        <p:nvSpPr>
          <p:cNvPr id="50" name="Text 43"/>
          <p:cNvSpPr/>
          <p:nvPr/>
        </p:nvSpPr>
        <p:spPr>
          <a:xfrm>
            <a:off x="8420100" y="5558028"/>
            <a:ext cx="609600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75"/>
              </a:lnSpc>
              <a:buNone/>
            </a:pPr>
            <a:r>
              <a:rPr lang="en-US" sz="664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Visual alarms</a:t>
            </a:r>
            <a:endParaRPr lang="en-US" sz="664" dirty="0"/>
          </a:p>
        </p:txBody>
      </p:sp>
      <p:sp>
        <p:nvSpPr>
          <p:cNvPr id="51" name="Text 44"/>
          <p:cNvSpPr/>
          <p:nvPr/>
        </p:nvSpPr>
        <p:spPr>
          <a:xfrm>
            <a:off x="8420100" y="5895105"/>
            <a:ext cx="590550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75"/>
              </a:lnSpc>
              <a:buNone/>
            </a:pPr>
            <a:r>
              <a:rPr lang="en-US" sz="664" dirty="0">
                <a:solidFill>
                  <a:srgbClr val="27272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Audio alarms</a:t>
            </a:r>
            <a:endParaRPr lang="en-US" sz="664" dirty="0"/>
          </a:p>
        </p:txBody>
      </p:sp>
      <p:sp>
        <p:nvSpPr>
          <p:cNvPr id="52" name="Text 45"/>
          <p:cNvSpPr/>
          <p:nvPr/>
        </p:nvSpPr>
        <p:spPr>
          <a:xfrm>
            <a:off x="9220200" y="5210175"/>
            <a:ext cx="295275" cy="857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1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Female</a:t>
            </a:r>
            <a:endParaRPr lang="en-US" sz="581" dirty="0"/>
          </a:p>
        </p:txBody>
      </p:sp>
      <p:sp>
        <p:nvSpPr>
          <p:cNvPr id="53" name="Text 46"/>
          <p:cNvSpPr/>
          <p:nvPr/>
        </p:nvSpPr>
        <p:spPr>
          <a:xfrm>
            <a:off x="9753600" y="5210412"/>
            <a:ext cx="20002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581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Male</a:t>
            </a:r>
            <a:endParaRPr lang="en-US" sz="581" dirty="0"/>
          </a:p>
        </p:txBody>
      </p:sp>
      <p:sp>
        <p:nvSpPr>
          <p:cNvPr id="54" name="Text 47"/>
          <p:cNvSpPr/>
          <p:nvPr/>
        </p:nvSpPr>
        <p:spPr>
          <a:xfrm>
            <a:off x="11001375" y="4172834"/>
            <a:ext cx="751149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705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New location</a:t>
            </a:r>
            <a:endParaRPr lang="en-US" sz="705" dirty="0"/>
          </a:p>
        </p:txBody>
      </p:sp>
      <p:sp>
        <p:nvSpPr>
          <p:cNvPr id="55" name="Text 48"/>
          <p:cNvSpPr/>
          <p:nvPr/>
        </p:nvSpPr>
        <p:spPr>
          <a:xfrm>
            <a:off x="11315700" y="4457244"/>
            <a:ext cx="1319975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705" dirty="0">
                <a:solidFill>
                  <a:srgbClr val="272727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Fire probability</a:t>
            </a:r>
            <a:endParaRPr lang="en-US" sz="705" dirty="0"/>
          </a:p>
        </p:txBody>
      </p:sp>
      <p:sp>
        <p:nvSpPr>
          <p:cNvPr id="56" name="Text 49"/>
          <p:cNvSpPr/>
          <p:nvPr/>
        </p:nvSpPr>
        <p:spPr>
          <a:xfrm>
            <a:off x="11029950" y="4475266"/>
            <a:ext cx="152400" cy="95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8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96%</a:t>
            </a:r>
            <a:endParaRPr lang="en-US" sz="498" dirty="0"/>
          </a:p>
        </p:txBody>
      </p:sp>
      <p:sp>
        <p:nvSpPr>
          <p:cNvPr id="57" name="Text 50"/>
          <p:cNvSpPr/>
          <p:nvPr/>
        </p:nvSpPr>
        <p:spPr>
          <a:xfrm>
            <a:off x="12458700" y="4457244"/>
            <a:ext cx="190500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75"/>
              </a:lnSpc>
              <a:buNone/>
            </a:pPr>
            <a:r>
              <a:rPr lang="en-US" sz="664" dirty="0">
                <a:solidFill>
                  <a:srgbClr val="F8F7F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Call</a:t>
            </a:r>
            <a:endParaRPr lang="en-US" sz="664" dirty="0"/>
          </a:p>
        </p:txBody>
      </p:sp>
      <p:sp>
        <p:nvSpPr>
          <p:cNvPr id="58" name="Text 51"/>
          <p:cNvSpPr/>
          <p:nvPr/>
        </p:nvSpPr>
        <p:spPr>
          <a:xfrm>
            <a:off x="10944225" y="4839491"/>
            <a:ext cx="1319975" cy="173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22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Temperature alarm</a:t>
            </a:r>
            <a:endParaRPr lang="en-US" sz="622" dirty="0"/>
          </a:p>
        </p:txBody>
      </p:sp>
      <p:sp>
        <p:nvSpPr>
          <p:cNvPr id="59" name="Text 52"/>
          <p:cNvSpPr/>
          <p:nvPr/>
        </p:nvSpPr>
        <p:spPr>
          <a:xfrm>
            <a:off x="10944225" y="4986961"/>
            <a:ext cx="867021" cy="11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00"/>
              </a:lnSpc>
              <a:buNone/>
            </a:pPr>
            <a:r>
              <a:rPr lang="en-US" sz="415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25% higher than usual at 35.5 °C</a:t>
            </a:r>
            <a:endParaRPr lang="en-US" sz="415" dirty="0"/>
          </a:p>
        </p:txBody>
      </p:sp>
      <p:sp>
        <p:nvSpPr>
          <p:cNvPr id="60" name="Text 53"/>
          <p:cNvSpPr/>
          <p:nvPr/>
        </p:nvSpPr>
        <p:spPr>
          <a:xfrm>
            <a:off x="12382500" y="4965892"/>
            <a:ext cx="313996" cy="131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8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04/09/23</a:t>
            </a:r>
            <a:endParaRPr lang="en-US" sz="498" dirty="0"/>
          </a:p>
        </p:txBody>
      </p:sp>
      <p:sp>
        <p:nvSpPr>
          <p:cNvPr id="61" name="Text 54"/>
          <p:cNvSpPr/>
          <p:nvPr/>
        </p:nvSpPr>
        <p:spPr>
          <a:xfrm>
            <a:off x="12382500" y="5389485"/>
            <a:ext cx="313996" cy="131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98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03/09/23</a:t>
            </a:r>
            <a:endParaRPr lang="en-US" sz="498" dirty="0"/>
          </a:p>
        </p:txBody>
      </p:sp>
      <p:sp>
        <p:nvSpPr>
          <p:cNvPr id="62" name="Text 55"/>
          <p:cNvSpPr/>
          <p:nvPr/>
        </p:nvSpPr>
        <p:spPr>
          <a:xfrm>
            <a:off x="10953750" y="5263079"/>
            <a:ext cx="1319975" cy="173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22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CO2 level alarm</a:t>
            </a:r>
            <a:endParaRPr lang="en-US" sz="622" dirty="0"/>
          </a:p>
        </p:txBody>
      </p:sp>
      <p:sp>
        <p:nvSpPr>
          <p:cNvPr id="63" name="Text 56"/>
          <p:cNvSpPr/>
          <p:nvPr/>
        </p:nvSpPr>
        <p:spPr>
          <a:xfrm>
            <a:off x="10953750" y="5410553"/>
            <a:ext cx="1125099" cy="110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00"/>
              </a:lnSpc>
              <a:buNone/>
            </a:pPr>
            <a:r>
              <a:rPr lang="en-US" sz="415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25% higher than usual at 28 mmol/L</a:t>
            </a:r>
            <a:endParaRPr lang="en-US" sz="415" dirty="0"/>
          </a:p>
        </p:txBody>
      </p:sp>
      <p:sp>
        <p:nvSpPr>
          <p:cNvPr id="64" name="Text 57"/>
          <p:cNvSpPr/>
          <p:nvPr/>
        </p:nvSpPr>
        <p:spPr>
          <a:xfrm>
            <a:off x="10887075" y="5658096"/>
            <a:ext cx="7669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22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My home address</a:t>
            </a:r>
            <a:endParaRPr lang="en-US" sz="622" dirty="0"/>
          </a:p>
        </p:txBody>
      </p:sp>
      <p:sp>
        <p:nvSpPr>
          <p:cNvPr id="65" name="Text 58"/>
          <p:cNvSpPr/>
          <p:nvPr/>
        </p:nvSpPr>
        <p:spPr>
          <a:xfrm>
            <a:off x="12573000" y="5673896"/>
            <a:ext cx="166523" cy="104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25"/>
              </a:lnSpc>
              <a:buNone/>
            </a:pPr>
            <a:r>
              <a:rPr lang="en-US" sz="539" dirty="0">
                <a:solidFill>
                  <a:srgbClr val="BC4B44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Edit</a:t>
            </a:r>
            <a:endParaRPr lang="en-US" sz="539" dirty="0"/>
          </a:p>
        </p:txBody>
      </p:sp>
      <p:sp>
        <p:nvSpPr>
          <p:cNvPr id="66" name="Text 59"/>
          <p:cNvSpPr/>
          <p:nvPr/>
        </p:nvSpPr>
        <p:spPr>
          <a:xfrm>
            <a:off x="10887075" y="3872619"/>
            <a:ext cx="1335775" cy="1896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78" dirty="0">
                <a:solidFill>
                  <a:srgbClr val="F8F7F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Home data:</a:t>
            </a:r>
            <a:endParaRPr lang="en-US" sz="1078" dirty="0"/>
          </a:p>
        </p:txBody>
      </p:sp>
      <p:sp>
        <p:nvSpPr>
          <p:cNvPr id="67" name="Text 60"/>
          <p:cNvSpPr/>
          <p:nvPr/>
        </p:nvSpPr>
        <p:spPr>
          <a:xfrm>
            <a:off x="5553075" y="7992601"/>
            <a:ext cx="205577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215" dirty="0">
                <a:solidFill>
                  <a:srgbClr val="272727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Do you want to call emergency center?</a:t>
            </a:r>
            <a:endParaRPr lang="en-US" sz="1215" dirty="0"/>
          </a:p>
        </p:txBody>
      </p:sp>
      <p:sp>
        <p:nvSpPr>
          <p:cNvPr id="68" name="Text 61"/>
          <p:cNvSpPr/>
          <p:nvPr/>
        </p:nvSpPr>
        <p:spPr>
          <a:xfrm>
            <a:off x="6038850" y="8656076"/>
            <a:ext cx="265926" cy="16972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425"/>
              </a:lnSpc>
              <a:buNone/>
            </a:pPr>
            <a:r>
              <a:rPr lang="en-US" sz="972" dirty="0">
                <a:solidFill>
                  <a:srgbClr val="F8F7F7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YES</a:t>
            </a:r>
            <a:endParaRPr lang="en-US" sz="972" dirty="0"/>
          </a:p>
        </p:txBody>
      </p:sp>
      <p:sp>
        <p:nvSpPr>
          <p:cNvPr id="69" name="Text 62"/>
          <p:cNvSpPr/>
          <p:nvPr/>
        </p:nvSpPr>
        <p:spPr>
          <a:xfrm>
            <a:off x="6867525" y="8656076"/>
            <a:ext cx="219637" cy="16972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425"/>
              </a:lnSpc>
              <a:buNone/>
            </a:pPr>
            <a:r>
              <a:rPr lang="en-US" sz="972" dirty="0">
                <a:solidFill>
                  <a:srgbClr val="BC4B44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NO</a:t>
            </a:r>
            <a:endParaRPr lang="en-US" sz="972" dirty="0"/>
          </a:p>
        </p:txBody>
      </p:sp>
      <p:sp>
        <p:nvSpPr>
          <p:cNvPr id="70" name="Text 63"/>
          <p:cNvSpPr/>
          <p:nvPr/>
        </p:nvSpPr>
        <p:spPr>
          <a:xfrm>
            <a:off x="219075" y="9229725"/>
            <a:ext cx="2000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6</a:t>
            </a:r>
            <a:endParaRPr lang="en-US" sz="2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3716000" cy="9753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2295525" cy="2295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4400" y="4333875"/>
            <a:ext cx="11883029" cy="2806457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00125" y="2409825"/>
            <a:ext cx="220980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Team</a:t>
            </a:r>
            <a:endParaRPr lang="en-US" sz="6000" dirty="0"/>
          </a:p>
        </p:txBody>
      </p:sp>
      <p:sp>
        <p:nvSpPr>
          <p:cNvPr id="6" name="Text 1"/>
          <p:cNvSpPr/>
          <p:nvPr/>
        </p:nvSpPr>
        <p:spPr>
          <a:xfrm>
            <a:off x="12763500" y="190500"/>
            <a:ext cx="76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i="1" dirty="0">
                <a:solidFill>
                  <a:srgbClr val="000000"/>
                </a:solidFill>
                <a:latin typeface="Poppins Italic" pitchFamily="34" charset="0"/>
                <a:ea typeface="Poppins Italic" pitchFamily="34" charset="-122"/>
                <a:cs typeface="Poppins Italic" pitchFamily="34" charset="-120"/>
              </a:rPr>
              <a:t>A4TB</a:t>
            </a:r>
            <a:endParaRPr lang="en-US" sz="2250" dirty="0"/>
          </a:p>
        </p:txBody>
      </p:sp>
      <p:sp>
        <p:nvSpPr>
          <p:cNvPr id="7" name="Text 2"/>
          <p:cNvSpPr/>
          <p:nvPr/>
        </p:nvSpPr>
        <p:spPr>
          <a:xfrm>
            <a:off x="1104900" y="7477125"/>
            <a:ext cx="22860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Rafig Rafigzada</a:t>
            </a:r>
            <a:endParaRPr lang="en-US" sz="2250" dirty="0"/>
          </a:p>
        </p:txBody>
      </p:sp>
      <p:sp>
        <p:nvSpPr>
          <p:cNvPr id="8" name="Text 3"/>
          <p:cNvSpPr/>
          <p:nvPr/>
        </p:nvSpPr>
        <p:spPr>
          <a:xfrm>
            <a:off x="4343400" y="7477125"/>
            <a:ext cx="20288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Niyyat Rzayev</a:t>
            </a:r>
            <a:endParaRPr lang="en-US" sz="2250" dirty="0"/>
          </a:p>
        </p:txBody>
      </p:sp>
      <p:sp>
        <p:nvSpPr>
          <p:cNvPr id="9" name="Text 4"/>
          <p:cNvSpPr/>
          <p:nvPr/>
        </p:nvSpPr>
        <p:spPr>
          <a:xfrm>
            <a:off x="7324725" y="7477125"/>
            <a:ext cx="22383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Aytan Sadirova</a:t>
            </a:r>
            <a:endParaRPr lang="en-US" sz="2250" dirty="0"/>
          </a:p>
        </p:txBody>
      </p:sp>
      <p:sp>
        <p:nvSpPr>
          <p:cNvPr id="10" name="Text 5"/>
          <p:cNvSpPr/>
          <p:nvPr/>
        </p:nvSpPr>
        <p:spPr>
          <a:xfrm>
            <a:off x="10515600" y="7477125"/>
            <a:ext cx="26098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Yusif Aghasalamli</a:t>
            </a:r>
            <a:endParaRPr lang="en-US" sz="2250" dirty="0"/>
          </a:p>
        </p:txBody>
      </p:sp>
      <p:sp>
        <p:nvSpPr>
          <p:cNvPr id="11" name="Text 6"/>
          <p:cNvSpPr/>
          <p:nvPr/>
        </p:nvSpPr>
        <p:spPr>
          <a:xfrm>
            <a:off x="1114425" y="8001000"/>
            <a:ext cx="23717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Project Manager</a:t>
            </a:r>
            <a:endParaRPr lang="en-US" sz="2250" dirty="0"/>
          </a:p>
        </p:txBody>
      </p:sp>
      <p:sp>
        <p:nvSpPr>
          <p:cNvPr id="12" name="Text 7"/>
          <p:cNvSpPr/>
          <p:nvPr/>
        </p:nvSpPr>
        <p:spPr>
          <a:xfrm>
            <a:off x="4019550" y="8001000"/>
            <a:ext cx="28098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ML engineer, MLOps</a:t>
            </a:r>
            <a:endParaRPr lang="en-US" sz="2250" dirty="0"/>
          </a:p>
        </p:txBody>
      </p:sp>
      <p:sp>
        <p:nvSpPr>
          <p:cNvPr id="13" name="Text 8"/>
          <p:cNvSpPr/>
          <p:nvPr/>
        </p:nvSpPr>
        <p:spPr>
          <a:xfrm>
            <a:off x="7439025" y="8001000"/>
            <a:ext cx="21145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UI/UX designer</a:t>
            </a:r>
            <a:endParaRPr lang="en-US" sz="2250" dirty="0"/>
          </a:p>
        </p:txBody>
      </p:sp>
      <p:sp>
        <p:nvSpPr>
          <p:cNvPr id="14" name="Text 9"/>
          <p:cNvSpPr/>
          <p:nvPr/>
        </p:nvSpPr>
        <p:spPr>
          <a:xfrm>
            <a:off x="10610850" y="8001000"/>
            <a:ext cx="24765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Mobile developer</a:t>
            </a:r>
            <a:endParaRPr lang="en-US" sz="2250" dirty="0"/>
          </a:p>
        </p:txBody>
      </p:sp>
      <p:sp>
        <p:nvSpPr>
          <p:cNvPr id="15" name="Text 10"/>
          <p:cNvSpPr/>
          <p:nvPr/>
        </p:nvSpPr>
        <p:spPr>
          <a:xfrm>
            <a:off x="219075" y="9229725"/>
            <a:ext cx="1714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7</a:t>
            </a:r>
            <a:endParaRPr lang="en-US" sz="22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3716000" cy="9753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2295525" cy="2295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72025" y="4305300"/>
            <a:ext cx="424815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000"/>
              </a:lnSpc>
              <a:buNone/>
            </a:pPr>
            <a:r>
              <a:rPr lang="en-US" sz="6000" dirty="0">
                <a:solidFill>
                  <a:srgbClr val="BC4B44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Thank you!</a:t>
            </a:r>
            <a:endParaRPr lang="en-US" sz="6000" dirty="0"/>
          </a:p>
        </p:txBody>
      </p:sp>
      <p:sp>
        <p:nvSpPr>
          <p:cNvPr id="5" name="Text 1"/>
          <p:cNvSpPr/>
          <p:nvPr/>
        </p:nvSpPr>
        <p:spPr>
          <a:xfrm>
            <a:off x="12763500" y="190500"/>
            <a:ext cx="76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i="1" dirty="0">
                <a:solidFill>
                  <a:srgbClr val="000000"/>
                </a:solidFill>
                <a:latin typeface="Poppins Italic" pitchFamily="34" charset="0"/>
                <a:ea typeface="Poppins Italic" pitchFamily="34" charset="-122"/>
                <a:cs typeface="Poppins Italic" pitchFamily="34" charset="-120"/>
              </a:rPr>
              <a:t>A4TB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219075" y="9229725"/>
            <a:ext cx="2000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75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8</a:t>
            </a:r>
            <a:endParaRPr lang="en-US" sz="2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412</Words>
  <Application>Microsoft Office PowerPoint</Application>
  <PresentationFormat>Custom</PresentationFormat>
  <Paragraphs>130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Poppins Italic</vt:lpstr>
      <vt:lpstr>Poppins Light</vt:lpstr>
      <vt:lpstr>Poppins Medium</vt:lpstr>
      <vt:lpstr>Poppins Regular</vt:lpstr>
      <vt:lpstr>Poppins SemiBold</vt:lpstr>
      <vt:lpstr>Roboto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Aytan Sadirova</cp:lastModifiedBy>
  <cp:revision>2</cp:revision>
  <dcterms:created xsi:type="dcterms:W3CDTF">2023-10-11T07:01:26Z</dcterms:created>
  <dcterms:modified xsi:type="dcterms:W3CDTF">2023-10-11T07:05:00Z</dcterms:modified>
</cp:coreProperties>
</file>