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4"/>
  </p:notesMasterIdLst>
  <p:handoutMasterIdLst>
    <p:handoutMasterId r:id="rId25"/>
  </p:handoutMasterIdLst>
  <p:sldIdLst>
    <p:sldId id="256" r:id="rId5"/>
    <p:sldId id="258" r:id="rId6"/>
    <p:sldId id="265" r:id="rId7"/>
    <p:sldId id="264" r:id="rId8"/>
    <p:sldId id="272" r:id="rId9"/>
    <p:sldId id="261" r:id="rId10"/>
    <p:sldId id="274" r:id="rId11"/>
    <p:sldId id="273" r:id="rId12"/>
    <p:sldId id="285" r:id="rId13"/>
    <p:sldId id="276" r:id="rId14"/>
    <p:sldId id="277" r:id="rId15"/>
    <p:sldId id="283" r:id="rId16"/>
    <p:sldId id="278" r:id="rId17"/>
    <p:sldId id="280" r:id="rId18"/>
    <p:sldId id="279" r:id="rId19"/>
    <p:sldId id="281" r:id="rId20"/>
    <p:sldId id="282" r:id="rId21"/>
    <p:sldId id="284"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0704"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9/6/2022</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4.bin"/><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5.bin"/><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1.bin"/><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2.bin"/><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3.bin"/><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871412" y="4434840"/>
            <a:ext cx="5486400" cy="1122202"/>
          </a:xfrm>
        </p:spPr>
        <p:txBody>
          <a:bodyPr/>
          <a:lstStyle/>
          <a:p>
            <a:r>
              <a:rPr lang="en-US" dirty="0"/>
              <a:t>IT-Business </a:t>
            </a:r>
            <a:br>
              <a:rPr lang="en-US" dirty="0"/>
            </a:br>
            <a:r>
              <a:rPr lang="en-US" dirty="0"/>
              <a:t>strategic alignment</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002155" y="5557042"/>
            <a:ext cx="4941770" cy="843758"/>
          </a:xfrm>
        </p:spPr>
        <p:txBody>
          <a:bodyPr>
            <a:normAutofit/>
          </a:bodyPr>
          <a:lstStyle/>
          <a:p>
            <a:r>
              <a:rPr lang="en-US" dirty="0"/>
              <a:t>Program </a:t>
            </a:r>
            <a:r>
              <a:rPr lang="en-US" dirty="0" err="1"/>
              <a:t>Studi</a:t>
            </a:r>
            <a:r>
              <a:rPr lang="en-US" dirty="0"/>
              <a:t> </a:t>
            </a:r>
            <a:r>
              <a:rPr lang="en-US" dirty="0" err="1"/>
              <a:t>Teknologi</a:t>
            </a:r>
            <a:r>
              <a:rPr lang="en-US" dirty="0"/>
              <a:t> </a:t>
            </a:r>
            <a:r>
              <a:rPr lang="en-US" dirty="0" err="1"/>
              <a:t>Informasi</a:t>
            </a:r>
            <a:endParaRPr lang="en-US" dirty="0"/>
          </a:p>
          <a:p>
            <a:r>
              <a:rPr lang="en-US" dirty="0" err="1"/>
              <a:t>Fakultas</a:t>
            </a:r>
            <a:r>
              <a:rPr lang="en-US" dirty="0"/>
              <a:t> </a:t>
            </a:r>
            <a:r>
              <a:rPr lang="en-US" dirty="0" err="1"/>
              <a:t>Ilmu</a:t>
            </a:r>
            <a:r>
              <a:rPr lang="en-US" dirty="0"/>
              <a:t> </a:t>
            </a:r>
            <a:r>
              <a:rPr lang="en-US" dirty="0" err="1"/>
              <a:t>Komputer</a:t>
            </a:r>
            <a:endParaRPr lang="en-US" dirty="0"/>
          </a:p>
        </p:txBody>
      </p:sp>
      <p:pic>
        <p:nvPicPr>
          <p:cNvPr id="4" name="Picture 3">
            <a:extLst>
              <a:ext uri="{FF2B5EF4-FFF2-40B4-BE49-F238E27FC236}">
                <a16:creationId xmlns:a16="http://schemas.microsoft.com/office/drawing/2014/main" id="{201FD3B3-7484-7AC7-7493-0A35C0700632}"/>
              </a:ext>
            </a:extLst>
          </p:cNvPr>
          <p:cNvPicPr>
            <a:picLocks noChangeAspect="1"/>
          </p:cNvPicPr>
          <p:nvPr/>
        </p:nvPicPr>
        <p:blipFill>
          <a:blip r:embed="rId2">
            <a:extLst>
              <a:ext uri="{BEBA8EAE-BF5A-486C-A8C5-ECC9F3942E4B}">
                <a14:imgProps xmlns:a14="http://schemas.microsoft.com/office/drawing/2010/main">
                  <a14:imgLayer r:embed="rId3">
                    <a14:imgEffect>
                      <a14:saturation sat="200000"/>
                    </a14:imgEffect>
                  </a14:imgLayer>
                </a14:imgProps>
              </a:ext>
            </a:extLst>
          </a:blip>
          <a:stretch>
            <a:fillRect/>
          </a:stretch>
        </p:blipFill>
        <p:spPr>
          <a:xfrm>
            <a:off x="9221002" y="165177"/>
            <a:ext cx="2714324" cy="2271562"/>
          </a:xfrm>
          <a:prstGeom prst="rect">
            <a:avLst/>
          </a:prstGeom>
          <a:noFill/>
          <a:ln>
            <a:noFill/>
          </a:ln>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583564" y="-98024"/>
            <a:ext cx="8421688" cy="1325563"/>
          </a:xfrm>
        </p:spPr>
        <p:txBody>
          <a:bodyPr/>
          <a:lstStyle/>
          <a:p>
            <a:r>
              <a:rPr lang="en-US" dirty="0"/>
              <a:t>Strategic alignment maturity model</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10</a:t>
            </a:fld>
            <a:endParaRPr lang="en-US" dirty="0"/>
          </a:p>
        </p:txBody>
      </p:sp>
      <p:graphicFrame>
        <p:nvGraphicFramePr>
          <p:cNvPr id="4" name="Object 3">
            <a:extLst>
              <a:ext uri="{FF2B5EF4-FFF2-40B4-BE49-F238E27FC236}">
                <a16:creationId xmlns:a16="http://schemas.microsoft.com/office/drawing/2014/main" id="{2780208C-BCDB-4954-4243-F3DCDB3B3B20}"/>
              </a:ext>
            </a:extLst>
          </p:cNvPr>
          <p:cNvGraphicFramePr>
            <a:graphicFrameLocks noChangeAspect="1"/>
          </p:cNvGraphicFramePr>
          <p:nvPr>
            <p:extLst>
              <p:ext uri="{D42A27DB-BD31-4B8C-83A1-F6EECF244321}">
                <p14:modId xmlns:p14="http://schemas.microsoft.com/office/powerpoint/2010/main" val="457119688"/>
              </p:ext>
            </p:extLst>
          </p:nvPr>
        </p:nvGraphicFramePr>
        <p:xfrm>
          <a:off x="1395663" y="750771"/>
          <a:ext cx="9519385" cy="5688530"/>
        </p:xfrm>
        <a:graphic>
          <a:graphicData uri="http://schemas.openxmlformats.org/presentationml/2006/ole">
            <mc:AlternateContent xmlns:mc="http://schemas.openxmlformats.org/markup-compatibility/2006">
              <mc:Choice xmlns:v="urn:schemas-microsoft-com:vml" Requires="v">
                <p:oleObj name="Bitmap Image" r:id="rId2" imgW="5981760" imgH="4102200" progId="PBrush">
                  <p:embed/>
                </p:oleObj>
              </mc:Choice>
              <mc:Fallback>
                <p:oleObj name="Bitmap Image" r:id="rId2" imgW="5981760" imgH="4102200" progId="PBrush">
                  <p:embed/>
                  <p:pic>
                    <p:nvPicPr>
                      <p:cNvPr id="0" name=""/>
                      <p:cNvPicPr/>
                      <p:nvPr/>
                    </p:nvPicPr>
                    <p:blipFill>
                      <a:blip r:embed="rId3"/>
                      <a:stretch>
                        <a:fillRect/>
                      </a:stretch>
                    </p:blipFill>
                    <p:spPr>
                      <a:xfrm>
                        <a:off x="1395663" y="750771"/>
                        <a:ext cx="9519385" cy="5688530"/>
                      </a:xfrm>
                      <a:prstGeom prst="rect">
                        <a:avLst/>
                      </a:prstGeom>
                    </p:spPr>
                  </p:pic>
                </p:oleObj>
              </mc:Fallback>
            </mc:AlternateContent>
          </a:graphicData>
        </a:graphic>
      </p:graphicFrame>
    </p:spTree>
    <p:extLst>
      <p:ext uri="{BB962C8B-B14F-4D97-AF65-F5344CB8AC3E}">
        <p14:creationId xmlns:p14="http://schemas.microsoft.com/office/powerpoint/2010/main" val="34607257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283367" y="608310"/>
            <a:ext cx="6696075" cy="722597"/>
          </a:xfrm>
        </p:spPr>
        <p:txBody>
          <a:bodyPr>
            <a:normAutofit/>
          </a:bodyPr>
          <a:lstStyle/>
          <a:p>
            <a:r>
              <a:rPr lang="en-US" dirty="0"/>
              <a:t>6 area of </a:t>
            </a:r>
            <a:r>
              <a:rPr lang="en-US" dirty="0" err="1"/>
              <a:t>samm-luftman</a:t>
            </a:r>
            <a:endParaRPr lang="en-US" dirty="0"/>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11</a:t>
            </a:fld>
            <a:endParaRPr lang="en-US" dirty="0"/>
          </a:p>
        </p:txBody>
      </p:sp>
      <p:sp>
        <p:nvSpPr>
          <p:cNvPr id="7" name="Subtitle 6">
            <a:extLst>
              <a:ext uri="{FF2B5EF4-FFF2-40B4-BE49-F238E27FC236}">
                <a16:creationId xmlns:a16="http://schemas.microsoft.com/office/drawing/2014/main" id="{5D8B76AA-B3BB-8A18-0A54-11A8D1AF1D4B}"/>
              </a:ext>
            </a:extLst>
          </p:cNvPr>
          <p:cNvSpPr>
            <a:spLocks noGrp="1"/>
          </p:cNvSpPr>
          <p:nvPr>
            <p:ph type="subTitle" idx="1"/>
          </p:nvPr>
        </p:nvSpPr>
        <p:spPr>
          <a:xfrm>
            <a:off x="5023485" y="1448249"/>
            <a:ext cx="6696074" cy="4673417"/>
          </a:xfrm>
        </p:spPr>
        <p:txBody>
          <a:bodyPr>
            <a:normAutofit fontScale="85000" lnSpcReduction="20000"/>
          </a:bodyPr>
          <a:lstStyle/>
          <a:p>
            <a:pPr marL="342900" indent="-342900">
              <a:buFont typeface="+mj-lt"/>
              <a:buAutoNum type="arabicPeriod"/>
            </a:pPr>
            <a:r>
              <a:rPr lang="en-US" dirty="0"/>
              <a:t>Communications Maturity – ensuring effective ongoing knowledge sharing across organizations </a:t>
            </a:r>
          </a:p>
          <a:p>
            <a:pPr marL="342900" indent="-342900">
              <a:buFont typeface="+mj-lt"/>
              <a:buAutoNum type="arabicPeriod"/>
            </a:pPr>
            <a:r>
              <a:rPr lang="en-US" dirty="0"/>
              <a:t>Competency/Value Measurement Maturity – demonstrating the value of IT in terms of contribution to the business </a:t>
            </a:r>
          </a:p>
          <a:p>
            <a:pPr marL="342900" indent="-342900">
              <a:buFont typeface="+mj-lt"/>
              <a:buAutoNum type="arabicPeriod"/>
            </a:pPr>
            <a:r>
              <a:rPr lang="en-US" dirty="0"/>
              <a:t>Governance Maturity – ensuring that the appropriate business and IT participants formally discuss and review the priorities and allocations of IT resources </a:t>
            </a:r>
          </a:p>
          <a:p>
            <a:pPr marL="342900" indent="-342900">
              <a:buFont typeface="+mj-lt"/>
              <a:buAutoNum type="arabicPeriod"/>
            </a:pPr>
            <a:r>
              <a:rPr lang="en-US" dirty="0"/>
              <a:t>Partnership Maturity – how each organization perceives the contribution of the other, the trust that develops among the participants and the sharing of risks and rewards </a:t>
            </a:r>
          </a:p>
          <a:p>
            <a:pPr marL="342900" indent="-342900">
              <a:buFont typeface="+mj-lt"/>
              <a:buAutoNum type="arabicPeriod"/>
            </a:pPr>
            <a:r>
              <a:rPr lang="en-US" dirty="0"/>
              <a:t>Scope &amp; Architecture Maturity – The extent to which IT is able to: </a:t>
            </a:r>
          </a:p>
          <a:p>
            <a:pPr marL="342900" indent="-342900">
              <a:buFont typeface="+mj-lt"/>
              <a:buAutoNum type="alphaLcParenR"/>
            </a:pPr>
            <a:r>
              <a:rPr lang="en-US" dirty="0">
                <a:solidFill>
                  <a:srgbClr val="00B0F0"/>
                </a:solidFill>
              </a:rPr>
              <a:t>Go beyond the back office and into the front office of the organization to directly impact customers/clients and strategic partners </a:t>
            </a:r>
          </a:p>
          <a:p>
            <a:pPr marL="342900" indent="-342900">
              <a:buFont typeface="+mj-lt"/>
              <a:buAutoNum type="alphaLcParenR"/>
            </a:pPr>
            <a:r>
              <a:rPr lang="en-US" dirty="0">
                <a:solidFill>
                  <a:srgbClr val="00B0F0"/>
                </a:solidFill>
              </a:rPr>
              <a:t>Assume a role supporting a flexible infrastructure that is transparent to all business partners and customers </a:t>
            </a:r>
          </a:p>
          <a:p>
            <a:pPr marL="342900" indent="-342900">
              <a:buFont typeface="+mj-lt"/>
              <a:buAutoNum type="alphaLcParenR"/>
            </a:pPr>
            <a:r>
              <a:rPr lang="en-US" dirty="0">
                <a:solidFill>
                  <a:srgbClr val="00B0F0"/>
                </a:solidFill>
              </a:rPr>
              <a:t>Evaluate and apply emerging technologies effectively </a:t>
            </a:r>
          </a:p>
          <a:p>
            <a:pPr marL="342900" indent="-342900">
              <a:buFont typeface="+mj-lt"/>
              <a:buAutoNum type="alphaLcParenR"/>
            </a:pPr>
            <a:r>
              <a:rPr lang="en-US" dirty="0">
                <a:solidFill>
                  <a:srgbClr val="00B0F0"/>
                </a:solidFill>
              </a:rPr>
              <a:t>Enable or drive business processes and strategies as a true standard </a:t>
            </a:r>
          </a:p>
          <a:p>
            <a:pPr marL="342900" indent="-342900">
              <a:buFont typeface="+mj-lt"/>
              <a:buAutoNum type="alphaLcParenR"/>
            </a:pPr>
            <a:r>
              <a:rPr lang="en-US" dirty="0">
                <a:solidFill>
                  <a:srgbClr val="00B0F0"/>
                </a:solidFill>
              </a:rPr>
              <a:t>Provide solutions customizable to customer needs </a:t>
            </a:r>
          </a:p>
          <a:p>
            <a:pPr marL="342900" indent="-342900">
              <a:buFont typeface="+mj-lt"/>
              <a:buAutoNum type="arabicPeriod" startAt="6"/>
            </a:pPr>
            <a:r>
              <a:rPr lang="en-US" dirty="0"/>
              <a:t>Skills Maturity – Human resource considerations such as training, salary, performance feedback, and career opportunities are assessed to identify how to enhance the organization’s cultural and social environment as a component of organizational effectiveness</a:t>
            </a:r>
            <a:endParaRPr lang="en-ID" dirty="0"/>
          </a:p>
        </p:txBody>
      </p:sp>
    </p:spTree>
    <p:extLst>
      <p:ext uri="{BB962C8B-B14F-4D97-AF65-F5344CB8AC3E}">
        <p14:creationId xmlns:p14="http://schemas.microsoft.com/office/powerpoint/2010/main" val="21298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283367" y="608310"/>
            <a:ext cx="6696075" cy="722597"/>
          </a:xfrm>
        </p:spPr>
        <p:txBody>
          <a:bodyPr>
            <a:normAutofit fontScale="90000"/>
          </a:bodyPr>
          <a:lstStyle/>
          <a:p>
            <a:r>
              <a:rPr lang="en-US" dirty="0"/>
              <a:t>5 level maturity of </a:t>
            </a:r>
            <a:r>
              <a:rPr lang="en-US" dirty="0" err="1"/>
              <a:t>Samm-luftman</a:t>
            </a:r>
            <a:endParaRPr lang="en-US" dirty="0"/>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12</a:t>
            </a:fld>
            <a:endParaRPr lang="en-US" dirty="0"/>
          </a:p>
        </p:txBody>
      </p:sp>
      <p:sp>
        <p:nvSpPr>
          <p:cNvPr id="7" name="Subtitle 6">
            <a:extLst>
              <a:ext uri="{FF2B5EF4-FFF2-40B4-BE49-F238E27FC236}">
                <a16:creationId xmlns:a16="http://schemas.microsoft.com/office/drawing/2014/main" id="{5D8B76AA-B3BB-8A18-0A54-11A8D1AF1D4B}"/>
              </a:ext>
            </a:extLst>
          </p:cNvPr>
          <p:cNvSpPr>
            <a:spLocks noGrp="1"/>
          </p:cNvSpPr>
          <p:nvPr>
            <p:ph type="subTitle" idx="1"/>
          </p:nvPr>
        </p:nvSpPr>
        <p:spPr>
          <a:xfrm>
            <a:off x="5396865" y="1765882"/>
            <a:ext cx="6469078" cy="1980751"/>
          </a:xfrm>
        </p:spPr>
        <p:txBody>
          <a:bodyPr>
            <a:normAutofit/>
          </a:bodyPr>
          <a:lstStyle/>
          <a:p>
            <a:pPr marL="342900" indent="-342900">
              <a:buFont typeface="Arial" panose="020B0604020202020204" pitchFamily="34" charset="0"/>
              <a:buChar char="•"/>
            </a:pPr>
            <a:r>
              <a:rPr lang="en-US" dirty="0"/>
              <a:t>Level 1: Initial or ad-hoc processes</a:t>
            </a:r>
          </a:p>
          <a:p>
            <a:pPr marL="342900" indent="-342900">
              <a:buFont typeface="Arial" panose="020B0604020202020204" pitchFamily="34" charset="0"/>
              <a:buChar char="•"/>
            </a:pPr>
            <a:r>
              <a:rPr lang="en-ID" dirty="0"/>
              <a:t>Level 2: Committed processes</a:t>
            </a:r>
          </a:p>
          <a:p>
            <a:pPr marL="342900" indent="-342900">
              <a:buFont typeface="Arial" panose="020B0604020202020204" pitchFamily="34" charset="0"/>
              <a:buChar char="•"/>
            </a:pPr>
            <a:r>
              <a:rPr lang="en-US" dirty="0"/>
              <a:t>Level 3: Established, Focused processes</a:t>
            </a:r>
            <a:endParaRPr lang="en-ID" dirty="0"/>
          </a:p>
          <a:p>
            <a:pPr marL="342900" indent="-342900">
              <a:buFont typeface="Arial" panose="020B0604020202020204" pitchFamily="34" charset="0"/>
              <a:buChar char="•"/>
            </a:pPr>
            <a:r>
              <a:rPr lang="en-US" dirty="0"/>
              <a:t>Level 4: Improved, Managed processes</a:t>
            </a:r>
          </a:p>
          <a:p>
            <a:pPr marL="342900" indent="-342900">
              <a:buFont typeface="Arial" panose="020B0604020202020204" pitchFamily="34" charset="0"/>
              <a:buChar char="•"/>
            </a:pPr>
            <a:r>
              <a:rPr lang="en-ID" dirty="0"/>
              <a:t>Level 5: Optimized processes</a:t>
            </a:r>
            <a:endParaRPr lang="en-US" dirty="0"/>
          </a:p>
          <a:p>
            <a:pPr marL="342900" indent="-342900">
              <a:buFont typeface="+mj-lt"/>
              <a:buAutoNum type="arabicPeriod"/>
            </a:pPr>
            <a:endParaRPr lang="en-ID" dirty="0"/>
          </a:p>
        </p:txBody>
      </p:sp>
    </p:spTree>
    <p:extLst>
      <p:ext uri="{BB962C8B-B14F-4D97-AF65-F5344CB8AC3E}">
        <p14:creationId xmlns:p14="http://schemas.microsoft.com/office/powerpoint/2010/main" val="1670054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535329" y="766864"/>
            <a:ext cx="6925277" cy="571048"/>
          </a:xfrm>
        </p:spPr>
        <p:txBody>
          <a:bodyPr>
            <a:normAutofit fontScale="90000"/>
          </a:bodyPr>
          <a:lstStyle/>
          <a:p>
            <a:r>
              <a:rPr lang="en-US" dirty="0"/>
              <a:t>Level 1: Initial or ad-hoc processes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929966" y="1626670"/>
            <a:ext cx="5943501" cy="3291840"/>
          </a:xfrm>
        </p:spPr>
        <p:txBody>
          <a:bodyPr>
            <a:normAutofit fontScale="92500" lnSpcReduction="10000"/>
          </a:bodyPr>
          <a:lstStyle/>
          <a:p>
            <a:pPr marL="285750" indent="-285750">
              <a:buFont typeface="Arial" panose="020B0604020202020204" pitchFamily="34" charset="0"/>
              <a:buChar char="•"/>
            </a:pPr>
            <a:r>
              <a:rPr lang="en-US" dirty="0"/>
              <a:t>Organizations at Level 1 generally have poor communications between IT and the business and also a poor understanding of the value or contribution the other provides. </a:t>
            </a:r>
          </a:p>
          <a:p>
            <a:pPr marL="285750" indent="-285750">
              <a:buFont typeface="Arial" panose="020B0604020202020204" pitchFamily="34" charset="0"/>
              <a:buChar char="•"/>
            </a:pPr>
            <a:r>
              <a:rPr lang="en-US" dirty="0"/>
              <a:t>Their relationships tend to be formal and rigid, and their metrics are usually technical rather than business oriented. Service level agreements tend to be sporadic. </a:t>
            </a:r>
          </a:p>
          <a:p>
            <a:pPr marL="285750" indent="-285750">
              <a:buFont typeface="Arial" panose="020B0604020202020204" pitchFamily="34" charset="0"/>
              <a:buChar char="•"/>
            </a:pPr>
            <a:r>
              <a:rPr lang="en-US" dirty="0"/>
              <a:t>IT planning or business planning is ad-hoc. And IT is viewed as a cost center and considered “a cost of doing business.” The two parties also have minimal trust and partnership. </a:t>
            </a:r>
          </a:p>
          <a:p>
            <a:pPr marL="285750" indent="-285750">
              <a:buFont typeface="Arial" panose="020B0604020202020204" pitchFamily="34" charset="0"/>
              <a:buChar char="•"/>
            </a:pPr>
            <a:r>
              <a:rPr lang="en-US" dirty="0"/>
              <a:t>IT projects rarely have business sponsors or champions. The business and IT also have little to no career crossovers. Applications focus on traditional back-office support, such as e-mail, accounting, and HR, with no integration among them. </a:t>
            </a:r>
          </a:p>
          <a:p>
            <a:pPr marL="285750" indent="-285750">
              <a:buFont typeface="Arial" panose="020B0604020202020204" pitchFamily="34" charset="0"/>
              <a:buChar char="•"/>
            </a:pPr>
            <a:r>
              <a:rPr lang="en-US" dirty="0"/>
              <a:t>Finally, Level 1 organizations do not have an aligned IT-business strategy</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796236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535329" y="766864"/>
            <a:ext cx="6925277" cy="571048"/>
          </a:xfrm>
        </p:spPr>
        <p:txBody>
          <a:bodyPr>
            <a:normAutofit/>
          </a:bodyPr>
          <a:lstStyle/>
          <a:p>
            <a:r>
              <a:rPr lang="en-ID" dirty="0"/>
              <a:t>Level 2: Committed processes</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929966" y="1626670"/>
            <a:ext cx="5943501" cy="3291840"/>
          </a:xfrm>
        </p:spPr>
        <p:txBody>
          <a:bodyPr>
            <a:normAutofit fontScale="92500"/>
          </a:bodyPr>
          <a:lstStyle/>
          <a:p>
            <a:pPr marL="285750" indent="-285750">
              <a:buFont typeface="Arial" panose="020B0604020202020204" pitchFamily="34" charset="0"/>
              <a:buChar char="•"/>
            </a:pPr>
            <a:r>
              <a:rPr lang="en-US" dirty="0"/>
              <a:t>Organizations at Level 2 have begun enhancing their IT-business relationship. Alignment tends to focus on functions or departments (e.g., finance, R&amp;D, manufacturing, marketing) or geographical locations (e.g., U.S., Europe, Asia). </a:t>
            </a:r>
          </a:p>
          <a:p>
            <a:pPr marL="285750" indent="-285750">
              <a:buFont typeface="Arial" panose="020B0604020202020204" pitchFamily="34" charset="0"/>
              <a:buChar char="•"/>
            </a:pPr>
            <a:r>
              <a:rPr lang="en-US" dirty="0"/>
              <a:t>The business and IT have limited understanding of each others’ responsibilities and roles. IT metrics and service levels are technical and cost-oriented, and they are not linked to business metrics. </a:t>
            </a:r>
          </a:p>
          <a:p>
            <a:pPr marL="285750" indent="-285750">
              <a:buFont typeface="Arial" panose="020B0604020202020204" pitchFamily="34" charset="0"/>
              <a:buChar char="•"/>
            </a:pPr>
            <a:r>
              <a:rPr lang="en-US" dirty="0"/>
              <a:t>Few continuous improvement programs exist. Management interactions between IT and the business tend to be transaction-based rather than partnership-based, and IT spending relates to basic operations. </a:t>
            </a:r>
          </a:p>
          <a:p>
            <a:pPr marL="285750" indent="-285750">
              <a:buFont typeface="Arial" panose="020B0604020202020204" pitchFamily="34" charset="0"/>
              <a:buChar char="•"/>
            </a:pPr>
            <a:r>
              <a:rPr lang="en-US" dirty="0"/>
              <a:t>Business sponsorship of IT projects is limited. At the function level, there is some career crossover between the business and IT. IT management considers technical skills the most important for IT</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2677788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535329" y="766864"/>
            <a:ext cx="7416166" cy="571048"/>
          </a:xfrm>
        </p:spPr>
        <p:txBody>
          <a:bodyPr>
            <a:normAutofit fontScale="90000"/>
          </a:bodyPr>
          <a:lstStyle/>
          <a:p>
            <a:r>
              <a:rPr lang="en-US" dirty="0"/>
              <a:t>Level 3: Established, Focused processes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535330" y="2079057"/>
            <a:ext cx="5943501" cy="3763478"/>
          </a:xfrm>
        </p:spPr>
        <p:txBody>
          <a:bodyPr>
            <a:normAutofit fontScale="92500" lnSpcReduction="10000"/>
          </a:bodyPr>
          <a:lstStyle/>
          <a:p>
            <a:pPr marL="342900" indent="-342900">
              <a:buFont typeface="Arial" panose="020B0604020202020204" pitchFamily="34" charset="0"/>
              <a:buChar char="•"/>
            </a:pPr>
            <a:r>
              <a:rPr lang="en-US" dirty="0"/>
              <a:t>In Level 3 organizations, IT assets become more integrated enterprise-wide. Senior and mid-level IT management understand the business, and the business’s understanding of IT is emerging. Service level agreements (SLAs) begin to emerge across shared or acted upon. </a:t>
            </a:r>
          </a:p>
          <a:p>
            <a:pPr marL="342900" indent="-342900">
              <a:buFont typeface="Arial" panose="020B0604020202020204" pitchFamily="34" charset="0"/>
              <a:buChar char="•"/>
            </a:pPr>
            <a:r>
              <a:rPr lang="en-US" dirty="0"/>
              <a:t>Strategic planning tends to be done at the business unit level, although some inter-organizational planning has begun. IT is increasingly viewed by the business as an asset, but project prioritization still usually responds to “the loudest voice.” Formal IT steering committees emerge and meet regularly. </a:t>
            </a:r>
          </a:p>
          <a:p>
            <a:pPr marL="342900" indent="-342900">
              <a:buFont typeface="Arial" panose="020B0604020202020204" pitchFamily="34" charset="0"/>
              <a:buChar char="•"/>
            </a:pPr>
            <a:r>
              <a:rPr lang="en-US" dirty="0"/>
              <a:t>IT spending tends to be controlled by budgets, and IT is still seen as a cost center. But awareness of IT’s “investment potential” is emerging. </a:t>
            </a:r>
          </a:p>
          <a:p>
            <a:pPr marL="342900" indent="-342900">
              <a:buFont typeface="Arial" panose="020B0604020202020204" pitchFamily="34" charset="0"/>
              <a:buChar char="•"/>
            </a:pPr>
            <a:r>
              <a:rPr lang="en-US" dirty="0"/>
              <a:t>The business is more tolerant of risk and is willing to share some risk with IT. At the function level, the business sponsors IT projects and career crossovers between business and IT occur. Both business and technical skills are important to business and IT managers.</a:t>
            </a:r>
          </a:p>
          <a:p>
            <a:pPr marL="342900" indent="-342900">
              <a:buFont typeface="Arial" panose="020B0604020202020204" pitchFamily="34" charset="0"/>
              <a:buChar char="•"/>
            </a:pPr>
            <a:r>
              <a:rPr lang="en-US" dirty="0"/>
              <a:t>Technology standards and architecture have emerged at both the enterprise level and with key external partners</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15</a:t>
            </a:fld>
            <a:endParaRPr lang="en-US" dirty="0"/>
          </a:p>
        </p:txBody>
      </p:sp>
    </p:spTree>
    <p:extLst>
      <p:ext uri="{BB962C8B-B14F-4D97-AF65-F5344CB8AC3E}">
        <p14:creationId xmlns:p14="http://schemas.microsoft.com/office/powerpoint/2010/main" val="3727643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535329" y="766864"/>
            <a:ext cx="6925277" cy="571048"/>
          </a:xfrm>
        </p:spPr>
        <p:txBody>
          <a:bodyPr>
            <a:normAutofit fontScale="90000"/>
          </a:bodyPr>
          <a:lstStyle/>
          <a:p>
            <a:r>
              <a:rPr lang="en-US" dirty="0"/>
              <a:t>Level 4: Improved, Managed processes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718211" y="1588169"/>
            <a:ext cx="5943501" cy="4167738"/>
          </a:xfrm>
        </p:spPr>
        <p:txBody>
          <a:bodyPr>
            <a:normAutofit fontScale="92500" lnSpcReduction="10000"/>
          </a:bodyPr>
          <a:lstStyle/>
          <a:p>
            <a:pPr marL="285750" indent="-285750">
              <a:buFont typeface="Arial" panose="020B0604020202020204" pitchFamily="34" charset="0"/>
              <a:buChar char="•"/>
            </a:pPr>
            <a:r>
              <a:rPr lang="en-US" dirty="0"/>
              <a:t>Organizations at Level 4 manage the processes they need for strategic alignment within the enterprise. One of the important attributes of this level is that the gap has closed between IT understanding the business and the business understanding IT. </a:t>
            </a:r>
          </a:p>
          <a:p>
            <a:pPr marL="285750" indent="-285750">
              <a:buFont typeface="Arial" panose="020B0604020202020204" pitchFamily="34" charset="0"/>
              <a:buChar char="•"/>
            </a:pPr>
            <a:r>
              <a:rPr lang="en-US" dirty="0"/>
              <a:t>As a result, Level 4 organizations have effective decision making and IT provides services that reinforce the concept of IT as a value center. Level 4 organizations leverage their IT assets enterprise-wide, and they focus applications on enhancing business processes for sustainable competitive advantage. </a:t>
            </a:r>
          </a:p>
          <a:p>
            <a:pPr marL="285750" indent="-285750">
              <a:buFont typeface="Arial" panose="020B0604020202020204" pitchFamily="34" charset="0"/>
              <a:buChar char="•"/>
            </a:pPr>
            <a:r>
              <a:rPr lang="en-US" dirty="0"/>
              <a:t>SLAs are also enterprise-wide, and benchmarking is a routine practice. Strategic business and IT planning processes are managed across the enterprise. Formal IT steering committees meet regularly and are effective at the strategic, tactical, and operational levels. </a:t>
            </a:r>
          </a:p>
          <a:p>
            <a:pPr marL="285750" indent="-285750">
              <a:buFont typeface="Arial" panose="020B0604020202020204" pitchFamily="34" charset="0"/>
              <a:buChar char="•"/>
            </a:pPr>
            <a:r>
              <a:rPr lang="en-US" dirty="0"/>
              <a:t>The business views IT as a valued service provider and as an enabler (or driver) of change. In fact, the business shares risks and rewards with IT by providing effective sponsorship and championing all IT projects. </a:t>
            </a:r>
          </a:p>
          <a:p>
            <a:pPr marL="285750" indent="-285750">
              <a:buFont typeface="Arial" panose="020B0604020202020204" pitchFamily="34" charset="0"/>
              <a:buChar char="•"/>
            </a:pPr>
            <a:r>
              <a:rPr lang="en-US" dirty="0"/>
              <a:t>Overall, change management is highly effective. Career crossovers between business and IT occur across functions, with business and technical skills recognized as very important to the business and IT</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16</a:t>
            </a:fld>
            <a:endParaRPr lang="en-US" dirty="0"/>
          </a:p>
        </p:txBody>
      </p:sp>
    </p:spTree>
    <p:extLst>
      <p:ext uri="{BB962C8B-B14F-4D97-AF65-F5344CB8AC3E}">
        <p14:creationId xmlns:p14="http://schemas.microsoft.com/office/powerpoint/2010/main" val="1791827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535329" y="766864"/>
            <a:ext cx="7416166" cy="571048"/>
          </a:xfrm>
        </p:spPr>
        <p:txBody>
          <a:bodyPr>
            <a:normAutofit/>
          </a:bodyPr>
          <a:lstStyle/>
          <a:p>
            <a:r>
              <a:rPr lang="en-ID" dirty="0"/>
              <a:t>Level 5: Optimized processes</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535330" y="2079057"/>
            <a:ext cx="5943501" cy="3763478"/>
          </a:xfrm>
        </p:spPr>
        <p:txBody>
          <a:bodyPr>
            <a:normAutofit/>
          </a:bodyPr>
          <a:lstStyle/>
          <a:p>
            <a:pPr marL="342900" indent="-342900">
              <a:buFont typeface="Arial" panose="020B0604020202020204" pitchFamily="34" charset="0"/>
              <a:buChar char="•"/>
            </a:pPr>
            <a:r>
              <a:rPr lang="en-US" dirty="0"/>
              <a:t>Organizations at Level 5 have optimized strategic IT-business alignment through rigorous governance processes that integrate strategic business planning and IT planning. </a:t>
            </a:r>
          </a:p>
          <a:p>
            <a:pPr marL="342900" indent="-342900">
              <a:buFont typeface="Arial" panose="020B0604020202020204" pitchFamily="34" charset="0"/>
              <a:buChar char="•"/>
            </a:pPr>
            <a:r>
              <a:rPr lang="en-US" dirty="0"/>
              <a:t>Alignment goes beyond the enterprise by leveraging IT with the company’s business partners, customers, and clients, as well. IT has extended its reach to encompass the value chains of external customers and suppliers. </a:t>
            </a:r>
          </a:p>
          <a:p>
            <a:pPr marL="342900" indent="-342900">
              <a:buFont typeface="Arial" panose="020B0604020202020204" pitchFamily="34" charset="0"/>
              <a:buChar char="•"/>
            </a:pPr>
            <a:r>
              <a:rPr lang="en-US" dirty="0"/>
              <a:t>Relationships between the business and IT are informal, and knowledge is shared with external partners. Business metrics, IT metrics, and SLAs also extend to external partners, and benchmarking is routinely performed with these partners. </a:t>
            </a:r>
          </a:p>
          <a:p>
            <a:pPr marL="342900" indent="-342900">
              <a:buFont typeface="Arial" panose="020B0604020202020204" pitchFamily="34" charset="0"/>
              <a:buChar char="•"/>
            </a:pPr>
            <a:r>
              <a:rPr lang="en-US" dirty="0"/>
              <a:t>Strategic business and IT planning are integrated across the organization, as well as outside the organization</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884358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The strategic alignment pyramid</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18</a:t>
            </a:fld>
            <a:endParaRPr lang="en-US" dirty="0"/>
          </a:p>
        </p:txBody>
      </p:sp>
      <p:graphicFrame>
        <p:nvGraphicFramePr>
          <p:cNvPr id="3" name="Object 2">
            <a:extLst>
              <a:ext uri="{FF2B5EF4-FFF2-40B4-BE49-F238E27FC236}">
                <a16:creationId xmlns:a16="http://schemas.microsoft.com/office/drawing/2014/main" id="{06F85F7F-1D8D-9EEE-3739-FE50C0BECE1D}"/>
              </a:ext>
            </a:extLst>
          </p:cNvPr>
          <p:cNvGraphicFramePr>
            <a:graphicFrameLocks noChangeAspect="1"/>
          </p:cNvGraphicFramePr>
          <p:nvPr>
            <p:extLst>
              <p:ext uri="{D42A27DB-BD31-4B8C-83A1-F6EECF244321}">
                <p14:modId xmlns:p14="http://schemas.microsoft.com/office/powerpoint/2010/main" val="850111911"/>
              </p:ext>
            </p:extLst>
          </p:nvPr>
        </p:nvGraphicFramePr>
        <p:xfrm>
          <a:off x="3262963" y="2322512"/>
          <a:ext cx="5582653" cy="4033837"/>
        </p:xfrm>
        <a:graphic>
          <a:graphicData uri="http://schemas.openxmlformats.org/presentationml/2006/ole">
            <mc:AlternateContent xmlns:mc="http://schemas.openxmlformats.org/markup-compatibility/2006">
              <mc:Choice xmlns:v="urn:schemas-microsoft-com:vml" Requires="v">
                <p:oleObj name="Bitmap Image" r:id="rId2" imgW="2324160" imgH="2209680" progId="PBrush">
                  <p:embed/>
                </p:oleObj>
              </mc:Choice>
              <mc:Fallback>
                <p:oleObj name="Bitmap Image" r:id="rId2" imgW="2324160" imgH="2209680" progId="PBrush">
                  <p:embed/>
                  <p:pic>
                    <p:nvPicPr>
                      <p:cNvPr id="0" name=""/>
                      <p:cNvPicPr/>
                      <p:nvPr/>
                    </p:nvPicPr>
                    <p:blipFill>
                      <a:blip r:embed="rId3"/>
                      <a:stretch>
                        <a:fillRect/>
                      </a:stretch>
                    </p:blipFill>
                    <p:spPr>
                      <a:xfrm>
                        <a:off x="3262963" y="2322512"/>
                        <a:ext cx="5582653" cy="4033837"/>
                      </a:xfrm>
                      <a:prstGeom prst="rect">
                        <a:avLst/>
                      </a:prstGeom>
                    </p:spPr>
                  </p:pic>
                </p:oleObj>
              </mc:Fallback>
            </mc:AlternateContent>
          </a:graphicData>
        </a:graphic>
      </p:graphicFrame>
    </p:spTree>
    <p:extLst>
      <p:ext uri="{BB962C8B-B14F-4D97-AF65-F5344CB8AC3E}">
        <p14:creationId xmlns:p14="http://schemas.microsoft.com/office/powerpoint/2010/main" val="1041826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3715451" y="191119"/>
            <a:ext cx="5111750" cy="1204912"/>
          </a:xfrm>
        </p:spPr>
        <p:txBody>
          <a:bodyPr/>
          <a:lstStyle/>
          <a:p>
            <a:r>
              <a:rPr lang="en-US" dirty="0"/>
              <a:t>reference</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2127183"/>
            <a:ext cx="5698056" cy="3059179"/>
          </a:xfrm>
        </p:spPr>
        <p:txBody>
          <a:bodyPr>
            <a:normAutofit fontScale="70000" lnSpcReduction="20000"/>
          </a:bodyPr>
          <a:lstStyle/>
          <a:p>
            <a:pPr marL="304800" indent="-304800">
              <a:lnSpc>
                <a:spcPct val="107000"/>
              </a:lnSpc>
              <a:spcAft>
                <a:spcPts val="800"/>
              </a:spcAft>
              <a:buFont typeface="Arial" panose="020B0604020202020204" pitchFamily="34" charset="0"/>
              <a:buChar char="•"/>
            </a:pPr>
            <a:r>
              <a:rPr lang="en-ID" sz="1800" dirty="0" err="1">
                <a:effectLst/>
                <a:latin typeface="Calibri" panose="020F0502020204030204" pitchFamily="34" charset="0"/>
                <a:ea typeface="Calibri" panose="020F0502020204030204" pitchFamily="34" charset="0"/>
                <a:cs typeface="Calibri" panose="020F0502020204030204" pitchFamily="34" charset="0"/>
              </a:rPr>
              <a:t>Njanka</a:t>
            </a:r>
            <a:r>
              <a:rPr lang="en-ID" sz="1800" dirty="0">
                <a:effectLst/>
                <a:latin typeface="Calibri" panose="020F0502020204030204" pitchFamily="34" charset="0"/>
                <a:ea typeface="Calibri" panose="020F0502020204030204" pitchFamily="34" charset="0"/>
                <a:cs typeface="Calibri" panose="020F0502020204030204" pitchFamily="34" charset="0"/>
              </a:rPr>
              <a:t>, S. Q., </a:t>
            </a:r>
            <a:r>
              <a:rPr lang="en-ID" sz="1800" dirty="0" err="1">
                <a:effectLst/>
                <a:latin typeface="Calibri" panose="020F0502020204030204" pitchFamily="34" charset="0"/>
                <a:ea typeface="Calibri" panose="020F0502020204030204" pitchFamily="34" charset="0"/>
                <a:cs typeface="Calibri" panose="020F0502020204030204" pitchFamily="34" charset="0"/>
              </a:rPr>
              <a:t>Sandula</a:t>
            </a:r>
            <a:r>
              <a:rPr lang="en-ID" sz="1800" dirty="0">
                <a:effectLst/>
                <a:latin typeface="Calibri" panose="020F0502020204030204" pitchFamily="34" charset="0"/>
                <a:ea typeface="Calibri" panose="020F0502020204030204" pitchFamily="34" charset="0"/>
                <a:cs typeface="Calibri" panose="020F0502020204030204" pitchFamily="34" charset="0"/>
              </a:rPr>
              <a:t>, G., &amp; </a:t>
            </a:r>
            <a:r>
              <a:rPr lang="en-ID" sz="1800" dirty="0" err="1">
                <a:effectLst/>
                <a:latin typeface="Calibri" panose="020F0502020204030204" pitchFamily="34" charset="0"/>
                <a:ea typeface="Calibri" panose="020F0502020204030204" pitchFamily="34" charset="0"/>
                <a:cs typeface="Calibri" panose="020F0502020204030204" pitchFamily="34" charset="0"/>
              </a:rPr>
              <a:t>Colomo</a:t>
            </a:r>
            <a:r>
              <a:rPr lang="en-ID" sz="1800" dirty="0">
                <a:effectLst/>
                <a:latin typeface="Calibri" panose="020F0502020204030204" pitchFamily="34" charset="0"/>
                <a:ea typeface="Calibri" panose="020F0502020204030204" pitchFamily="34" charset="0"/>
                <a:cs typeface="Calibri" panose="020F0502020204030204" pitchFamily="34" charset="0"/>
              </a:rPr>
              <a:t>-Palacios, R. (2021). IT-Business alignment: A systematic literature review. </a:t>
            </a:r>
            <a:r>
              <a:rPr lang="en-ID" sz="1800" i="1" dirty="0">
                <a:effectLst/>
                <a:latin typeface="Calibri" panose="020F0502020204030204" pitchFamily="34" charset="0"/>
                <a:ea typeface="Calibri" panose="020F0502020204030204" pitchFamily="34" charset="0"/>
                <a:cs typeface="Calibri" panose="020F0502020204030204" pitchFamily="34" charset="0"/>
              </a:rPr>
              <a:t>Procedia Computer Science</a:t>
            </a:r>
            <a:r>
              <a:rPr lang="en-ID" sz="1800" dirty="0">
                <a:effectLst/>
                <a:latin typeface="Calibri" panose="020F0502020204030204" pitchFamily="34" charset="0"/>
                <a:ea typeface="Calibri" panose="020F0502020204030204" pitchFamily="34" charset="0"/>
                <a:cs typeface="Calibri" panose="020F0502020204030204" pitchFamily="34" charset="0"/>
              </a:rPr>
              <a:t>, </a:t>
            </a:r>
            <a:r>
              <a:rPr lang="en-ID" sz="1800" i="1" dirty="0">
                <a:effectLst/>
                <a:latin typeface="Calibri" panose="020F0502020204030204" pitchFamily="34" charset="0"/>
                <a:ea typeface="Calibri" panose="020F0502020204030204" pitchFamily="34" charset="0"/>
                <a:cs typeface="Calibri" panose="020F0502020204030204" pitchFamily="34" charset="0"/>
              </a:rPr>
              <a:t>181</a:t>
            </a:r>
            <a:r>
              <a:rPr lang="en-ID" sz="1800" dirty="0">
                <a:effectLst/>
                <a:latin typeface="Calibri" panose="020F0502020204030204" pitchFamily="34" charset="0"/>
                <a:ea typeface="Calibri" panose="020F0502020204030204" pitchFamily="34" charset="0"/>
                <a:cs typeface="Calibri" panose="020F0502020204030204" pitchFamily="34" charset="0"/>
              </a:rPr>
              <a:t>(2020), 333–340. https://doi.org/10.1016/j.procs.2021.01.154</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304800" indent="-304800">
              <a:lnSpc>
                <a:spcPct val="107000"/>
              </a:lnSpc>
              <a:spcAft>
                <a:spcPts val="800"/>
              </a:spcAft>
              <a:buFont typeface="Arial" panose="020B0604020202020204" pitchFamily="34" charset="0"/>
              <a:buChar char="•"/>
            </a:pPr>
            <a:r>
              <a:rPr lang="en-ID" sz="1800" dirty="0">
                <a:effectLst/>
                <a:latin typeface="Calibri" panose="020F0502020204030204" pitchFamily="34" charset="0"/>
                <a:ea typeface="Calibri" panose="020F0502020204030204" pitchFamily="34" charset="0"/>
                <a:cs typeface="Calibri" panose="020F0502020204030204" pitchFamily="34" charset="0"/>
              </a:rPr>
              <a:t>Sha, X., Chen, J. (Elaine), &amp; Teoh, S. Y. (2020). The dynamics of IT-business strategic alignment: evidence from healthcare information systems implementation. </a:t>
            </a:r>
            <a:r>
              <a:rPr lang="en-ID" sz="1800" i="1" dirty="0">
                <a:effectLst/>
                <a:latin typeface="Calibri" panose="020F0502020204030204" pitchFamily="34" charset="0"/>
                <a:ea typeface="Calibri" panose="020F0502020204030204" pitchFamily="34" charset="0"/>
                <a:cs typeface="Calibri" panose="020F0502020204030204" pitchFamily="34" charset="0"/>
              </a:rPr>
              <a:t>Information Technology and People</a:t>
            </a:r>
            <a:r>
              <a:rPr lang="en-ID" sz="1800" dirty="0">
                <a:effectLst/>
                <a:latin typeface="Calibri" panose="020F0502020204030204" pitchFamily="34" charset="0"/>
                <a:ea typeface="Calibri" panose="020F0502020204030204" pitchFamily="34" charset="0"/>
                <a:cs typeface="Calibri" panose="020F0502020204030204" pitchFamily="34" charset="0"/>
              </a:rPr>
              <a:t>, </a:t>
            </a:r>
            <a:r>
              <a:rPr lang="en-ID" sz="1800" i="1" dirty="0">
                <a:effectLst/>
                <a:latin typeface="Calibri" panose="020F0502020204030204" pitchFamily="34" charset="0"/>
                <a:ea typeface="Calibri" panose="020F0502020204030204" pitchFamily="34" charset="0"/>
                <a:cs typeface="Calibri" panose="020F0502020204030204" pitchFamily="34" charset="0"/>
              </a:rPr>
              <a:t>33</a:t>
            </a:r>
            <a:r>
              <a:rPr lang="en-ID" sz="1800" dirty="0">
                <a:effectLst/>
                <a:latin typeface="Calibri" panose="020F0502020204030204" pitchFamily="34" charset="0"/>
                <a:ea typeface="Calibri" panose="020F0502020204030204" pitchFamily="34" charset="0"/>
                <a:cs typeface="Calibri" panose="020F0502020204030204" pitchFamily="34" charset="0"/>
              </a:rPr>
              <a:t>(5), 1465–1488. https://doi.org/10.1108/ITP-08-2019-0414</a:t>
            </a:r>
            <a:endParaRPr lang="en-ID"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D" sz="1800" dirty="0" err="1">
                <a:effectLst/>
                <a:latin typeface="Calibri" panose="020F0502020204030204" pitchFamily="34" charset="0"/>
                <a:ea typeface="Calibri" panose="020F0502020204030204" pitchFamily="34" charset="0"/>
              </a:rPr>
              <a:t>vom</a:t>
            </a:r>
            <a:r>
              <a:rPr lang="en-ID" sz="1800" dirty="0">
                <a:effectLst/>
                <a:latin typeface="Calibri" panose="020F0502020204030204" pitchFamily="34" charset="0"/>
                <a:ea typeface="Calibri" panose="020F0502020204030204" pitchFamily="34" charset="0"/>
              </a:rPr>
              <a:t> </a:t>
            </a:r>
            <a:r>
              <a:rPr lang="en-ID" sz="1800" dirty="0" err="1">
                <a:effectLst/>
                <a:latin typeface="Calibri" panose="020F0502020204030204" pitchFamily="34" charset="0"/>
                <a:ea typeface="Calibri" panose="020F0502020204030204" pitchFamily="34" charset="0"/>
              </a:rPr>
              <a:t>Brocke</a:t>
            </a:r>
            <a:r>
              <a:rPr lang="en-ID" sz="1800" dirty="0">
                <a:effectLst/>
                <a:latin typeface="Calibri" panose="020F0502020204030204" pitchFamily="34" charset="0"/>
                <a:ea typeface="Calibri" panose="020F0502020204030204" pitchFamily="34" charset="0"/>
              </a:rPr>
              <a:t>, J., &amp; </a:t>
            </a:r>
            <a:r>
              <a:rPr lang="en-ID" sz="1800" dirty="0" err="1">
                <a:effectLst/>
                <a:latin typeface="Calibri" panose="020F0502020204030204" pitchFamily="34" charset="0"/>
                <a:ea typeface="Calibri" panose="020F0502020204030204" pitchFamily="34" charset="0"/>
              </a:rPr>
              <a:t>Rosemann</a:t>
            </a:r>
            <a:r>
              <a:rPr lang="en-ID" sz="1800" dirty="0">
                <a:effectLst/>
                <a:latin typeface="Calibri" panose="020F0502020204030204" pitchFamily="34" charset="0"/>
                <a:ea typeface="Calibri" panose="020F0502020204030204" pitchFamily="34" charset="0"/>
              </a:rPr>
              <a:t>, M. (2015). Handbook on business process management 2: Strategic alignment, governance, people and culture, second edition. In </a:t>
            </a:r>
            <a:r>
              <a:rPr lang="en-ID" sz="1800" i="1" dirty="0">
                <a:effectLst/>
                <a:latin typeface="Calibri" panose="020F0502020204030204" pitchFamily="34" charset="0"/>
                <a:ea typeface="Calibri" panose="020F0502020204030204" pitchFamily="34" charset="0"/>
              </a:rPr>
              <a:t>Handbook on Business Process Management 2: Strategic Alignment, Governance, People and Culture, Second Edition</a:t>
            </a:r>
            <a:r>
              <a:rPr lang="en-ID" sz="1800" dirty="0">
                <a:effectLst/>
                <a:latin typeface="Calibri" panose="020F0502020204030204" pitchFamily="34" charset="0"/>
                <a:ea typeface="Calibri" panose="020F0502020204030204" pitchFamily="34" charset="0"/>
              </a:rPr>
              <a:t>. https://doi.org/10.1007/978-3-642-45103-4</a:t>
            </a:r>
            <a:endParaRPr lang="en-US" dirty="0"/>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1671639"/>
            <a:ext cx="5111750" cy="120491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993457"/>
            <a:ext cx="5111750" cy="2192905"/>
          </a:xfrm>
        </p:spPr>
        <p:txBody>
          <a:bodyPr>
            <a:normAutofit/>
          </a:bodyPr>
          <a:lstStyle/>
          <a:p>
            <a:pPr marL="285750" indent="-285750">
              <a:buFont typeface="Arial" panose="020B0604020202020204" pitchFamily="34" charset="0"/>
              <a:buChar char="•"/>
            </a:pPr>
            <a:r>
              <a:rPr lang="en-US" dirty="0"/>
              <a:t>IT-business strategic alignment has been defined as the “fit between two or more of these components in terms of addressing the needs, demands, goals, objectives, and/or structures of each component, such that management of the business and IT remain in harmony” (Gerow et al., 2014, p. 1960). ​</a:t>
            </a:r>
          </a:p>
          <a:p>
            <a:pPr marL="285750" indent="-285750">
              <a:buFont typeface="Arial" panose="020B0604020202020204" pitchFamily="34" charset="0"/>
              <a:buChar char="•"/>
            </a:pPr>
            <a:r>
              <a:rPr lang="en-US" dirty="0"/>
              <a:t>Alignment addresses both how IT is aligned with the business and how business should or could be aligned with IT</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302617" y="894447"/>
            <a:ext cx="6696075" cy="433839"/>
          </a:xfrm>
        </p:spPr>
        <p:txBody>
          <a:bodyPr>
            <a:normAutofit fontScale="90000"/>
          </a:bodyPr>
          <a:lstStyle/>
          <a:p>
            <a:r>
              <a:rPr lang="en-US" dirty="0"/>
              <a:t>Major Concerns</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1684421"/>
            <a:ext cx="6696074" cy="2704698"/>
          </a:xfrm>
        </p:spPr>
        <p:txBody>
          <a:bodyPr/>
          <a:lstStyle/>
          <a:p>
            <a:pPr marL="285750" indent="-285750">
              <a:buFont typeface="Arial" panose="020B0604020202020204" pitchFamily="34" charset="0"/>
              <a:buChar char="•"/>
            </a:pPr>
            <a:r>
              <a:rPr lang="en-US" dirty="0"/>
              <a:t>IT-business alignment is significantly correlated with firm performance although this link is complex and dependent on the business strategy</a:t>
            </a:r>
          </a:p>
          <a:p>
            <a:pPr marL="285750" indent="-285750">
              <a:buFont typeface="Arial" panose="020B0604020202020204" pitchFamily="34" charset="0"/>
              <a:buChar char="•"/>
            </a:pPr>
            <a:r>
              <a:rPr lang="en-US" dirty="0"/>
              <a:t>the significant impact of strategic alignment on organizations performance</a:t>
            </a:r>
          </a:p>
          <a:p>
            <a:pPr marL="285750" indent="-285750">
              <a:buFont typeface="Arial" panose="020B0604020202020204" pitchFamily="34" charset="0"/>
              <a:buChar char="•"/>
            </a:pPr>
            <a:r>
              <a:rPr lang="en-US" dirty="0"/>
              <a:t>substantial work on alignment has emphasized the identification of factors that are vital for achieving and sustaining alignment (e.g. Chan, 2002; Reich and </a:t>
            </a:r>
            <a:r>
              <a:rPr lang="en-US" dirty="0" err="1"/>
              <a:t>Benbasat</a:t>
            </a:r>
            <a:r>
              <a:rPr lang="en-US" dirty="0"/>
              <a:t>, 2000)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How IT Creates business value</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4</a:t>
            </a:fld>
            <a:endParaRPr lang="en-US" dirty="0"/>
          </a:p>
        </p:txBody>
      </p:sp>
      <p:graphicFrame>
        <p:nvGraphicFramePr>
          <p:cNvPr id="43" name="Object 42">
            <a:extLst>
              <a:ext uri="{FF2B5EF4-FFF2-40B4-BE49-F238E27FC236}">
                <a16:creationId xmlns:a16="http://schemas.microsoft.com/office/drawing/2014/main" id="{8FC8F190-3DDC-73B6-6321-43EA42E66892}"/>
              </a:ext>
            </a:extLst>
          </p:cNvPr>
          <p:cNvGraphicFramePr>
            <a:graphicFrameLocks noChangeAspect="1"/>
          </p:cNvGraphicFramePr>
          <p:nvPr>
            <p:extLst>
              <p:ext uri="{D42A27DB-BD31-4B8C-83A1-F6EECF244321}">
                <p14:modId xmlns:p14="http://schemas.microsoft.com/office/powerpoint/2010/main" val="2268001533"/>
              </p:ext>
            </p:extLst>
          </p:nvPr>
        </p:nvGraphicFramePr>
        <p:xfrm>
          <a:off x="2107933" y="2570163"/>
          <a:ext cx="8566484" cy="3012490"/>
        </p:xfrm>
        <a:graphic>
          <a:graphicData uri="http://schemas.openxmlformats.org/presentationml/2006/ole">
            <mc:AlternateContent xmlns:mc="http://schemas.openxmlformats.org/markup-compatibility/2006">
              <mc:Choice xmlns:v="urn:schemas-microsoft-com:vml" Requires="v">
                <p:oleObj name="Bitmap Image" r:id="rId2" imgW="4464000" imgH="1714680" progId="PBrush">
                  <p:embed/>
                </p:oleObj>
              </mc:Choice>
              <mc:Fallback>
                <p:oleObj name="Bitmap Image" r:id="rId2" imgW="4464000" imgH="1714680" progId="PBrush">
                  <p:embed/>
                  <p:pic>
                    <p:nvPicPr>
                      <p:cNvPr id="0" name=""/>
                      <p:cNvPicPr/>
                      <p:nvPr/>
                    </p:nvPicPr>
                    <p:blipFill>
                      <a:blip r:embed="rId3"/>
                      <a:stretch>
                        <a:fillRect/>
                      </a:stretch>
                    </p:blipFill>
                    <p:spPr>
                      <a:xfrm>
                        <a:off x="2107933" y="2570163"/>
                        <a:ext cx="8566484" cy="3012490"/>
                      </a:xfrm>
                      <a:prstGeom prst="rect">
                        <a:avLst/>
                      </a:prstGeom>
                    </p:spPr>
                  </p:pic>
                </p:oleObj>
              </mc:Fallback>
            </mc:AlternateContent>
          </a:graphicData>
        </a:graphic>
      </p:graphicFrame>
    </p:spTree>
    <p:extLst>
      <p:ext uri="{BB962C8B-B14F-4D97-AF65-F5344CB8AC3E}">
        <p14:creationId xmlns:p14="http://schemas.microsoft.com/office/powerpoint/2010/main" val="2619301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535330" y="766864"/>
            <a:ext cx="5111750" cy="1204912"/>
          </a:xfrm>
        </p:spPr>
        <p:txBody>
          <a:bodyPr>
            <a:normAutofit fontScale="90000"/>
          </a:bodyPr>
          <a:lstStyle/>
          <a:p>
            <a:r>
              <a:rPr lang="en-US" dirty="0"/>
              <a:t>why attaining IT-business alignment has been so elusive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535330" y="2079057"/>
            <a:ext cx="5943501" cy="3763478"/>
          </a:xfrm>
        </p:spPr>
        <p:txBody>
          <a:bodyPr>
            <a:normAutofit lnSpcReduction="10000"/>
          </a:bodyPr>
          <a:lstStyle/>
          <a:p>
            <a:pPr marL="285750" indent="-285750">
              <a:buFont typeface="Arial" panose="020B0604020202020204" pitchFamily="34" charset="0"/>
              <a:buChar char="•"/>
            </a:pPr>
            <a:r>
              <a:rPr lang="en-US" dirty="0"/>
              <a:t>The definition of alignment is frequently focused only on how IT is aligned</a:t>
            </a:r>
          </a:p>
          <a:p>
            <a:pPr marL="285750" indent="-285750">
              <a:buFont typeface="Arial" panose="020B0604020202020204" pitchFamily="34" charset="0"/>
              <a:buChar char="•"/>
            </a:pPr>
            <a:r>
              <a:rPr lang="en-US" dirty="0"/>
              <a:t>Organizations (practitioners, consultants, academics) have often looked for a silver bullet (</a:t>
            </a:r>
            <a:r>
              <a:rPr lang="en-US" dirty="0">
                <a:solidFill>
                  <a:srgbClr val="00B0F0"/>
                </a:solidFill>
              </a:rPr>
              <a:t>Originally, some thought the right technology (e.g., infrastructure, applications) was the answer. While important, it is not enough. Likewise, improved communications between IT and the business help, but are not enough</a:t>
            </a:r>
            <a:r>
              <a:rPr lang="en-US" dirty="0"/>
              <a:t>)</a:t>
            </a:r>
          </a:p>
          <a:p>
            <a:pPr marL="285750" indent="-285750">
              <a:buFont typeface="Arial" panose="020B0604020202020204" pitchFamily="34" charset="0"/>
              <a:buChar char="•"/>
            </a:pPr>
            <a:r>
              <a:rPr lang="en-US" dirty="0"/>
              <a:t>IT-business alignment has been elusive is that there has not been an effective tool to gauge the maturity of IT-business alignment</a:t>
            </a:r>
          </a:p>
          <a:p>
            <a:pPr marL="285750" indent="-285750">
              <a:buFont typeface="Arial" panose="020B0604020202020204" pitchFamily="34" charset="0"/>
              <a:buChar char="•"/>
            </a:pPr>
            <a:r>
              <a:rPr lang="en-US" dirty="0"/>
              <a:t>IT-business alignment has been so difficult to achieve is that there is a tendency in many organizations</a:t>
            </a:r>
          </a:p>
          <a:p>
            <a:pPr marL="285750" indent="-285750">
              <a:buFont typeface="Arial" panose="020B0604020202020204" pitchFamily="34" charset="0"/>
              <a:buChar char="•"/>
            </a:pPr>
            <a:r>
              <a:rPr lang="en-US" dirty="0"/>
              <a:t>The advancement of IT-business alignment has been stalled involves semantic differences in how to refer to it (</a:t>
            </a:r>
            <a:r>
              <a:rPr lang="en-US" dirty="0">
                <a:solidFill>
                  <a:srgbClr val="00B0F0"/>
                </a:solidFill>
              </a:rPr>
              <a:t>“linked” vs. “converged”; “integrated” vs. “harmonized”</a:t>
            </a:r>
            <a:r>
              <a:rPr lang="en-US" dirty="0"/>
              <a:t>)</a:t>
            </a:r>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3122547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885156" y="892177"/>
            <a:ext cx="8421688" cy="1325563"/>
          </a:xfrm>
        </p:spPr>
        <p:txBody>
          <a:bodyPr/>
          <a:lstStyle/>
          <a:p>
            <a:r>
              <a:rPr lang="en-US" dirty="0"/>
              <a:t>Addressing the alignment benefit</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2810578" y="3112711"/>
            <a:ext cx="6843562" cy="1997867"/>
          </a:xfrm>
        </p:spPr>
        <p:txBody>
          <a:bodyPr>
            <a:normAutofit/>
          </a:bodyPr>
          <a:lstStyle/>
          <a:p>
            <a:pPr marL="285750" indent="-285750">
              <a:buFont typeface="Arial" panose="020B0604020202020204" pitchFamily="34" charset="0"/>
              <a:buChar char="•"/>
            </a:pPr>
            <a:r>
              <a:rPr lang="en-US" dirty="0"/>
              <a:t>Doing the right things (effectiveness)</a:t>
            </a:r>
          </a:p>
          <a:p>
            <a:pPr marL="285750" indent="-285750">
              <a:buFont typeface="Arial" panose="020B0604020202020204" pitchFamily="34" charset="0"/>
              <a:buChar char="•"/>
            </a:pPr>
            <a:r>
              <a:rPr lang="en-US" dirty="0"/>
              <a:t>Doing things right (efficiency).</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5302617" y="894447"/>
            <a:ext cx="6696075" cy="722597"/>
          </a:xfrm>
        </p:spPr>
        <p:txBody>
          <a:bodyPr>
            <a:normAutofit fontScale="90000"/>
          </a:bodyPr>
          <a:lstStyle/>
          <a:p>
            <a:r>
              <a:rPr lang="en-US" dirty="0"/>
              <a:t>The benefit of it-business strategic alignment</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1703673"/>
            <a:ext cx="6696074" cy="2271561"/>
          </a:xfrm>
        </p:spPr>
        <p:txBody>
          <a:bodyPr/>
          <a:lstStyle/>
          <a:p>
            <a:pPr marL="285750" indent="-285750">
              <a:buFont typeface="Arial" panose="020B0604020202020204" pitchFamily="34" charset="0"/>
              <a:buChar char="•"/>
            </a:pPr>
            <a:r>
              <a:rPr lang="en-ID" dirty="0"/>
              <a:t>Enhanced cooperation</a:t>
            </a:r>
          </a:p>
          <a:p>
            <a:pPr marL="285750" indent="-285750">
              <a:buFont typeface="Arial" panose="020B0604020202020204" pitchFamily="34" charset="0"/>
              <a:buChar char="•"/>
            </a:pPr>
            <a:r>
              <a:rPr lang="en-ID" dirty="0"/>
              <a:t>Enhanced competitive advantage</a:t>
            </a:r>
          </a:p>
          <a:p>
            <a:pPr marL="285750" indent="-285750">
              <a:buFont typeface="Arial" panose="020B0604020202020204" pitchFamily="34" charset="0"/>
              <a:buChar char="•"/>
            </a:pPr>
            <a:r>
              <a:rPr lang="en-ID" dirty="0"/>
              <a:t>Facilitates organizational processes and growth</a:t>
            </a:r>
          </a:p>
          <a:p>
            <a:pPr marL="285750" indent="-285750">
              <a:buFont typeface="Arial" panose="020B0604020202020204" pitchFamily="34" charset="0"/>
              <a:buChar char="•"/>
            </a:pPr>
            <a:r>
              <a:rPr lang="en-ID" dirty="0"/>
              <a:t>High return on investments and performance enhancement</a:t>
            </a:r>
            <a:endParaRPr lang="en-US" dirty="0"/>
          </a:p>
          <a:p>
            <a:pPr marL="285750" indent="-285750">
              <a:buFont typeface="Arial" panose="020B0604020202020204" pitchFamily="34" charset="0"/>
              <a:buChar char="•"/>
            </a:pPr>
            <a:endParaRPr lang="en-US" dirty="0"/>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862896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Dynamics it-business strategic alignment</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graphicFrame>
        <p:nvGraphicFramePr>
          <p:cNvPr id="3" name="Object 2">
            <a:extLst>
              <a:ext uri="{FF2B5EF4-FFF2-40B4-BE49-F238E27FC236}">
                <a16:creationId xmlns:a16="http://schemas.microsoft.com/office/drawing/2014/main" id="{35EC4B1A-DC8E-F8E0-37A9-7DE1A0402769}"/>
              </a:ext>
            </a:extLst>
          </p:cNvPr>
          <p:cNvGraphicFramePr>
            <a:graphicFrameLocks noChangeAspect="1"/>
          </p:cNvGraphicFramePr>
          <p:nvPr>
            <p:extLst>
              <p:ext uri="{D42A27DB-BD31-4B8C-83A1-F6EECF244321}">
                <p14:modId xmlns:p14="http://schemas.microsoft.com/office/powerpoint/2010/main" val="3614899763"/>
              </p:ext>
            </p:extLst>
          </p:nvPr>
        </p:nvGraphicFramePr>
        <p:xfrm>
          <a:off x="2204185" y="2338387"/>
          <a:ext cx="7478830" cy="3715903"/>
        </p:xfrm>
        <a:graphic>
          <a:graphicData uri="http://schemas.openxmlformats.org/presentationml/2006/ole">
            <mc:AlternateContent xmlns:mc="http://schemas.openxmlformats.org/markup-compatibility/2006">
              <mc:Choice xmlns:v="urn:schemas-microsoft-com:vml" Requires="v">
                <p:oleObj name="Bitmap Image" r:id="rId2" imgW="4019400" imgH="2178000" progId="PBrush">
                  <p:embed/>
                </p:oleObj>
              </mc:Choice>
              <mc:Fallback>
                <p:oleObj name="Bitmap Image" r:id="rId2" imgW="4019400" imgH="2178000" progId="PBrush">
                  <p:embed/>
                  <p:pic>
                    <p:nvPicPr>
                      <p:cNvPr id="0" name=""/>
                      <p:cNvPicPr/>
                      <p:nvPr/>
                    </p:nvPicPr>
                    <p:blipFill>
                      <a:blip r:embed="rId3"/>
                      <a:stretch>
                        <a:fillRect/>
                      </a:stretch>
                    </p:blipFill>
                    <p:spPr>
                      <a:xfrm>
                        <a:off x="2204185" y="2338387"/>
                        <a:ext cx="7478830" cy="3715903"/>
                      </a:xfrm>
                      <a:prstGeom prst="rect">
                        <a:avLst/>
                      </a:prstGeom>
                    </p:spPr>
                  </p:pic>
                </p:oleObj>
              </mc:Fallback>
            </mc:AlternateContent>
          </a:graphicData>
        </a:graphic>
      </p:graphicFrame>
    </p:spTree>
    <p:extLst>
      <p:ext uri="{BB962C8B-B14F-4D97-AF65-F5344CB8AC3E}">
        <p14:creationId xmlns:p14="http://schemas.microsoft.com/office/powerpoint/2010/main" val="3055350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DCFC1-4586-297F-1702-06D3EA334F32}"/>
              </a:ext>
            </a:extLst>
          </p:cNvPr>
          <p:cNvSpPr>
            <a:spLocks noGrp="1"/>
          </p:cNvSpPr>
          <p:nvPr>
            <p:ph type="title"/>
          </p:nvPr>
        </p:nvSpPr>
        <p:spPr/>
        <p:txBody>
          <a:bodyPr/>
          <a:lstStyle/>
          <a:p>
            <a:r>
              <a:rPr lang="en-US" dirty="0"/>
              <a:t>How to derived the strategy</a:t>
            </a:r>
            <a:endParaRPr lang="en-ID" dirty="0"/>
          </a:p>
        </p:txBody>
      </p:sp>
      <p:sp>
        <p:nvSpPr>
          <p:cNvPr id="15" name="Footer Placeholder 14">
            <a:extLst>
              <a:ext uri="{FF2B5EF4-FFF2-40B4-BE49-F238E27FC236}">
                <a16:creationId xmlns:a16="http://schemas.microsoft.com/office/drawing/2014/main" id="{478C4E60-B9C1-699B-DABB-D017A6A94104}"/>
              </a:ext>
            </a:extLst>
          </p:cNvPr>
          <p:cNvSpPr>
            <a:spLocks noGrp="1"/>
          </p:cNvSpPr>
          <p:nvPr>
            <p:ph type="ftr" sz="quarter" idx="11"/>
          </p:nvPr>
        </p:nvSpPr>
        <p:spPr/>
        <p:txBody>
          <a:bodyPr/>
          <a:lstStyle/>
          <a:p>
            <a:r>
              <a:rPr lang="en-US"/>
              <a:t>PRESENTATION TITLE</a:t>
            </a:r>
            <a:endParaRPr lang="en-US" dirty="0"/>
          </a:p>
        </p:txBody>
      </p:sp>
      <p:sp>
        <p:nvSpPr>
          <p:cNvPr id="16" name="Slide Number Placeholder 15">
            <a:extLst>
              <a:ext uri="{FF2B5EF4-FFF2-40B4-BE49-F238E27FC236}">
                <a16:creationId xmlns:a16="http://schemas.microsoft.com/office/drawing/2014/main" id="{83D10D1F-0537-46E8-83B6-A42A57584F1B}"/>
              </a:ext>
            </a:extLst>
          </p:cNvPr>
          <p:cNvSpPr>
            <a:spLocks noGrp="1"/>
          </p:cNvSpPr>
          <p:nvPr>
            <p:ph type="sldNum" sz="quarter" idx="12"/>
          </p:nvPr>
        </p:nvSpPr>
        <p:spPr/>
        <p:txBody>
          <a:bodyPr/>
          <a:lstStyle/>
          <a:p>
            <a:fld id="{A49DFD55-3C28-40EF-9E31-A92D2E4017FF}" type="slidenum">
              <a:rPr lang="en-US" smtClean="0"/>
              <a:pPr/>
              <a:t>9</a:t>
            </a:fld>
            <a:endParaRPr lang="en-US" dirty="0"/>
          </a:p>
        </p:txBody>
      </p:sp>
      <p:graphicFrame>
        <p:nvGraphicFramePr>
          <p:cNvPr id="18" name="Object 17">
            <a:extLst>
              <a:ext uri="{FF2B5EF4-FFF2-40B4-BE49-F238E27FC236}">
                <a16:creationId xmlns:a16="http://schemas.microsoft.com/office/drawing/2014/main" id="{30EE56FD-0832-8905-F5C4-127E0F29B4CA}"/>
              </a:ext>
            </a:extLst>
          </p:cNvPr>
          <p:cNvGraphicFramePr>
            <a:graphicFrameLocks noChangeAspect="1"/>
          </p:cNvGraphicFramePr>
          <p:nvPr>
            <p:extLst>
              <p:ext uri="{D42A27DB-BD31-4B8C-83A1-F6EECF244321}">
                <p14:modId xmlns:p14="http://schemas.microsoft.com/office/powerpoint/2010/main" val="2306112759"/>
              </p:ext>
            </p:extLst>
          </p:nvPr>
        </p:nvGraphicFramePr>
        <p:xfrm>
          <a:off x="731520" y="1893887"/>
          <a:ext cx="10751419" cy="4071935"/>
        </p:xfrm>
        <a:graphic>
          <a:graphicData uri="http://schemas.openxmlformats.org/presentationml/2006/ole">
            <mc:AlternateContent xmlns:mc="http://schemas.openxmlformats.org/markup-compatibility/2006">
              <mc:Choice xmlns:v="urn:schemas-microsoft-com:vml" Requires="v">
                <p:oleObj name="Bitmap Image" r:id="rId2" imgW="9594720" imgH="3067200" progId="PBrush">
                  <p:embed/>
                </p:oleObj>
              </mc:Choice>
              <mc:Fallback>
                <p:oleObj name="Bitmap Image" r:id="rId2" imgW="9594720" imgH="3067200" progId="PBrush">
                  <p:embed/>
                  <p:pic>
                    <p:nvPicPr>
                      <p:cNvPr id="0" name=""/>
                      <p:cNvPicPr/>
                      <p:nvPr/>
                    </p:nvPicPr>
                    <p:blipFill>
                      <a:blip r:embed="rId3"/>
                      <a:stretch>
                        <a:fillRect/>
                      </a:stretch>
                    </p:blipFill>
                    <p:spPr>
                      <a:xfrm>
                        <a:off x="731520" y="1893887"/>
                        <a:ext cx="10751419" cy="4071935"/>
                      </a:xfrm>
                      <a:prstGeom prst="rect">
                        <a:avLst/>
                      </a:prstGeom>
                    </p:spPr>
                  </p:pic>
                </p:oleObj>
              </mc:Fallback>
            </mc:AlternateContent>
          </a:graphicData>
        </a:graphic>
      </p:graphicFrame>
      <p:sp>
        <p:nvSpPr>
          <p:cNvPr id="19" name="TextBox 18">
            <a:extLst>
              <a:ext uri="{FF2B5EF4-FFF2-40B4-BE49-F238E27FC236}">
                <a16:creationId xmlns:a16="http://schemas.microsoft.com/office/drawing/2014/main" id="{060D2FE9-2DE6-2BF0-8F1B-031AA7970ECB}"/>
              </a:ext>
            </a:extLst>
          </p:cNvPr>
          <p:cNvSpPr txBox="1"/>
          <p:nvPr/>
        </p:nvSpPr>
        <p:spPr>
          <a:xfrm>
            <a:off x="4177364" y="5611528"/>
            <a:ext cx="3667225" cy="369332"/>
          </a:xfrm>
          <a:prstGeom prst="rect">
            <a:avLst/>
          </a:prstGeom>
          <a:noFill/>
        </p:spPr>
        <p:txBody>
          <a:bodyPr wrap="square" rtlCol="0">
            <a:spAutoFit/>
          </a:bodyPr>
          <a:lstStyle/>
          <a:p>
            <a:r>
              <a:rPr lang="en-US" dirty="0"/>
              <a:t>Strategic Plan (</a:t>
            </a:r>
            <a:r>
              <a:rPr lang="en-US" dirty="0" err="1"/>
              <a:t>Tolba</a:t>
            </a:r>
            <a:r>
              <a:rPr lang="en-US" dirty="0"/>
              <a:t>, 2015)</a:t>
            </a:r>
            <a:endParaRPr lang="en-ID" dirty="0"/>
          </a:p>
        </p:txBody>
      </p:sp>
    </p:spTree>
    <p:extLst>
      <p:ext uri="{BB962C8B-B14F-4D97-AF65-F5344CB8AC3E}">
        <p14:creationId xmlns:p14="http://schemas.microsoft.com/office/powerpoint/2010/main" val="1060005206"/>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DC6F004-8F9D-4F40-8394-6C4C67F709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presentation</Template>
  <TotalTime>0</TotalTime>
  <Words>1657</Words>
  <Application>Microsoft Office PowerPoint</Application>
  <PresentationFormat>Widescreen</PresentationFormat>
  <Paragraphs>116</Paragraphs>
  <Slides>19</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4" baseType="lpstr">
      <vt:lpstr>Arial</vt:lpstr>
      <vt:lpstr>Calibri</vt:lpstr>
      <vt:lpstr>Tenorite</vt:lpstr>
      <vt:lpstr>Office Theme</vt:lpstr>
      <vt:lpstr>Bitmap Image</vt:lpstr>
      <vt:lpstr>IT-Business  strategic alignment</vt:lpstr>
      <vt:lpstr>INTRODUCTION</vt:lpstr>
      <vt:lpstr>Major Concerns</vt:lpstr>
      <vt:lpstr>How IT Creates business value</vt:lpstr>
      <vt:lpstr>why attaining IT-business alignment has been so elusive</vt:lpstr>
      <vt:lpstr>Addressing the alignment benefit</vt:lpstr>
      <vt:lpstr>The benefit of it-business strategic alignment</vt:lpstr>
      <vt:lpstr>Dynamics it-business strategic alignment</vt:lpstr>
      <vt:lpstr>How to derived the strategy</vt:lpstr>
      <vt:lpstr>Strategic alignment maturity model</vt:lpstr>
      <vt:lpstr>6 area of samm-luftman</vt:lpstr>
      <vt:lpstr>5 level maturity of Samm-luftman</vt:lpstr>
      <vt:lpstr>Level 1: Initial or ad-hoc processes</vt:lpstr>
      <vt:lpstr>Level 2: Committed processes</vt:lpstr>
      <vt:lpstr>Level 3: Established, Focused processes</vt:lpstr>
      <vt:lpstr>Level 4: Improved, Managed processes</vt:lpstr>
      <vt:lpstr>Level 5: Optimized processes</vt:lpstr>
      <vt:lpstr>The strategic alignment pyramid</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2022-09-06T11:52:24Z</dcterms:created>
  <dcterms:modified xsi:type="dcterms:W3CDTF">2022-09-07T00:44:16Z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