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88" r:id="rId5"/>
    <p:sldId id="287" r:id="rId6"/>
    <p:sldId id="292" r:id="rId7"/>
    <p:sldId id="291" r:id="rId8"/>
    <p:sldId id="294" r:id="rId9"/>
    <p:sldId id="290" r:id="rId10"/>
    <p:sldId id="293" r:id="rId11"/>
    <p:sldId id="258" r:id="rId12"/>
    <p:sldId id="301" r:id="rId13"/>
    <p:sldId id="300" r:id="rId14"/>
    <p:sldId id="299" r:id="rId15"/>
    <p:sldId id="298" r:id="rId16"/>
    <p:sldId id="297" r:id="rId17"/>
    <p:sldId id="296" r:id="rId18"/>
    <p:sldId id="295" r:id="rId19"/>
    <p:sldId id="302" r:id="rId20"/>
    <p:sldId id="260" r:id="rId21"/>
    <p:sldId id="308" r:id="rId22"/>
    <p:sldId id="307" r:id="rId23"/>
    <p:sldId id="306" r:id="rId24"/>
    <p:sldId id="276" r:id="rId25"/>
    <p:sldId id="305" r:id="rId26"/>
    <p:sldId id="304" r:id="rId27"/>
    <p:sldId id="309" r:id="rId28"/>
    <p:sldId id="303" r:id="rId29"/>
    <p:sldId id="261" r:id="rId30"/>
    <p:sldId id="277" r:id="rId31"/>
    <p:sldId id="314" r:id="rId32"/>
    <p:sldId id="313" r:id="rId33"/>
    <p:sldId id="312" r:id="rId34"/>
    <p:sldId id="311" r:id="rId35"/>
    <p:sldId id="315" r:id="rId36"/>
    <p:sldId id="316" r:id="rId37"/>
    <p:sldId id="310" r:id="rId38"/>
    <p:sldId id="262" r:id="rId39"/>
    <p:sldId id="280" r:id="rId40"/>
    <p:sldId id="279" r:id="rId41"/>
    <p:sldId id="281" r:id="rId42"/>
    <p:sldId id="337" r:id="rId43"/>
    <p:sldId id="278" r:id="rId44"/>
    <p:sldId id="282" r:id="rId45"/>
    <p:sldId id="317" r:id="rId46"/>
    <p:sldId id="321" r:id="rId47"/>
    <p:sldId id="283" r:id="rId48"/>
    <p:sldId id="284" r:id="rId49"/>
    <p:sldId id="320" r:id="rId50"/>
    <p:sldId id="263" r:id="rId51"/>
    <p:sldId id="323" r:id="rId52"/>
    <p:sldId id="285" r:id="rId53"/>
    <p:sldId id="324" r:id="rId54"/>
    <p:sldId id="322" r:id="rId55"/>
    <p:sldId id="286" r:id="rId56"/>
    <p:sldId id="325" r:id="rId57"/>
    <p:sldId id="264" r:id="rId58"/>
    <p:sldId id="329" r:id="rId59"/>
    <p:sldId id="328" r:id="rId60"/>
    <p:sldId id="330" r:id="rId61"/>
    <p:sldId id="327" r:id="rId62"/>
    <p:sldId id="326" r:id="rId63"/>
    <p:sldId id="265" r:id="rId64"/>
    <p:sldId id="336" r:id="rId65"/>
    <p:sldId id="335" r:id="rId66"/>
    <p:sldId id="334" r:id="rId67"/>
    <p:sldId id="340" r:id="rId68"/>
    <p:sldId id="339" r:id="rId69"/>
    <p:sldId id="333" r:id="rId70"/>
    <p:sldId id="266" r:id="rId71"/>
    <p:sldId id="341" r:id="rId72"/>
    <p:sldId id="331" r:id="rId73"/>
    <p:sldId id="267" r:id="rId74"/>
    <p:sldId id="268" r:id="rId75"/>
    <p:sldId id="269" r:id="rId76"/>
    <p:sldId id="346" r:id="rId77"/>
    <p:sldId id="345" r:id="rId78"/>
    <p:sldId id="270" r:id="rId79"/>
    <p:sldId id="349" r:id="rId80"/>
    <p:sldId id="348" r:id="rId81"/>
    <p:sldId id="347" r:id="rId82"/>
    <p:sldId id="271" r:id="rId83"/>
    <p:sldId id="350" r:id="rId84"/>
    <p:sldId id="353" r:id="rId85"/>
    <p:sldId id="352" r:id="rId86"/>
    <p:sldId id="272" r:id="rId87"/>
    <p:sldId id="357" r:id="rId88"/>
    <p:sldId id="356" r:id="rId89"/>
    <p:sldId id="355" r:id="rId90"/>
    <p:sldId id="274" r:id="rId91"/>
    <p:sldId id="273" r:id="rId92"/>
    <p:sldId id="358" r:id="rId93"/>
    <p:sldId id="338"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4" autoAdjust="0"/>
    <p:restoredTop sz="94607" autoAdjust="0"/>
  </p:normalViewPr>
  <p:slideViewPr>
    <p:cSldViewPr>
      <p:cViewPr>
        <p:scale>
          <a:sx n="83" d="100"/>
          <a:sy n="83" d="100"/>
        </p:scale>
        <p:origin x="-374" y="-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B4D20B-57E7-4326-A198-D82E0FA7A08D}" type="datetimeFigureOut">
              <a:rPr lang="en-US" smtClean="0"/>
              <a:pPr/>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86207-5D90-40FE-BB71-367544800A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4D20B-57E7-4326-A198-D82E0FA7A08D}" type="datetimeFigureOut">
              <a:rPr lang="en-US" smtClean="0"/>
              <a:pPr/>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86207-5D90-40FE-BB71-367544800A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4D20B-57E7-4326-A198-D82E0FA7A08D}" type="datetimeFigureOut">
              <a:rPr lang="en-US" smtClean="0"/>
              <a:pPr/>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86207-5D90-40FE-BB71-367544800A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4D20B-57E7-4326-A198-D82E0FA7A08D}" type="datetimeFigureOut">
              <a:rPr lang="en-US" smtClean="0"/>
              <a:pPr/>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86207-5D90-40FE-BB71-367544800A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4D20B-57E7-4326-A198-D82E0FA7A08D}" type="datetimeFigureOut">
              <a:rPr lang="en-US" smtClean="0"/>
              <a:pPr/>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86207-5D90-40FE-BB71-367544800A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B4D20B-57E7-4326-A198-D82E0FA7A08D}" type="datetimeFigureOut">
              <a:rPr lang="en-US" smtClean="0"/>
              <a:pPr/>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86207-5D90-40FE-BB71-367544800A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B4D20B-57E7-4326-A198-D82E0FA7A08D}" type="datetimeFigureOut">
              <a:rPr lang="en-US" smtClean="0"/>
              <a:pPr/>
              <a:t>3/11/2015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86207-5D90-40FE-BB71-367544800A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4D20B-57E7-4326-A198-D82E0FA7A08D}" type="datetimeFigureOut">
              <a:rPr lang="en-US" smtClean="0"/>
              <a:pPr/>
              <a:t>3/11/2015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86207-5D90-40FE-BB71-367544800A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4D20B-57E7-4326-A198-D82E0FA7A08D}" type="datetimeFigureOut">
              <a:rPr lang="en-US" smtClean="0"/>
              <a:pPr/>
              <a:t>3/11/2015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86207-5D90-40FE-BB71-367544800A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4D20B-57E7-4326-A198-D82E0FA7A08D}" type="datetimeFigureOut">
              <a:rPr lang="en-US" smtClean="0"/>
              <a:pPr/>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86207-5D90-40FE-BB71-367544800A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4D20B-57E7-4326-A198-D82E0FA7A08D}" type="datetimeFigureOut">
              <a:rPr lang="en-US" smtClean="0"/>
              <a:pPr/>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86207-5D90-40FE-BB71-367544800A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4D20B-57E7-4326-A198-D82E0FA7A08D}" type="datetimeFigureOut">
              <a:rPr lang="en-US" smtClean="0"/>
              <a:pPr/>
              <a:t>3/11/2015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86207-5D90-40FE-BB71-367544800A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zi@sust.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772400" cy="1470025"/>
          </a:xfrm>
        </p:spPr>
        <p:txBody>
          <a:bodyPr>
            <a:normAutofit/>
          </a:bodyPr>
          <a:lstStyle/>
          <a:p>
            <a:r>
              <a:rPr lang="en-US" sz="4800" dirty="0" smtClean="0"/>
              <a:t>How to Give a Good Talk</a:t>
            </a:r>
            <a:endParaRPr lang="en-US" sz="4800" dirty="0"/>
          </a:p>
        </p:txBody>
      </p:sp>
      <p:sp>
        <p:nvSpPr>
          <p:cNvPr id="3" name="Subtitle 2"/>
          <p:cNvSpPr>
            <a:spLocks noGrp="1"/>
          </p:cNvSpPr>
          <p:nvPr>
            <p:ph type="subTitle" idx="1"/>
          </p:nvPr>
        </p:nvSpPr>
        <p:spPr/>
        <p:txBody>
          <a:bodyPr/>
          <a:lstStyle/>
          <a:p>
            <a:r>
              <a:rPr lang="en-US" dirty="0" smtClean="0">
                <a:solidFill>
                  <a:schemeClr val="tx1"/>
                </a:solidFill>
              </a:rPr>
              <a:t>M. </a:t>
            </a:r>
            <a:r>
              <a:rPr lang="en-US" dirty="0" err="1" smtClean="0">
                <a:solidFill>
                  <a:schemeClr val="tx1"/>
                </a:solidFill>
              </a:rPr>
              <a:t>Zafar</a:t>
            </a:r>
            <a:r>
              <a:rPr lang="en-US" dirty="0" smtClean="0">
                <a:solidFill>
                  <a:schemeClr val="tx1"/>
                </a:solidFill>
              </a:rPr>
              <a:t> </a:t>
            </a:r>
            <a:r>
              <a:rPr lang="en-US" dirty="0" err="1" smtClean="0">
                <a:solidFill>
                  <a:schemeClr val="tx1"/>
                </a:solidFill>
              </a:rPr>
              <a:t>Iqbal</a:t>
            </a:r>
            <a:endParaRPr lang="en-US" dirty="0" smtClean="0">
              <a:solidFill>
                <a:schemeClr val="tx1"/>
              </a:solidFill>
            </a:endParaRPr>
          </a:p>
          <a:p>
            <a:r>
              <a:rPr lang="en-US" dirty="0" smtClean="0">
                <a:solidFill>
                  <a:schemeClr val="tx1"/>
                </a:solidFill>
                <a:hlinkClick r:id="rId2"/>
              </a:rPr>
              <a:t>mzi@sust.edu</a:t>
            </a:r>
            <a:endParaRPr lang="en-US" dirty="0" smtClean="0">
              <a:solidFill>
                <a:schemeClr val="tx1"/>
              </a:solidFill>
            </a:endParaRPr>
          </a:p>
          <a:p>
            <a:endParaRPr lang="en-US" dirty="0"/>
          </a:p>
        </p:txBody>
      </p:sp>
      <p:pic>
        <p:nvPicPr>
          <p:cNvPr id="2052" name="Picture 4"/>
          <p:cNvPicPr>
            <a:picLocks noChangeAspect="1" noChangeArrowheads="1"/>
          </p:cNvPicPr>
          <p:nvPr/>
        </p:nvPicPr>
        <p:blipFill>
          <a:blip r:embed="rId3"/>
          <a:srcRect/>
          <a:stretch>
            <a:fillRect/>
          </a:stretch>
        </p:blipFill>
        <p:spPr bwMode="auto">
          <a:xfrm>
            <a:off x="152400" y="2438400"/>
            <a:ext cx="8729663" cy="488741"/>
          </a:xfrm>
          <a:prstGeom prst="rect">
            <a:avLst/>
          </a:prstGeom>
          <a:noFill/>
          <a:ln w="9525">
            <a:noFill/>
            <a:miter lim="800000"/>
            <a:headEnd/>
            <a:tailEnd/>
          </a:ln>
          <a:effectLst/>
        </p:spPr>
      </p:pic>
      <p:pic>
        <p:nvPicPr>
          <p:cNvPr id="12" name="Picture 4"/>
          <p:cNvPicPr>
            <a:picLocks noChangeAspect="1" noChangeArrowheads="1"/>
          </p:cNvPicPr>
          <p:nvPr/>
        </p:nvPicPr>
        <p:blipFill>
          <a:blip r:embed="rId3"/>
          <a:srcRect/>
          <a:stretch>
            <a:fillRect/>
          </a:stretch>
        </p:blipFill>
        <p:spPr bwMode="auto">
          <a:xfrm>
            <a:off x="228600" y="1219200"/>
            <a:ext cx="8729663" cy="488741"/>
          </a:xfrm>
          <a:prstGeom prst="rect">
            <a:avLst/>
          </a:prstGeom>
          <a:noFill/>
          <a:ln w="9525">
            <a:noFill/>
            <a:miter lim="800000"/>
            <a:headEnd/>
            <a:tailEnd/>
          </a:ln>
          <a:effectLst/>
        </p:spPr>
      </p:pic>
    </p:spTree>
  </p:cSld>
  <p:clrMapOvr>
    <a:masterClrMapping/>
  </p:clrMapOvr>
  <p:transition advClick="0">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for the Talk</a:t>
            </a:r>
            <a:endParaRPr lang="en-US" dirty="0"/>
          </a:p>
        </p:txBody>
      </p:sp>
      <p:sp>
        <p:nvSpPr>
          <p:cNvPr id="3" name="Content Placeholder 2"/>
          <p:cNvSpPr>
            <a:spLocks noGrp="1"/>
          </p:cNvSpPr>
          <p:nvPr>
            <p:ph idx="1"/>
          </p:nvPr>
        </p:nvSpPr>
        <p:spPr/>
        <p:txBody>
          <a:bodyPr/>
          <a:lstStyle/>
          <a:p>
            <a:r>
              <a:rPr lang="en-US" dirty="0"/>
              <a:t>Find </a:t>
            </a:r>
            <a:r>
              <a:rPr lang="en-US" dirty="0" smtClean="0"/>
              <a:t>out </a:t>
            </a:r>
            <a:r>
              <a:rPr lang="en-US" dirty="0"/>
              <a:t>about your audience. </a:t>
            </a:r>
          </a:p>
          <a:p>
            <a:r>
              <a:rPr lang="en-US" dirty="0"/>
              <a:t>Dress sharp, but comfortable. Make sure you can raise your arm to point at things  </a:t>
            </a:r>
          </a:p>
          <a:p>
            <a:r>
              <a:rPr lang="en-US" dirty="0" smtClean="0"/>
              <a:t>Bring </a:t>
            </a:r>
            <a:r>
              <a:rPr lang="en-US" dirty="0"/>
              <a:t>an extra copy of your talk somehow (flash drive </a:t>
            </a:r>
            <a:r>
              <a:rPr lang="en-US" dirty="0" smtClean="0"/>
              <a:t>or in cloud</a:t>
            </a:r>
            <a:r>
              <a:rPr lang="en-US" dirty="0"/>
              <a:t>)</a:t>
            </a:r>
          </a:p>
          <a:p>
            <a:r>
              <a:rPr lang="en-US" dirty="0"/>
              <a:t>Arrive early </a:t>
            </a:r>
          </a:p>
          <a:p>
            <a:r>
              <a:rPr lang="en-US" dirty="0" smtClean="0"/>
              <a:t>Practice </a:t>
            </a:r>
            <a:r>
              <a:rPr lang="en-US" dirty="0"/>
              <a:t>giving your talk, </a:t>
            </a:r>
            <a:r>
              <a:rPr lang="en-US" dirty="0" smtClean="0"/>
              <a:t>alone, with audience. </a:t>
            </a:r>
            <a:r>
              <a:rPr lang="en-US" dirty="0"/>
              <a:t>practice the beginnings and ends of your </a:t>
            </a:r>
            <a:r>
              <a:rPr lang="en-US" dirty="0" smtClean="0"/>
              <a:t>talk.</a:t>
            </a:r>
            <a:endParaRPr lang="en-US"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During the Talk</a:t>
            </a:r>
            <a:endParaRPr lang="en-US" dirty="0"/>
          </a:p>
        </p:txBody>
      </p:sp>
      <p:sp>
        <p:nvSpPr>
          <p:cNvPr id="3" name="Content Placeholder 2"/>
          <p:cNvSpPr>
            <a:spLocks noGrp="1"/>
          </p:cNvSpPr>
          <p:nvPr>
            <p:ph idx="1"/>
          </p:nvPr>
        </p:nvSpPr>
        <p:spPr/>
        <p:txBody>
          <a:bodyPr/>
          <a:lstStyle/>
          <a:p>
            <a:r>
              <a:rPr lang="en-US" dirty="0"/>
              <a:t>Ok to be </a:t>
            </a:r>
            <a:r>
              <a:rPr lang="en-US" dirty="0" smtClean="0"/>
              <a:t>nervous </a:t>
            </a:r>
            <a:r>
              <a:rPr lang="en-US" dirty="0"/>
              <a:t>before talks. Feeling nervous is very similar to feeling excited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0" y="457200"/>
            <a:ext cx="4114800" cy="5668963"/>
          </a:xfrm>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4876800" y="838200"/>
            <a:ext cx="3690215" cy="5082600"/>
          </a:xfrm>
          <a:prstGeom prst="rect">
            <a:avLst/>
          </a:prstGeom>
          <a:noFill/>
          <a:ln w="9525">
            <a:noFill/>
            <a:miter lim="800000"/>
            <a:headEnd/>
            <a:tailEnd/>
          </a:ln>
          <a:effectLst/>
        </p:spPr>
      </p:pic>
      <p:sp>
        <p:nvSpPr>
          <p:cNvPr id="5" name="TextBox 4"/>
          <p:cNvSpPr txBox="1"/>
          <p:nvPr/>
        </p:nvSpPr>
        <p:spPr>
          <a:xfrm>
            <a:off x="1219200" y="2743200"/>
            <a:ext cx="2971800" cy="1200329"/>
          </a:xfrm>
          <a:prstGeom prst="rect">
            <a:avLst/>
          </a:prstGeom>
          <a:noFill/>
        </p:spPr>
        <p:txBody>
          <a:bodyPr wrap="square" rtlCol="0">
            <a:spAutoFit/>
          </a:bodyPr>
          <a:lstStyle/>
          <a:p>
            <a:r>
              <a:rPr lang="en-US" sz="3600" dirty="0" smtClean="0"/>
              <a:t>Becoming nervous is OK!</a:t>
            </a:r>
            <a:endParaRPr lang="en-US" sz="3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During the Talk</a:t>
            </a:r>
            <a:endParaRPr lang="en-US" dirty="0"/>
          </a:p>
        </p:txBody>
      </p:sp>
      <p:sp>
        <p:nvSpPr>
          <p:cNvPr id="3" name="Content Placeholder 2"/>
          <p:cNvSpPr>
            <a:spLocks noGrp="1"/>
          </p:cNvSpPr>
          <p:nvPr>
            <p:ph idx="1"/>
          </p:nvPr>
        </p:nvSpPr>
        <p:spPr/>
        <p:txBody>
          <a:bodyPr/>
          <a:lstStyle/>
          <a:p>
            <a:r>
              <a:rPr lang="en-US" dirty="0"/>
              <a:t>Ok to be </a:t>
            </a:r>
            <a:r>
              <a:rPr lang="en-US" dirty="0" smtClean="0"/>
              <a:t>nervous </a:t>
            </a:r>
            <a:r>
              <a:rPr lang="en-US" dirty="0"/>
              <a:t>before talks. Feeling nervous is very similar to feeling excited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During the Talk</a:t>
            </a:r>
            <a:endParaRPr lang="en-US" dirty="0"/>
          </a:p>
        </p:txBody>
      </p:sp>
      <p:sp>
        <p:nvSpPr>
          <p:cNvPr id="3" name="Content Placeholder 2"/>
          <p:cNvSpPr>
            <a:spLocks noGrp="1"/>
          </p:cNvSpPr>
          <p:nvPr>
            <p:ph idx="1"/>
          </p:nvPr>
        </p:nvSpPr>
        <p:spPr/>
        <p:txBody>
          <a:bodyPr/>
          <a:lstStyle/>
          <a:p>
            <a:r>
              <a:rPr lang="en-US" dirty="0"/>
              <a:t>Ok to be </a:t>
            </a:r>
            <a:r>
              <a:rPr lang="en-US" dirty="0" smtClean="0"/>
              <a:t>nervous </a:t>
            </a:r>
            <a:r>
              <a:rPr lang="en-US" dirty="0"/>
              <a:t>before talks. Feeling nervous is very similar to feeling excited </a:t>
            </a:r>
          </a:p>
          <a:p>
            <a:r>
              <a:rPr lang="en-US" dirty="0"/>
              <a:t> Stand up straight, smile</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During the Talk</a:t>
            </a:r>
            <a:endParaRPr lang="en-US" dirty="0"/>
          </a:p>
        </p:txBody>
      </p:sp>
      <p:sp>
        <p:nvSpPr>
          <p:cNvPr id="3" name="Content Placeholder 2"/>
          <p:cNvSpPr>
            <a:spLocks noGrp="1"/>
          </p:cNvSpPr>
          <p:nvPr>
            <p:ph idx="1"/>
          </p:nvPr>
        </p:nvSpPr>
        <p:spPr/>
        <p:txBody>
          <a:bodyPr/>
          <a:lstStyle/>
          <a:p>
            <a:r>
              <a:rPr lang="en-US" dirty="0"/>
              <a:t>Ok to be </a:t>
            </a:r>
            <a:r>
              <a:rPr lang="en-US" dirty="0" smtClean="0"/>
              <a:t>nervous </a:t>
            </a:r>
            <a:r>
              <a:rPr lang="en-US" dirty="0"/>
              <a:t>before talks. Feeling nervous is very similar to feeling excited </a:t>
            </a:r>
          </a:p>
          <a:p>
            <a:r>
              <a:rPr lang="en-US" dirty="0"/>
              <a:t> Stand up straight, smile</a:t>
            </a:r>
          </a:p>
          <a:p>
            <a:r>
              <a:rPr lang="en-US" dirty="0"/>
              <a:t>Talk to the audience, not </a:t>
            </a:r>
            <a:r>
              <a:rPr lang="en-US" dirty="0" smtClean="0"/>
              <a:t>to the </a:t>
            </a:r>
            <a:r>
              <a:rPr lang="en-US" dirty="0"/>
              <a:t>screen.</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During the Talk</a:t>
            </a:r>
            <a:endParaRPr lang="en-US" dirty="0"/>
          </a:p>
        </p:txBody>
      </p:sp>
      <p:sp>
        <p:nvSpPr>
          <p:cNvPr id="3" name="Content Placeholder 2"/>
          <p:cNvSpPr>
            <a:spLocks noGrp="1"/>
          </p:cNvSpPr>
          <p:nvPr>
            <p:ph idx="1"/>
          </p:nvPr>
        </p:nvSpPr>
        <p:spPr/>
        <p:txBody>
          <a:bodyPr/>
          <a:lstStyle/>
          <a:p>
            <a:r>
              <a:rPr lang="en-US" dirty="0"/>
              <a:t>Ok to be </a:t>
            </a:r>
            <a:r>
              <a:rPr lang="en-US" dirty="0" smtClean="0"/>
              <a:t>nervous </a:t>
            </a:r>
            <a:r>
              <a:rPr lang="en-US" dirty="0"/>
              <a:t>before talks. Feeling nervous is very similar to feeling excited </a:t>
            </a:r>
          </a:p>
          <a:p>
            <a:r>
              <a:rPr lang="en-US" dirty="0"/>
              <a:t> Stand up straight, smile</a:t>
            </a:r>
          </a:p>
          <a:p>
            <a:r>
              <a:rPr lang="en-US" dirty="0"/>
              <a:t>Talk to the audience, not </a:t>
            </a:r>
            <a:r>
              <a:rPr lang="en-US" dirty="0" smtClean="0"/>
              <a:t>to the </a:t>
            </a:r>
            <a:r>
              <a:rPr lang="en-US" dirty="0"/>
              <a:t>screen.</a:t>
            </a:r>
          </a:p>
          <a:p>
            <a:r>
              <a:rPr lang="en-US" dirty="0" smtClean="0"/>
              <a:t>Talk </a:t>
            </a:r>
            <a:r>
              <a:rPr lang="en-US" dirty="0"/>
              <a:t>simply,  don't orate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During the Talk</a:t>
            </a:r>
            <a:endParaRPr lang="en-US" dirty="0"/>
          </a:p>
        </p:txBody>
      </p:sp>
      <p:sp>
        <p:nvSpPr>
          <p:cNvPr id="3" name="Content Placeholder 2"/>
          <p:cNvSpPr>
            <a:spLocks noGrp="1"/>
          </p:cNvSpPr>
          <p:nvPr>
            <p:ph idx="1"/>
          </p:nvPr>
        </p:nvSpPr>
        <p:spPr/>
        <p:txBody>
          <a:bodyPr/>
          <a:lstStyle/>
          <a:p>
            <a:r>
              <a:rPr lang="en-US" dirty="0"/>
              <a:t>Ok to be </a:t>
            </a:r>
            <a:r>
              <a:rPr lang="en-US" dirty="0" smtClean="0"/>
              <a:t>nervous </a:t>
            </a:r>
            <a:r>
              <a:rPr lang="en-US" dirty="0"/>
              <a:t>before talks. Feeling nervous is very similar to feeling excited </a:t>
            </a:r>
          </a:p>
          <a:p>
            <a:r>
              <a:rPr lang="en-US" dirty="0"/>
              <a:t> Stand up straight, smile</a:t>
            </a:r>
          </a:p>
          <a:p>
            <a:r>
              <a:rPr lang="en-US" dirty="0"/>
              <a:t>Talk to the audience, not </a:t>
            </a:r>
            <a:r>
              <a:rPr lang="en-US" dirty="0" smtClean="0"/>
              <a:t>to the </a:t>
            </a:r>
            <a:r>
              <a:rPr lang="en-US" dirty="0"/>
              <a:t>screen.</a:t>
            </a:r>
          </a:p>
          <a:p>
            <a:r>
              <a:rPr lang="en-US" dirty="0" smtClean="0"/>
              <a:t>Talk </a:t>
            </a:r>
            <a:r>
              <a:rPr lang="en-US" dirty="0"/>
              <a:t>simply,  don't orate </a:t>
            </a:r>
          </a:p>
          <a:p>
            <a:r>
              <a:rPr lang="en-US" dirty="0"/>
              <a:t>A talk is not a written </a:t>
            </a:r>
            <a:r>
              <a:rPr lang="en-US" dirty="0" smtClean="0"/>
              <a:t>paper, </a:t>
            </a:r>
            <a:r>
              <a:rPr lang="en-US" dirty="0"/>
              <a:t>do not read your slides to the audience.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During the Talk</a:t>
            </a:r>
            <a:endParaRPr lang="en-US" dirty="0"/>
          </a:p>
        </p:txBody>
      </p:sp>
      <p:sp>
        <p:nvSpPr>
          <p:cNvPr id="3" name="Content Placeholder 2"/>
          <p:cNvSpPr>
            <a:spLocks noGrp="1"/>
          </p:cNvSpPr>
          <p:nvPr>
            <p:ph idx="1"/>
          </p:nvPr>
        </p:nvSpPr>
        <p:spPr/>
        <p:txBody>
          <a:bodyPr/>
          <a:lstStyle/>
          <a:p>
            <a:r>
              <a:rPr lang="en-US" dirty="0"/>
              <a:t>Ok to be </a:t>
            </a:r>
            <a:r>
              <a:rPr lang="en-US" dirty="0" smtClean="0"/>
              <a:t>nervous </a:t>
            </a:r>
            <a:r>
              <a:rPr lang="en-US" dirty="0"/>
              <a:t>before talks. Feeling nervous is very similar to feeling excited </a:t>
            </a:r>
          </a:p>
          <a:p>
            <a:r>
              <a:rPr lang="en-US" dirty="0"/>
              <a:t> Stand up straight, smile</a:t>
            </a:r>
          </a:p>
          <a:p>
            <a:r>
              <a:rPr lang="en-US" dirty="0"/>
              <a:t>Talk to the audience, not </a:t>
            </a:r>
            <a:r>
              <a:rPr lang="en-US" dirty="0" smtClean="0"/>
              <a:t>to the </a:t>
            </a:r>
            <a:r>
              <a:rPr lang="en-US" dirty="0"/>
              <a:t>screen.</a:t>
            </a:r>
          </a:p>
          <a:p>
            <a:r>
              <a:rPr lang="en-US" dirty="0" smtClean="0"/>
              <a:t>Talk </a:t>
            </a:r>
            <a:r>
              <a:rPr lang="en-US" dirty="0"/>
              <a:t>simply,  don't orate </a:t>
            </a:r>
          </a:p>
          <a:p>
            <a:r>
              <a:rPr lang="en-US" dirty="0"/>
              <a:t>A talk is not a written </a:t>
            </a:r>
            <a:r>
              <a:rPr lang="en-US" dirty="0" smtClean="0"/>
              <a:t>paper, </a:t>
            </a:r>
            <a:r>
              <a:rPr lang="en-US" dirty="0"/>
              <a:t>do not read your slides to the audience. </a:t>
            </a:r>
          </a:p>
          <a:p>
            <a:r>
              <a:rPr lang="en-US" dirty="0"/>
              <a:t>Humor can be great, only if done properly.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1524000" y="1752600"/>
            <a:ext cx="6234758"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for the Talk</a:t>
            </a:r>
            <a:endParaRPr lang="en-US" dirty="0"/>
          </a:p>
        </p:txBody>
      </p:sp>
      <p:sp>
        <p:nvSpPr>
          <p:cNvPr id="3" name="Content Placeholder 2"/>
          <p:cNvSpPr>
            <a:spLocks noGrp="1"/>
          </p:cNvSpPr>
          <p:nvPr>
            <p:ph idx="1"/>
          </p:nvPr>
        </p:nvSpPr>
        <p:spPr/>
        <p:txBody>
          <a:bodyPr/>
          <a:lstStyle/>
          <a:p>
            <a:r>
              <a:rPr lang="en-US" dirty="0"/>
              <a:t>Find </a:t>
            </a:r>
            <a:r>
              <a:rPr lang="en-US" dirty="0" smtClean="0"/>
              <a:t>out </a:t>
            </a:r>
            <a:r>
              <a:rPr lang="en-US" dirty="0"/>
              <a:t>about your audience. </a:t>
            </a:r>
          </a:p>
          <a:p>
            <a:pPr>
              <a:buNone/>
            </a:pPr>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a:t>
            </a:r>
            <a:endParaRPr lang="en-US" dirty="0"/>
          </a:p>
        </p:txBody>
      </p:sp>
      <p:sp>
        <p:nvSpPr>
          <p:cNvPr id="3" name="Content Placeholder 2"/>
          <p:cNvSpPr>
            <a:spLocks noGrp="1"/>
          </p:cNvSpPr>
          <p:nvPr>
            <p:ph idx="1"/>
          </p:nvPr>
        </p:nvSpPr>
        <p:spPr/>
        <p:txBody>
          <a:bodyPr>
            <a:normAutofit/>
          </a:bodyPr>
          <a:lstStyle/>
          <a:p>
            <a:r>
              <a:rPr lang="en-US" dirty="0"/>
              <a:t>The slides should be mostly pictures, plus a very sparse outline of the talk,  develop a talk that is entirely in pictures. Then go back and add one or two words per </a:t>
            </a:r>
            <a:r>
              <a:rPr lang="en-US" dirty="0" smtClean="0"/>
              <a:t>slide</a:t>
            </a:r>
            <a:endParaRPr lang="en-US"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a:t>
            </a:r>
            <a:endParaRPr lang="en-US" dirty="0"/>
          </a:p>
        </p:txBody>
      </p:sp>
      <p:sp>
        <p:nvSpPr>
          <p:cNvPr id="3" name="Content Placeholder 2"/>
          <p:cNvSpPr>
            <a:spLocks noGrp="1"/>
          </p:cNvSpPr>
          <p:nvPr>
            <p:ph idx="1"/>
          </p:nvPr>
        </p:nvSpPr>
        <p:spPr/>
        <p:txBody>
          <a:bodyPr>
            <a:normAutofit/>
          </a:bodyPr>
          <a:lstStyle/>
          <a:p>
            <a:r>
              <a:rPr lang="en-US" dirty="0"/>
              <a:t>The slides should be mostly pictures, plus a very sparse outline of the talk,  develop a talk that is entirely in pictures. Then go back and add one or two words per </a:t>
            </a:r>
            <a:r>
              <a:rPr lang="en-US" dirty="0" smtClean="0"/>
              <a:t>slide</a:t>
            </a:r>
            <a:endParaRPr lang="en-US" dirty="0"/>
          </a:p>
          <a:p>
            <a:r>
              <a:rPr lang="en-US" dirty="0"/>
              <a:t>Use appropriate props but Make sure all your props </a:t>
            </a:r>
            <a:r>
              <a:rPr lang="en-US" dirty="0" smtClean="0"/>
              <a:t>work</a:t>
            </a:r>
            <a:endParaRPr lang="en-US"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a:t>
            </a:r>
            <a:endParaRPr lang="en-US" dirty="0"/>
          </a:p>
        </p:txBody>
      </p:sp>
      <p:sp>
        <p:nvSpPr>
          <p:cNvPr id="3" name="Content Placeholder 2"/>
          <p:cNvSpPr>
            <a:spLocks noGrp="1"/>
          </p:cNvSpPr>
          <p:nvPr>
            <p:ph idx="1"/>
          </p:nvPr>
        </p:nvSpPr>
        <p:spPr/>
        <p:txBody>
          <a:bodyPr>
            <a:normAutofit/>
          </a:bodyPr>
          <a:lstStyle/>
          <a:p>
            <a:r>
              <a:rPr lang="en-US" dirty="0"/>
              <a:t>The slides should be mostly pictures, plus a very sparse outline of the talk,  develop a talk that is entirely in pictures. Then go back and add one or two words per </a:t>
            </a:r>
            <a:r>
              <a:rPr lang="en-US" dirty="0" smtClean="0"/>
              <a:t>slide</a:t>
            </a:r>
            <a:endParaRPr lang="en-US" dirty="0"/>
          </a:p>
          <a:p>
            <a:r>
              <a:rPr lang="en-US" dirty="0"/>
              <a:t>Use appropriate props but Make sure all your props </a:t>
            </a:r>
            <a:r>
              <a:rPr lang="en-US" dirty="0" smtClean="0"/>
              <a:t>work</a:t>
            </a:r>
            <a:endParaRPr lang="en-US" dirty="0"/>
          </a:p>
          <a:p>
            <a:r>
              <a:rPr lang="en-US" dirty="0"/>
              <a:t>No more than six to seven sentences per slide</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a:t>
            </a:r>
            <a:endParaRPr lang="en-US" dirty="0"/>
          </a:p>
        </p:txBody>
      </p:sp>
      <p:sp>
        <p:nvSpPr>
          <p:cNvPr id="3" name="Content Placeholder 2"/>
          <p:cNvSpPr>
            <a:spLocks noGrp="1"/>
          </p:cNvSpPr>
          <p:nvPr>
            <p:ph idx="1"/>
          </p:nvPr>
        </p:nvSpPr>
        <p:spPr/>
        <p:txBody>
          <a:bodyPr>
            <a:normAutofit/>
          </a:bodyPr>
          <a:lstStyle/>
          <a:p>
            <a:r>
              <a:rPr lang="en-US" dirty="0"/>
              <a:t>The slides should be mostly pictures, plus a very sparse outline of the talk,  develop a talk that is entirely in pictures. Then go back and add one or two words per </a:t>
            </a:r>
            <a:r>
              <a:rPr lang="en-US" dirty="0" smtClean="0"/>
              <a:t>slide</a:t>
            </a:r>
            <a:endParaRPr lang="en-US" dirty="0"/>
          </a:p>
          <a:p>
            <a:r>
              <a:rPr lang="en-US" dirty="0"/>
              <a:t>Use appropriate props but Make sure all your props </a:t>
            </a:r>
            <a:r>
              <a:rPr lang="en-US" dirty="0" smtClean="0"/>
              <a:t>work</a:t>
            </a:r>
            <a:endParaRPr lang="en-US" dirty="0"/>
          </a:p>
          <a:p>
            <a:r>
              <a:rPr lang="en-US" dirty="0"/>
              <a:t>No more than six to seven sentences per slide</a:t>
            </a:r>
          </a:p>
          <a:p>
            <a:r>
              <a:rPr lang="en-US" dirty="0"/>
              <a:t>Use proper font</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Font is Correct for a Talk?</a:t>
            </a:r>
            <a:endParaRPr lang="en-US" dirty="0"/>
          </a:p>
        </p:txBody>
      </p:sp>
      <p:sp>
        <p:nvSpPr>
          <p:cNvPr id="3" name="Content Placeholder 2"/>
          <p:cNvSpPr>
            <a:spLocks noGrp="1"/>
          </p:cNvSpPr>
          <p:nvPr>
            <p:ph idx="1"/>
          </p:nvPr>
        </p:nvSpPr>
        <p:spPr/>
        <p:txBody>
          <a:bodyPr/>
          <a:lstStyle/>
          <a:p>
            <a:pPr>
              <a:buNone/>
            </a:pPr>
            <a:r>
              <a:rPr lang="en-US" dirty="0" smtClean="0"/>
              <a:t>There are Right and Wrong Fonts</a:t>
            </a:r>
          </a:p>
          <a:p>
            <a:pPr>
              <a:buNone/>
            </a:pPr>
            <a:r>
              <a:rPr lang="en-US" dirty="0" smtClean="0">
                <a:latin typeface="5221" pitchFamily="2" charset="0"/>
                <a:cs typeface="5221" pitchFamily="2" charset="0"/>
              </a:rPr>
              <a:t>There are Right and Wrong Fonts</a:t>
            </a:r>
          </a:p>
          <a:p>
            <a:pPr>
              <a:buNone/>
            </a:pPr>
            <a:r>
              <a:rPr lang="en-US" dirty="0" smtClean="0">
                <a:latin typeface="Comic Sans MS" pitchFamily="66" charset="0"/>
              </a:rPr>
              <a:t>There are Right and Wrong Fonts</a:t>
            </a:r>
          </a:p>
          <a:p>
            <a:pPr>
              <a:buNone/>
            </a:pPr>
            <a:r>
              <a:rPr lang="en-US" dirty="0" smtClean="0">
                <a:latin typeface="Mistral" pitchFamily="66" charset="0"/>
              </a:rPr>
              <a:t>There are Right and Wrong Fonts</a:t>
            </a:r>
          </a:p>
          <a:p>
            <a:pPr>
              <a:buNone/>
            </a:pPr>
            <a:r>
              <a:rPr lang="en-US" dirty="0" smtClean="0">
                <a:latin typeface="Showcard Gothic" pitchFamily="82" charset="0"/>
              </a:rPr>
              <a:t>There are Right and Wrong Fonts</a:t>
            </a:r>
          </a:p>
          <a:p>
            <a:pPr>
              <a:buNone/>
            </a:pPr>
            <a:r>
              <a:rPr lang="en-US" dirty="0" smtClean="0">
                <a:latin typeface="Old English Text MT" pitchFamily="66" charset="0"/>
              </a:rPr>
              <a:t>There are Right and Wrong Fonts</a:t>
            </a:r>
          </a:p>
          <a:p>
            <a:pPr>
              <a:buNone/>
            </a:pPr>
            <a:r>
              <a:rPr lang="en-US" dirty="0" smtClean="0">
                <a:latin typeface="Copperplate Gothic Bold" pitchFamily="34" charset="0"/>
              </a:rPr>
              <a:t>There are Right and Wrong Fonts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a:t>
            </a:r>
            <a:endParaRPr lang="en-US" dirty="0"/>
          </a:p>
        </p:txBody>
      </p:sp>
      <p:sp>
        <p:nvSpPr>
          <p:cNvPr id="3" name="Content Placeholder 2"/>
          <p:cNvSpPr>
            <a:spLocks noGrp="1"/>
          </p:cNvSpPr>
          <p:nvPr>
            <p:ph idx="1"/>
          </p:nvPr>
        </p:nvSpPr>
        <p:spPr/>
        <p:txBody>
          <a:bodyPr>
            <a:normAutofit/>
          </a:bodyPr>
          <a:lstStyle/>
          <a:p>
            <a:r>
              <a:rPr lang="en-US" dirty="0"/>
              <a:t>The slides should be mostly pictures, plus a very sparse outline of the talk,  develop a talk that is entirely in pictures. Then go back and add one or two words per </a:t>
            </a:r>
            <a:r>
              <a:rPr lang="en-US" dirty="0" smtClean="0"/>
              <a:t>slide</a:t>
            </a:r>
            <a:endParaRPr lang="en-US" dirty="0"/>
          </a:p>
          <a:p>
            <a:r>
              <a:rPr lang="en-US" dirty="0"/>
              <a:t>Use appropriate props but Make sure all your props </a:t>
            </a:r>
            <a:r>
              <a:rPr lang="en-US" dirty="0" smtClean="0"/>
              <a:t>work</a:t>
            </a:r>
            <a:endParaRPr lang="en-US" dirty="0"/>
          </a:p>
          <a:p>
            <a:r>
              <a:rPr lang="en-US" dirty="0"/>
              <a:t>No more than six to seven sentences per slide</a:t>
            </a:r>
          </a:p>
          <a:p>
            <a:r>
              <a:rPr lang="en-US" dirty="0"/>
              <a:t>Use proper font</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a:t>
            </a:r>
            <a:endParaRPr lang="en-US" dirty="0"/>
          </a:p>
        </p:txBody>
      </p:sp>
      <p:sp>
        <p:nvSpPr>
          <p:cNvPr id="3" name="Content Placeholder 2"/>
          <p:cNvSpPr>
            <a:spLocks noGrp="1"/>
          </p:cNvSpPr>
          <p:nvPr>
            <p:ph idx="1"/>
          </p:nvPr>
        </p:nvSpPr>
        <p:spPr/>
        <p:txBody>
          <a:bodyPr>
            <a:normAutofit lnSpcReduction="10000"/>
          </a:bodyPr>
          <a:lstStyle/>
          <a:p>
            <a:r>
              <a:rPr lang="en-US" dirty="0"/>
              <a:t>The slides should be mostly pictures, plus a very sparse outline of the talk,  develop a talk that is entirely in pictures. Then go back and add one or two words per </a:t>
            </a:r>
            <a:r>
              <a:rPr lang="en-US" dirty="0" smtClean="0"/>
              <a:t>slide</a:t>
            </a:r>
            <a:endParaRPr lang="en-US" dirty="0"/>
          </a:p>
          <a:p>
            <a:r>
              <a:rPr lang="en-US" dirty="0"/>
              <a:t>Use appropriate props but Make sure all your props </a:t>
            </a:r>
            <a:r>
              <a:rPr lang="en-US" dirty="0" smtClean="0"/>
              <a:t>work</a:t>
            </a:r>
            <a:endParaRPr lang="en-US" dirty="0"/>
          </a:p>
          <a:p>
            <a:r>
              <a:rPr lang="en-US" dirty="0"/>
              <a:t>No more than six to seven sentences per slide</a:t>
            </a:r>
          </a:p>
          <a:p>
            <a:r>
              <a:rPr lang="en-US" dirty="0"/>
              <a:t>Use proper font</a:t>
            </a:r>
          </a:p>
          <a:p>
            <a:r>
              <a:rPr lang="en-US" dirty="0"/>
              <a:t>Use correct Aspect ratio for pictures.</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3" name="Picture 3"/>
          <p:cNvPicPr>
            <a:picLocks noChangeAspect="1" noChangeArrowheads="1"/>
          </p:cNvPicPr>
          <p:nvPr/>
        </p:nvPicPr>
        <p:blipFill>
          <a:blip r:embed="rId2"/>
          <a:srcRect/>
          <a:stretch>
            <a:fillRect/>
          </a:stretch>
        </p:blipFill>
        <p:spPr bwMode="auto">
          <a:xfrm>
            <a:off x="533400" y="381000"/>
            <a:ext cx="3581400" cy="4267200"/>
          </a:xfrm>
          <a:prstGeom prst="rect">
            <a:avLst/>
          </a:prstGeom>
          <a:noFill/>
          <a:ln w="9525">
            <a:noFill/>
            <a:miter lim="800000"/>
            <a:headEnd/>
            <a:tailEnd/>
          </a:ln>
          <a:effectLst/>
        </p:spPr>
      </p:pic>
      <p:pic>
        <p:nvPicPr>
          <p:cNvPr id="5124" name="Picture 4"/>
          <p:cNvPicPr>
            <a:picLocks noGrp="1" noChangeAspect="1" noChangeArrowheads="1"/>
          </p:cNvPicPr>
          <p:nvPr>
            <p:ph idx="1"/>
          </p:nvPr>
        </p:nvPicPr>
        <p:blipFill>
          <a:blip r:embed="rId2"/>
          <a:srcRect/>
          <a:stretch>
            <a:fillRect/>
          </a:stretch>
        </p:blipFill>
        <p:spPr bwMode="auto">
          <a:xfrm>
            <a:off x="4419600" y="533400"/>
            <a:ext cx="4495800" cy="2057400"/>
          </a:xfrm>
          <a:prstGeom prst="rect">
            <a:avLst/>
          </a:prstGeom>
          <a:noFill/>
          <a:ln w="9525">
            <a:noFill/>
            <a:miter lim="800000"/>
            <a:headEnd/>
            <a:tailEnd/>
          </a:ln>
          <a:effectLst/>
        </p:spPr>
      </p:pic>
      <p:pic>
        <p:nvPicPr>
          <p:cNvPr id="5125" name="Picture 5"/>
          <p:cNvPicPr>
            <a:picLocks noChangeAspect="1" noChangeArrowheads="1"/>
          </p:cNvPicPr>
          <p:nvPr/>
        </p:nvPicPr>
        <p:blipFill>
          <a:blip r:embed="rId2"/>
          <a:srcRect/>
          <a:stretch>
            <a:fillRect/>
          </a:stretch>
        </p:blipFill>
        <p:spPr bwMode="auto">
          <a:xfrm>
            <a:off x="4800600" y="3124200"/>
            <a:ext cx="3997059" cy="3048000"/>
          </a:xfrm>
          <a:prstGeom prst="rect">
            <a:avLst/>
          </a:prstGeom>
          <a:noFill/>
          <a:ln w="9525">
            <a:noFill/>
            <a:miter lim="800000"/>
            <a:headEnd/>
            <a:tailEnd/>
          </a:ln>
          <a:effectLst/>
        </p:spPr>
      </p:pic>
      <p:sp>
        <p:nvSpPr>
          <p:cNvPr id="8" name="TextBox 7"/>
          <p:cNvSpPr txBox="1"/>
          <p:nvPr/>
        </p:nvSpPr>
        <p:spPr>
          <a:xfrm>
            <a:off x="533400" y="4876800"/>
            <a:ext cx="3962400" cy="1754326"/>
          </a:xfrm>
          <a:prstGeom prst="rect">
            <a:avLst/>
          </a:prstGeom>
          <a:noFill/>
        </p:spPr>
        <p:txBody>
          <a:bodyPr wrap="square" rtlCol="0">
            <a:spAutoFit/>
          </a:bodyPr>
          <a:lstStyle/>
          <a:p>
            <a:r>
              <a:rPr lang="en-US" sz="3600" dirty="0" smtClean="0"/>
              <a:t>Which picture has correct Aspect Ratio?</a:t>
            </a:r>
            <a:endParaRPr lang="en-US" sz="3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a:t>
            </a:r>
            <a:endParaRPr lang="en-US" dirty="0"/>
          </a:p>
        </p:txBody>
      </p:sp>
      <p:sp>
        <p:nvSpPr>
          <p:cNvPr id="3" name="Content Placeholder 2"/>
          <p:cNvSpPr>
            <a:spLocks noGrp="1"/>
          </p:cNvSpPr>
          <p:nvPr>
            <p:ph idx="1"/>
          </p:nvPr>
        </p:nvSpPr>
        <p:spPr/>
        <p:txBody>
          <a:bodyPr>
            <a:normAutofit lnSpcReduction="10000"/>
          </a:bodyPr>
          <a:lstStyle/>
          <a:p>
            <a:r>
              <a:rPr lang="en-US" dirty="0"/>
              <a:t>The slides should be mostly pictures, plus a very sparse outline of the talk,  develop a talk that is entirely in pictures. Then go back and add one or two words per </a:t>
            </a:r>
            <a:r>
              <a:rPr lang="en-US" dirty="0" smtClean="0"/>
              <a:t>slide</a:t>
            </a:r>
            <a:endParaRPr lang="en-US" dirty="0"/>
          </a:p>
          <a:p>
            <a:r>
              <a:rPr lang="en-US" dirty="0"/>
              <a:t>Use appropriate props but Make sure all your props </a:t>
            </a:r>
            <a:r>
              <a:rPr lang="en-US" dirty="0" smtClean="0"/>
              <a:t>work</a:t>
            </a:r>
            <a:endParaRPr lang="en-US" dirty="0"/>
          </a:p>
          <a:p>
            <a:r>
              <a:rPr lang="en-US" dirty="0"/>
              <a:t>No more than six to seven sentences per slide</a:t>
            </a:r>
          </a:p>
          <a:p>
            <a:r>
              <a:rPr lang="en-US" dirty="0"/>
              <a:t>Use proper font</a:t>
            </a:r>
          </a:p>
          <a:p>
            <a:r>
              <a:rPr lang="en-US" dirty="0"/>
              <a:t>Use correct Aspect ratio for pictures.</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p:txBody>
          <a:bodyPr>
            <a:normAutofit/>
          </a:bodyPr>
          <a:lstStyle/>
          <a:p>
            <a:r>
              <a:rPr lang="en-US" dirty="0"/>
              <a:t>Use color, but don't go overboard. Make visually attractive, but don't turn your slides into a circus.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Audience!!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85853" y="1676401"/>
            <a:ext cx="7099508"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All</a:t>
            </a:r>
            <a:r>
              <a:rPr lang="en-US" b="1" dirty="0" smtClean="0"/>
              <a:t> </a:t>
            </a:r>
            <a:r>
              <a:rPr lang="en-US" b="1" dirty="0" smtClean="0">
                <a:solidFill>
                  <a:srgbClr val="92D050"/>
                </a:solidFill>
              </a:rPr>
              <a:t>Kinds</a:t>
            </a:r>
            <a:r>
              <a:rPr lang="en-US" b="1" dirty="0" smtClean="0"/>
              <a:t> </a:t>
            </a:r>
            <a:r>
              <a:rPr lang="en-US" b="1" dirty="0" smtClean="0">
                <a:solidFill>
                  <a:srgbClr val="0070C0"/>
                </a:solidFill>
              </a:rPr>
              <a:t>of</a:t>
            </a:r>
            <a:r>
              <a:rPr lang="en-US" b="1" dirty="0" smtClean="0"/>
              <a:t> </a:t>
            </a:r>
            <a:r>
              <a:rPr lang="en-US" b="1" dirty="0" smtClean="0">
                <a:solidFill>
                  <a:srgbClr val="7030A0"/>
                </a:solidFill>
              </a:rPr>
              <a:t>Color?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Styles?</a:t>
            </a:r>
            <a:r>
              <a:rPr lang="en-US" b="1" dirty="0" smtClean="0">
                <a:solidFill>
                  <a:srgbClr val="7030A0"/>
                </a:solidFill>
              </a:rPr>
              <a:t> </a:t>
            </a:r>
            <a:r>
              <a:rPr lang="en-US" b="1" dirty="0" smtClean="0">
                <a:solidFill>
                  <a:srgbClr val="7030A0"/>
                </a:solidFill>
                <a:effectLst>
                  <a:reflection blurRad="6350" stA="60000" endA="900" endPos="60000" dist="29997" dir="5400000" sy="-100000" algn="bl" rotWithShape="0"/>
                </a:effectLst>
              </a:rPr>
              <a:t>Shapes?</a:t>
            </a:r>
            <a:r>
              <a:rPr lang="en-US" b="1" dirty="0" smtClean="0"/>
              <a:t> </a:t>
            </a:r>
            <a:endParaRPr lang="en-US" b="1" dirty="0"/>
          </a:p>
        </p:txBody>
      </p:sp>
      <p:sp>
        <p:nvSpPr>
          <p:cNvPr id="3" name="Content Placeholder 2"/>
          <p:cNvSpPr>
            <a:spLocks noGrp="1"/>
          </p:cNvSpPr>
          <p:nvPr>
            <p:ph idx="1"/>
          </p:nvPr>
        </p:nvSpPr>
        <p:spPr>
          <a:xfrm>
            <a:off x="457200" y="1600201"/>
            <a:ext cx="8229600" cy="990599"/>
          </a:xfrm>
          <a:ln>
            <a:noFill/>
          </a:ln>
        </p:spPr>
        <p:style>
          <a:lnRef idx="2">
            <a:schemeClr val="dk1"/>
          </a:lnRef>
          <a:fillRef idx="1002">
            <a:schemeClr val="dk1"/>
          </a:fillRef>
          <a:effectRef idx="0">
            <a:schemeClr val="dk1"/>
          </a:effectRef>
          <a:fontRef idx="minor">
            <a:schemeClr val="dk1"/>
          </a:fontRef>
        </p:style>
        <p:txBody>
          <a:bodyPr>
            <a:normAutofit fontScale="85000" lnSpcReduction="10000"/>
          </a:bodyPr>
          <a:lstStyle/>
          <a:p>
            <a:r>
              <a:rPr lang="en-US" sz="3300" dirty="0" smtClean="0">
                <a:solidFill>
                  <a:srgbClr val="FFFF00"/>
                </a:solidFill>
              </a:rPr>
              <a:t>Which Color should I use? On What Background?</a:t>
            </a:r>
          </a:p>
          <a:p>
            <a:r>
              <a:rPr lang="en-US" sz="3300" dirty="0" smtClean="0">
                <a:solidFill>
                  <a:srgbClr val="00B0F0"/>
                </a:solidFill>
              </a:rPr>
              <a:t>Which Color should I use? On What Background?</a:t>
            </a:r>
          </a:p>
          <a:p>
            <a:endParaRPr lang="en-US" dirty="0" smtClean="0">
              <a:solidFill>
                <a:srgbClr val="FFFF00"/>
              </a:solidFill>
            </a:endParaRPr>
          </a:p>
          <a:p>
            <a:endParaRPr lang="en-US" dirty="0">
              <a:solidFill>
                <a:srgbClr val="FFFF00"/>
              </a:solidFill>
            </a:endParaRPr>
          </a:p>
        </p:txBody>
      </p:sp>
      <p:sp>
        <p:nvSpPr>
          <p:cNvPr id="4" name="Content Placeholder 2"/>
          <p:cNvSpPr txBox="1">
            <a:spLocks/>
          </p:cNvSpPr>
          <p:nvPr/>
        </p:nvSpPr>
        <p:spPr>
          <a:xfrm>
            <a:off x="457200" y="2667000"/>
            <a:ext cx="8229600" cy="990600"/>
          </a:xfrm>
          <a:prstGeom prst="rect">
            <a:avLst/>
          </a:prstGeom>
          <a:solidFill>
            <a:srgbClr val="0070C0"/>
          </a:solidFill>
          <a:ln>
            <a:noFill/>
          </a:ln>
          <a:effectLst>
            <a:softEdge rad="127000"/>
          </a:effectLst>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lnSpcReduction="10000"/>
          </a:bodyPr>
          <a:lstStyle/>
          <a:p>
            <a:r>
              <a:rPr lang="en-US" sz="3200" dirty="0" smtClean="0">
                <a:solidFill>
                  <a:srgbClr val="92D050"/>
                </a:solidFill>
              </a:rPr>
              <a:t>Which Color should I use? On What Background?</a:t>
            </a:r>
          </a:p>
          <a:p>
            <a:r>
              <a:rPr lang="en-US" sz="3200" dirty="0" smtClean="0">
                <a:solidFill>
                  <a:srgbClr val="00B050"/>
                </a:solidFill>
              </a:rPr>
              <a:t>Which Color should I use? On What Background?</a:t>
            </a:r>
          </a:p>
        </p:txBody>
      </p:sp>
      <p:sp>
        <p:nvSpPr>
          <p:cNvPr id="5" name="Content Placeholder 2"/>
          <p:cNvSpPr txBox="1">
            <a:spLocks/>
          </p:cNvSpPr>
          <p:nvPr/>
        </p:nvSpPr>
        <p:spPr>
          <a:xfrm>
            <a:off x="381000" y="3810000"/>
            <a:ext cx="8229600" cy="1066800"/>
          </a:xfrm>
          <a:prstGeom prst="rect">
            <a:avLst/>
          </a:prstGeom>
          <a:solidFill>
            <a:srgbClr val="92D050"/>
          </a:solidFill>
          <a:ln>
            <a:noFill/>
          </a:ln>
          <a:effectLst>
            <a:innerShdw blurRad="63500" dist="50800" dir="2700000">
              <a:prstClr val="black">
                <a:alpha val="50000"/>
              </a:prstClr>
            </a:innerShdw>
          </a:effectLst>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a:bodyPr>
          <a:lstStyle/>
          <a:p>
            <a:r>
              <a:rPr lang="en-US" sz="3200" dirty="0" smtClean="0">
                <a:solidFill>
                  <a:srgbClr val="00B0F0"/>
                </a:solidFill>
              </a:rPr>
              <a:t>Which Color should I use? On What Background? </a:t>
            </a:r>
          </a:p>
          <a:p>
            <a:r>
              <a:rPr lang="en-US" sz="3200" dirty="0" smtClean="0">
                <a:solidFill>
                  <a:srgbClr val="FFC000"/>
                </a:solidFill>
              </a:rPr>
              <a:t>Which Color should I use? On What Background?</a:t>
            </a:r>
          </a:p>
        </p:txBody>
      </p:sp>
      <p:sp>
        <p:nvSpPr>
          <p:cNvPr id="6" name="Content Placeholder 2"/>
          <p:cNvSpPr txBox="1">
            <a:spLocks/>
          </p:cNvSpPr>
          <p:nvPr/>
        </p:nvSpPr>
        <p:spPr>
          <a:xfrm>
            <a:off x="457200" y="5029200"/>
            <a:ext cx="8229600" cy="1143000"/>
          </a:xfrm>
          <a:prstGeom prst="rect">
            <a:avLst/>
          </a:prstGeom>
          <a:solidFill>
            <a:srgbClr val="FFFF00"/>
          </a:solidFill>
          <a:ln>
            <a:noFill/>
          </a:ln>
          <a:effectLst>
            <a:glow rad="1397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a:bodyPr>
          <a:lstStyle/>
          <a:p>
            <a:r>
              <a:rPr lang="en-US" sz="3200" dirty="0" smtClean="0">
                <a:solidFill>
                  <a:srgbClr val="FF0000"/>
                </a:solidFill>
              </a:rPr>
              <a:t>Which Color should I use? On What Background?</a:t>
            </a:r>
          </a:p>
          <a:p>
            <a:r>
              <a:rPr lang="en-US" sz="3200" dirty="0" smtClean="0">
                <a:solidFill>
                  <a:srgbClr val="7030A0"/>
                </a:solidFill>
              </a:rPr>
              <a:t>Which Color should I use? On What Background?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p:txBody>
          <a:bodyPr>
            <a:normAutofit/>
          </a:bodyPr>
          <a:lstStyle/>
          <a:p>
            <a:r>
              <a:rPr lang="en-US" dirty="0"/>
              <a:t>Use color, but don't go overboard. Make visually attractive, but don't turn your slides into a circus.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p:txBody>
          <a:bodyPr>
            <a:normAutofit/>
          </a:bodyPr>
          <a:lstStyle/>
          <a:p>
            <a:r>
              <a:rPr lang="en-US" dirty="0"/>
              <a:t>Use color, but don't go overboard. Make visually attractive, but don't turn your slides into a circus. </a:t>
            </a:r>
          </a:p>
          <a:p>
            <a:r>
              <a:rPr lang="en-US" dirty="0"/>
              <a:t>Don't switch color schemes from slide to slide.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p:txBody>
          <a:bodyPr>
            <a:normAutofit/>
          </a:bodyPr>
          <a:lstStyle/>
          <a:p>
            <a:r>
              <a:rPr lang="en-US" dirty="0"/>
              <a:t>Use color, but don't go overboard. Make visually attractive, but don't turn your slides into a circus. </a:t>
            </a:r>
          </a:p>
          <a:p>
            <a:r>
              <a:rPr lang="en-US" dirty="0"/>
              <a:t>Don't switch color schemes from slide to slide. </a:t>
            </a:r>
          </a:p>
          <a:p>
            <a:r>
              <a:rPr lang="en-US" dirty="0" smtClean="0"/>
              <a:t>Make </a:t>
            </a:r>
            <a:r>
              <a:rPr lang="en-US" dirty="0"/>
              <a:t>it simple, clear and obvious, don't clutter slides with irrelevancies.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p:txBody>
          <a:bodyPr>
            <a:normAutofit/>
          </a:bodyPr>
          <a:lstStyle/>
          <a:p>
            <a:r>
              <a:rPr lang="en-US" dirty="0"/>
              <a:t>Use color, but don't go overboard. Make visually attractive, but don't turn your slides into a circus. </a:t>
            </a:r>
          </a:p>
          <a:p>
            <a:r>
              <a:rPr lang="en-US" dirty="0"/>
              <a:t>Don't switch color schemes from slide to slide. </a:t>
            </a:r>
          </a:p>
          <a:p>
            <a:r>
              <a:rPr lang="en-US" dirty="0" smtClean="0"/>
              <a:t>Make </a:t>
            </a:r>
            <a:r>
              <a:rPr lang="en-US" dirty="0"/>
              <a:t>it simple, clear and obvious, don't clutter slides with irrelevancies. </a:t>
            </a:r>
          </a:p>
          <a:p>
            <a:r>
              <a:rPr lang="en-US" dirty="0" smtClean="0"/>
              <a:t>Round </a:t>
            </a:r>
            <a:r>
              <a:rPr lang="en-US" dirty="0"/>
              <a:t>numbers to one or two significant digits</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Unless you have a Reason!!</a:t>
            </a:r>
            <a:endParaRPr lang="en-US" dirty="0"/>
          </a:p>
        </p:txBody>
      </p:sp>
      <p:sp>
        <p:nvSpPr>
          <p:cNvPr id="3" name="Content Placeholder 2"/>
          <p:cNvSpPr>
            <a:spLocks noGrp="1"/>
          </p:cNvSpPr>
          <p:nvPr>
            <p:ph idx="1"/>
          </p:nvPr>
        </p:nvSpPr>
        <p:spPr/>
        <p:txBody>
          <a:bodyPr>
            <a:normAutofit/>
          </a:bodyPr>
          <a:lstStyle/>
          <a:p>
            <a:pPr>
              <a:buNone/>
            </a:pPr>
            <a:r>
              <a:rPr lang="en-US" dirty="0" smtClean="0"/>
              <a:t>3.141592653589793238462643383279502884197169399375105820974944592307816406286208998628034825342117067982148086513282306647093844609550582231725359408128481117450284102701938521105559644622948954930381964428810975665933446128475648233786783165271201909145648566923460348610454326648213393607260249141273724587006606315588174881520920962</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p:txBody>
          <a:bodyPr>
            <a:normAutofit/>
          </a:bodyPr>
          <a:lstStyle/>
          <a:p>
            <a:r>
              <a:rPr lang="en-US" dirty="0"/>
              <a:t>Use color, but don't go overboard. Make visually attractive, but don't turn your slides into a circus. </a:t>
            </a:r>
          </a:p>
          <a:p>
            <a:r>
              <a:rPr lang="en-US" dirty="0"/>
              <a:t>Don't switch color schemes from slide to slide. </a:t>
            </a:r>
          </a:p>
          <a:p>
            <a:r>
              <a:rPr lang="en-US" dirty="0" smtClean="0"/>
              <a:t>Make </a:t>
            </a:r>
            <a:r>
              <a:rPr lang="en-US" dirty="0"/>
              <a:t>it simple, clear and obvious, don't clutter slides with irrelevancies. </a:t>
            </a:r>
          </a:p>
          <a:p>
            <a:r>
              <a:rPr lang="en-US" dirty="0" smtClean="0"/>
              <a:t>Round </a:t>
            </a:r>
            <a:r>
              <a:rPr lang="en-US" dirty="0"/>
              <a:t>numbers to one or two significant digits</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p:txBody>
          <a:bodyPr>
            <a:normAutofit lnSpcReduction="10000"/>
          </a:bodyPr>
          <a:lstStyle/>
          <a:p>
            <a:r>
              <a:rPr lang="en-US" dirty="0"/>
              <a:t>Use color, but don't go overboard. Make visually attractive, but don't turn your slides into a circus. </a:t>
            </a:r>
          </a:p>
          <a:p>
            <a:r>
              <a:rPr lang="en-US" dirty="0"/>
              <a:t>Don't switch color schemes from slide to slide. </a:t>
            </a:r>
          </a:p>
          <a:p>
            <a:r>
              <a:rPr lang="en-US" dirty="0" smtClean="0"/>
              <a:t>Make </a:t>
            </a:r>
            <a:r>
              <a:rPr lang="en-US" dirty="0"/>
              <a:t>it simple, clear and obvious, don't clutter slides with irrelevancies. </a:t>
            </a:r>
          </a:p>
          <a:p>
            <a:r>
              <a:rPr lang="en-US" dirty="0" smtClean="0"/>
              <a:t>Round </a:t>
            </a:r>
            <a:r>
              <a:rPr lang="en-US" dirty="0"/>
              <a:t>numbers to one or two significant digits</a:t>
            </a:r>
          </a:p>
          <a:p>
            <a:r>
              <a:rPr lang="en-US" dirty="0" smtClean="0"/>
              <a:t>Abbreviate </a:t>
            </a:r>
            <a:r>
              <a:rPr lang="en-US" dirty="0"/>
              <a:t>phrases.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NO </a:t>
            </a:r>
            <a:r>
              <a:rPr lang="en-US" dirty="0"/>
              <a:t>fancy fade-ins. No slides swooshing in from the left, no dissolves. Just don't.</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pPr algn="ctr">
              <a:buNone/>
            </a:pPr>
            <a:endParaRPr lang="en-US" dirty="0" smtClean="0"/>
          </a:p>
          <a:p>
            <a:pPr algn="ctr">
              <a:buNone/>
            </a:pPr>
            <a:endParaRPr lang="en-US" dirty="0" smtClean="0"/>
          </a:p>
          <a:p>
            <a:pPr algn="ctr">
              <a:buNone/>
            </a:pPr>
            <a:r>
              <a:rPr lang="en-US" sz="4800" b="1" dirty="0" smtClean="0"/>
              <a:t>No </a:t>
            </a:r>
            <a:r>
              <a:rPr lang="en-US" sz="4800" b="1" dirty="0" smtClean="0"/>
              <a:t>fancy Fade-ins</a:t>
            </a:r>
            <a:endParaRPr lang="en-US" sz="4800" b="1"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for the Talk</a:t>
            </a:r>
            <a:endParaRPr lang="en-US" dirty="0"/>
          </a:p>
        </p:txBody>
      </p:sp>
      <p:sp>
        <p:nvSpPr>
          <p:cNvPr id="3" name="Content Placeholder 2"/>
          <p:cNvSpPr>
            <a:spLocks noGrp="1"/>
          </p:cNvSpPr>
          <p:nvPr>
            <p:ph idx="1"/>
          </p:nvPr>
        </p:nvSpPr>
        <p:spPr/>
        <p:txBody>
          <a:bodyPr/>
          <a:lstStyle/>
          <a:p>
            <a:r>
              <a:rPr lang="en-US" dirty="0"/>
              <a:t>Find </a:t>
            </a:r>
            <a:r>
              <a:rPr lang="en-US" dirty="0" smtClean="0"/>
              <a:t>out </a:t>
            </a:r>
            <a:r>
              <a:rPr lang="en-US" dirty="0"/>
              <a:t>about your audience.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pPr algn="ctr">
              <a:buNone/>
            </a:pPr>
            <a:endParaRPr lang="en-US" dirty="0" smtClean="0"/>
          </a:p>
          <a:p>
            <a:pPr algn="ctr">
              <a:buNone/>
            </a:pPr>
            <a:endParaRPr lang="en-US" dirty="0" smtClean="0"/>
          </a:p>
          <a:p>
            <a:pPr algn="ctr">
              <a:buNone/>
            </a:pPr>
            <a:r>
              <a:rPr lang="en-US" sz="4800" b="1" dirty="0" smtClean="0"/>
              <a:t>No slides swooshing in </a:t>
            </a:r>
          </a:p>
          <a:p>
            <a:pPr algn="ctr">
              <a:buNone/>
            </a:pPr>
            <a:r>
              <a:rPr lang="en-US" sz="4800" b="1" dirty="0" smtClean="0"/>
              <a:t>from the left</a:t>
            </a:r>
            <a:endParaRPr lang="en-US" sz="4800" b="1"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pPr algn="ctr">
              <a:buNone/>
            </a:pPr>
            <a:endParaRPr lang="en-US" sz="4800" dirty="0" smtClean="0"/>
          </a:p>
          <a:p>
            <a:pPr algn="ctr">
              <a:buNone/>
            </a:pPr>
            <a:endParaRPr lang="en-US" sz="4800" dirty="0" smtClean="0"/>
          </a:p>
          <a:p>
            <a:pPr algn="ctr">
              <a:buNone/>
            </a:pPr>
            <a:r>
              <a:rPr lang="en-US" sz="4800" b="1" dirty="0" smtClean="0"/>
              <a:t>No dissolves</a:t>
            </a:r>
            <a:endParaRPr lang="en-US" sz="4800" b="1"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No fade-ins</a:t>
            </a:r>
            <a:r>
              <a:rPr lang="en-US" dirty="0"/>
              <a:t>. No slides swooshing in from the left, no dissolves. Just don't.</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No fade-ins</a:t>
            </a:r>
            <a:r>
              <a:rPr lang="en-US" dirty="0"/>
              <a:t>. No slides swooshing in from the left, no dissolves. Just don't.</a:t>
            </a:r>
          </a:p>
          <a:p>
            <a:r>
              <a:rPr lang="en-US" dirty="0" smtClean="0"/>
              <a:t>Use </a:t>
            </a:r>
            <a:r>
              <a:rPr lang="en-US" dirty="0"/>
              <a:t>large fonts. Anything smaller than 24 point is too small. If you photocopy a paper from a book and project that, you deserve severe punishment.</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Size?</a:t>
            </a:r>
            <a:endParaRPr lang="en-US" dirty="0"/>
          </a:p>
        </p:txBody>
      </p:sp>
      <p:sp>
        <p:nvSpPr>
          <p:cNvPr id="3" name="Content Placeholder 2"/>
          <p:cNvSpPr>
            <a:spLocks noGrp="1"/>
          </p:cNvSpPr>
          <p:nvPr>
            <p:ph idx="1"/>
          </p:nvPr>
        </p:nvSpPr>
        <p:spPr/>
        <p:txBody>
          <a:bodyPr/>
          <a:lstStyle/>
          <a:p>
            <a:pPr algn="ctr">
              <a:buNone/>
            </a:pPr>
            <a:r>
              <a:rPr lang="en-US" sz="3600" dirty="0" smtClean="0"/>
              <a:t>One should be able to read it from behind!</a:t>
            </a:r>
          </a:p>
          <a:p>
            <a:pPr algn="ctr">
              <a:buNone/>
            </a:pPr>
            <a:r>
              <a:rPr lang="en-US" dirty="0" smtClean="0"/>
              <a:t>One should be able to read it from behind!</a:t>
            </a:r>
          </a:p>
          <a:p>
            <a:pPr algn="ctr">
              <a:buNone/>
            </a:pPr>
            <a:r>
              <a:rPr lang="en-US" sz="2800" dirty="0" smtClean="0"/>
              <a:t>One should be able to read it from behind!</a:t>
            </a:r>
          </a:p>
          <a:p>
            <a:pPr algn="ctr">
              <a:buNone/>
            </a:pPr>
            <a:r>
              <a:rPr lang="en-US" sz="2400" dirty="0" smtClean="0"/>
              <a:t>One should be able to read it from behind!</a:t>
            </a:r>
          </a:p>
          <a:p>
            <a:pPr algn="ctr">
              <a:buNone/>
            </a:pPr>
            <a:r>
              <a:rPr lang="en-US" sz="2000" dirty="0" smtClean="0"/>
              <a:t>One should be able to read it from behind!</a:t>
            </a:r>
          </a:p>
          <a:p>
            <a:pPr algn="ctr">
              <a:buNone/>
            </a:pPr>
            <a:r>
              <a:rPr lang="en-US" sz="1800" dirty="0" smtClean="0"/>
              <a:t>One should be able to read it from behind!</a:t>
            </a:r>
          </a:p>
          <a:p>
            <a:pPr algn="ctr">
              <a:buNone/>
            </a:pPr>
            <a:r>
              <a:rPr lang="en-US" sz="1600" dirty="0" smtClean="0"/>
              <a:t>One should be able to read it from behind!</a:t>
            </a:r>
          </a:p>
          <a:p>
            <a:pPr algn="ctr">
              <a:buNone/>
            </a:pPr>
            <a:r>
              <a:rPr lang="en-US" sz="1400" dirty="0" smtClean="0"/>
              <a:t>One should be able to read it from behind!</a:t>
            </a:r>
          </a:p>
          <a:p>
            <a:pPr algn="ctr">
              <a:buNone/>
            </a:pPr>
            <a:r>
              <a:rPr lang="en-US" sz="1200" dirty="0" smtClean="0"/>
              <a:t>One should be able to read it from behind!</a:t>
            </a:r>
          </a:p>
          <a:p>
            <a:pPr algn="ctr">
              <a:buNone/>
            </a:pPr>
            <a:r>
              <a:rPr lang="en-US" sz="1000" dirty="0" smtClean="0"/>
              <a:t>One should be able to read it from behind!</a:t>
            </a:r>
          </a:p>
          <a:p>
            <a:pPr algn="ctr">
              <a:buNone/>
            </a:pPr>
            <a:r>
              <a:rPr lang="en-US" sz="800" dirty="0" smtClean="0"/>
              <a:t>One should be able to read it from behind!</a:t>
            </a:r>
          </a:p>
          <a:p>
            <a:pPr>
              <a:buNone/>
            </a:pPr>
            <a:endParaRPr lang="en-US" sz="1200" dirty="0" smtClean="0"/>
          </a:p>
          <a:p>
            <a:pPr>
              <a:buNone/>
            </a:pPr>
            <a:endParaRPr lang="en-US" sz="1400" dirty="0" smtClean="0"/>
          </a:p>
          <a:p>
            <a:pPr>
              <a:buNone/>
            </a:pPr>
            <a:endParaRPr lang="en-US" sz="1600" dirty="0" smtClean="0"/>
          </a:p>
          <a:p>
            <a:pPr>
              <a:buNone/>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No fade-ins</a:t>
            </a:r>
            <a:r>
              <a:rPr lang="en-US" dirty="0"/>
              <a:t>. No slides swooshing in from the left, no dissolves. Just don't.</a:t>
            </a:r>
          </a:p>
          <a:p>
            <a:r>
              <a:rPr lang="en-US" dirty="0" smtClean="0"/>
              <a:t>Use </a:t>
            </a:r>
            <a:r>
              <a:rPr lang="en-US" dirty="0"/>
              <a:t>large fonts. Anything smaller than 24 point is too small. If you photocopy a paper from a book and project that, you deserve severe punishment.</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No fade-ins</a:t>
            </a:r>
            <a:r>
              <a:rPr lang="en-US" dirty="0"/>
              <a:t>. No slides swooshing in from the left, no dissolves. Just don't.</a:t>
            </a:r>
          </a:p>
          <a:p>
            <a:r>
              <a:rPr lang="en-US" dirty="0" smtClean="0"/>
              <a:t>Use </a:t>
            </a:r>
            <a:r>
              <a:rPr lang="en-US" dirty="0"/>
              <a:t>large fonts. Anything smaller than 24 point is too small. If you photocopy a paper from a book and project that, you deserve severe punishment.</a:t>
            </a:r>
          </a:p>
          <a:p>
            <a:r>
              <a:rPr lang="en-US" dirty="0" smtClean="0"/>
              <a:t>Think </a:t>
            </a:r>
            <a:r>
              <a:rPr lang="en-US" dirty="0"/>
              <a:t>maximum contrast! Black on white or white on </a:t>
            </a:r>
            <a:r>
              <a:rPr lang="en-US" dirty="0" smtClean="0"/>
              <a:t>black?</a:t>
            </a:r>
            <a:endParaRPr lang="en-US"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pPr algn="ctr">
              <a:buNone/>
            </a:pPr>
            <a:endParaRPr lang="en-US" dirty="0" smtClean="0"/>
          </a:p>
          <a:p>
            <a:pPr algn="ctr">
              <a:buNone/>
            </a:pPr>
            <a:endParaRPr lang="en-US" dirty="0" smtClean="0"/>
          </a:p>
          <a:p>
            <a:pPr algn="ctr">
              <a:buNone/>
            </a:pPr>
            <a:endParaRPr lang="en-US" dirty="0" smtClean="0"/>
          </a:p>
          <a:p>
            <a:pPr algn="ctr">
              <a:buNone/>
            </a:pPr>
            <a:r>
              <a:rPr lang="en-US" dirty="0" smtClean="0"/>
              <a:t>Black </a:t>
            </a:r>
            <a:r>
              <a:rPr lang="en-US" dirty="0"/>
              <a:t>on </a:t>
            </a:r>
            <a:r>
              <a:rPr lang="en-US" dirty="0" smtClean="0"/>
              <a:t>white? </a:t>
            </a:r>
            <a:endParaRPr lang="en-US"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a:xfrm>
            <a:off x="457200" y="1600200"/>
            <a:ext cx="8229600" cy="4800600"/>
          </a:xfrm>
          <a:solidFill>
            <a:schemeClr val="tx1"/>
          </a:solidFill>
        </p:spPr>
        <p:txBody>
          <a:bodyPr>
            <a:normAutofit/>
          </a:bodyPr>
          <a:lstStyle/>
          <a:p>
            <a:pPr algn="ctr">
              <a:buNone/>
            </a:pPr>
            <a:endParaRPr lang="en-US" dirty="0" smtClean="0">
              <a:solidFill>
                <a:schemeClr val="bg1"/>
              </a:solidFill>
            </a:endParaRPr>
          </a:p>
          <a:p>
            <a:pPr algn="ctr">
              <a:buNone/>
            </a:pPr>
            <a:endParaRPr lang="en-US" dirty="0" smtClean="0">
              <a:solidFill>
                <a:schemeClr val="bg1"/>
              </a:solidFill>
            </a:endParaRPr>
          </a:p>
          <a:p>
            <a:pPr algn="ctr">
              <a:buNone/>
            </a:pPr>
            <a:endParaRPr lang="en-US" dirty="0" smtClean="0">
              <a:solidFill>
                <a:schemeClr val="bg1"/>
              </a:solidFill>
            </a:endParaRPr>
          </a:p>
          <a:p>
            <a:pPr algn="ctr">
              <a:buNone/>
            </a:pPr>
            <a:r>
              <a:rPr lang="en-US" dirty="0" smtClean="0">
                <a:solidFill>
                  <a:schemeClr val="bg1"/>
                </a:solidFill>
              </a:rPr>
              <a:t>White </a:t>
            </a:r>
            <a:r>
              <a:rPr lang="en-US" dirty="0">
                <a:solidFill>
                  <a:schemeClr val="bg1"/>
                </a:solidFill>
              </a:rPr>
              <a:t>on </a:t>
            </a:r>
            <a:r>
              <a:rPr lang="en-US" dirty="0" smtClean="0">
                <a:solidFill>
                  <a:schemeClr val="bg1"/>
                </a:solidFill>
              </a:rPr>
              <a:t>black?</a:t>
            </a:r>
            <a:endParaRPr lang="en-US" dirty="0">
              <a:solidFill>
                <a:schemeClr val="bg1"/>
              </a:solidFill>
            </a:endParaRPr>
          </a:p>
          <a:p>
            <a:endParaRPr lang="en-US" dirty="0">
              <a:solidFill>
                <a:schemeClr val="bg1"/>
              </a:solidFill>
            </a:endParaRPr>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No fade-ins</a:t>
            </a:r>
            <a:r>
              <a:rPr lang="en-US" dirty="0"/>
              <a:t>. No slides swooshing in from the left, no dissolves. Just don't.</a:t>
            </a:r>
          </a:p>
          <a:p>
            <a:r>
              <a:rPr lang="en-US" dirty="0" smtClean="0"/>
              <a:t>Use </a:t>
            </a:r>
            <a:r>
              <a:rPr lang="en-US" dirty="0"/>
              <a:t>large fonts. Anything smaller than 24 point is too small. If you photocopy a paper from a book and project that, you deserve severe punishment.</a:t>
            </a:r>
          </a:p>
          <a:p>
            <a:r>
              <a:rPr lang="en-US" dirty="0" smtClean="0"/>
              <a:t>Think </a:t>
            </a:r>
            <a:r>
              <a:rPr lang="en-US" dirty="0"/>
              <a:t>maximum contrast! Black on white or white on </a:t>
            </a:r>
            <a:r>
              <a:rPr lang="en-US" dirty="0" smtClean="0"/>
              <a:t>black?</a:t>
            </a:r>
            <a:endParaRPr lang="en-US"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for the Talk</a:t>
            </a:r>
            <a:endParaRPr lang="en-US" dirty="0"/>
          </a:p>
        </p:txBody>
      </p:sp>
      <p:sp>
        <p:nvSpPr>
          <p:cNvPr id="3" name="Content Placeholder 2"/>
          <p:cNvSpPr>
            <a:spLocks noGrp="1"/>
          </p:cNvSpPr>
          <p:nvPr>
            <p:ph idx="1"/>
          </p:nvPr>
        </p:nvSpPr>
        <p:spPr/>
        <p:txBody>
          <a:bodyPr/>
          <a:lstStyle/>
          <a:p>
            <a:r>
              <a:rPr lang="en-US" dirty="0"/>
              <a:t>Find </a:t>
            </a:r>
            <a:r>
              <a:rPr lang="en-US" dirty="0" smtClean="0"/>
              <a:t>out </a:t>
            </a:r>
            <a:r>
              <a:rPr lang="en-US" dirty="0"/>
              <a:t>about your audience. </a:t>
            </a:r>
          </a:p>
          <a:p>
            <a:r>
              <a:rPr lang="en-US" dirty="0"/>
              <a:t>Dress sharp, but comfortable. Make sure you can raise your arm to point at things  </a:t>
            </a:r>
          </a:p>
          <a:p>
            <a:pPr>
              <a:buNone/>
            </a:pPr>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p:txBody>
          <a:bodyPr/>
          <a:lstStyle/>
          <a:p>
            <a:r>
              <a:rPr lang="en-US" dirty="0" smtClean="0"/>
              <a:t>For lots of results use many slides, not one cluttered slide. If lots of data, build up information gradually present each piece separately by "multiple overlay" slides, </a:t>
            </a:r>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p:txBody>
          <a:bodyPr/>
          <a:lstStyle/>
          <a:p>
            <a:r>
              <a:rPr lang="en-US" dirty="0" smtClean="0"/>
              <a:t>For lots of results use many slides, not one cluttered slide. If lots of data, build up information gradually present each piece separately by "multiple overlay" slides, </a:t>
            </a:r>
          </a:p>
          <a:p>
            <a:r>
              <a:rPr lang="en-US" dirty="0" smtClean="0"/>
              <a:t>Never use only </a:t>
            </a:r>
            <a:r>
              <a:rPr lang="en-US" dirty="0"/>
              <a:t>Capital </a:t>
            </a:r>
            <a:r>
              <a:rPr lang="en-US" dirty="0" smtClean="0"/>
              <a:t>Letters</a:t>
            </a:r>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p:txBody>
          <a:bodyPr/>
          <a:lstStyle/>
          <a:p>
            <a:pPr>
              <a:buNone/>
            </a:pPr>
            <a:r>
              <a:rPr lang="en-US" dirty="0" smtClean="0"/>
              <a:t>NEVER USE ONLY CAPITAL LETTERS TO WRITE. </a:t>
            </a:r>
          </a:p>
          <a:p>
            <a:pPr>
              <a:buNone/>
            </a:pPr>
            <a:r>
              <a:rPr lang="en-US" dirty="0" smtClean="0"/>
              <a:t>YOU CAN SEE IT IS NOT EASY TO READ! YOUR </a:t>
            </a:r>
          </a:p>
          <a:p>
            <a:pPr>
              <a:buNone/>
            </a:pPr>
            <a:r>
              <a:rPr lang="en-US" dirty="0" smtClean="0"/>
              <a:t>GOAL IS MAKING IT EASY FOR THE AUDIENCE. </a:t>
            </a:r>
          </a:p>
          <a:p>
            <a:pPr>
              <a:buNone/>
            </a:pPr>
            <a:endParaRPr lang="en-US" dirty="0" smtClean="0"/>
          </a:p>
          <a:p>
            <a:pPr>
              <a:buNone/>
            </a:pPr>
            <a:r>
              <a:rPr lang="en-US" dirty="0" smtClean="0"/>
              <a:t>You can see it is so much easier if you write</a:t>
            </a:r>
          </a:p>
          <a:p>
            <a:pPr>
              <a:buNone/>
            </a:pPr>
            <a:r>
              <a:rPr lang="en-US" dirty="0" smtClean="0"/>
              <a:t>using both Capital and Small letters. Help the</a:t>
            </a:r>
          </a:p>
          <a:p>
            <a:pPr>
              <a:buNone/>
            </a:pPr>
            <a:r>
              <a:rPr lang="en-US" dirty="0" smtClean="0"/>
              <a:t>audience to follow your talk. Right?</a:t>
            </a:r>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p:txBody>
          <a:bodyPr/>
          <a:lstStyle/>
          <a:p>
            <a:r>
              <a:rPr lang="en-US" dirty="0" smtClean="0"/>
              <a:t>For lots of results use many slides, not one cluttered slide. If lots of data, build up information gradually present each piece separately by "multiple overlay" slides, </a:t>
            </a:r>
          </a:p>
          <a:p>
            <a:r>
              <a:rPr lang="en-US" dirty="0" smtClean="0"/>
              <a:t>Never use only </a:t>
            </a:r>
            <a:r>
              <a:rPr lang="en-US" dirty="0"/>
              <a:t>Capital </a:t>
            </a:r>
            <a:r>
              <a:rPr lang="en-US" dirty="0" smtClean="0"/>
              <a:t>Letters</a:t>
            </a:r>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p:txBody>
          <a:bodyPr/>
          <a:lstStyle/>
          <a:p>
            <a:r>
              <a:rPr lang="en-US" dirty="0" smtClean="0"/>
              <a:t>For lots of results use many slides, not one cluttered slide. If lots of data, build up information gradually present each piece separately by "multiple overlay" slides, </a:t>
            </a:r>
          </a:p>
          <a:p>
            <a:r>
              <a:rPr lang="en-US" dirty="0" smtClean="0"/>
              <a:t>Never use only </a:t>
            </a:r>
            <a:r>
              <a:rPr lang="en-US" dirty="0"/>
              <a:t>Capital Letters</a:t>
            </a:r>
          </a:p>
          <a:p>
            <a:r>
              <a:rPr lang="en-US" dirty="0"/>
              <a:t>No </a:t>
            </a:r>
            <a:r>
              <a:rPr lang="en-US" dirty="0" err="1"/>
              <a:t>Undelines</a:t>
            </a:r>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a:xfrm>
            <a:off x="457200" y="1600200"/>
            <a:ext cx="3429000" cy="4525963"/>
          </a:xfrm>
        </p:spPr>
        <p:txBody>
          <a:bodyPr>
            <a:normAutofit/>
          </a:bodyPr>
          <a:lstStyle/>
          <a:p>
            <a:pPr algn="ctr">
              <a:buNone/>
            </a:pPr>
            <a:endParaRPr lang="en-US" u="sng" dirty="0" smtClean="0"/>
          </a:p>
          <a:p>
            <a:pPr algn="ctr">
              <a:buNone/>
            </a:pPr>
            <a:r>
              <a:rPr lang="en-US" u="sng" dirty="0" smtClean="0"/>
              <a:t>Underline is from</a:t>
            </a:r>
          </a:p>
          <a:p>
            <a:pPr algn="ctr">
              <a:buNone/>
            </a:pPr>
            <a:r>
              <a:rPr lang="en-US" u="sng" dirty="0" smtClean="0"/>
              <a:t> the days of</a:t>
            </a:r>
          </a:p>
          <a:p>
            <a:pPr algn="ctr">
              <a:buNone/>
            </a:pPr>
            <a:r>
              <a:rPr lang="en-US" u="sng" dirty="0" smtClean="0"/>
              <a:t> typewriters!</a:t>
            </a:r>
          </a:p>
          <a:p>
            <a:pPr algn="ctr">
              <a:buNone/>
            </a:pPr>
            <a:endParaRPr lang="en-US" u="sng" dirty="0" smtClean="0"/>
          </a:p>
          <a:p>
            <a:pPr algn="ctr">
              <a:buNone/>
            </a:pPr>
            <a:r>
              <a:rPr lang="en-US" dirty="0" smtClean="0"/>
              <a:t>Forget it!!</a:t>
            </a:r>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495800" y="1981200"/>
            <a:ext cx="4125972"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Slides (Contd.)</a:t>
            </a:r>
            <a:endParaRPr lang="en-US" dirty="0"/>
          </a:p>
        </p:txBody>
      </p:sp>
      <p:sp>
        <p:nvSpPr>
          <p:cNvPr id="3" name="Content Placeholder 2"/>
          <p:cNvSpPr>
            <a:spLocks noGrp="1"/>
          </p:cNvSpPr>
          <p:nvPr>
            <p:ph idx="1"/>
          </p:nvPr>
        </p:nvSpPr>
        <p:spPr/>
        <p:txBody>
          <a:bodyPr/>
          <a:lstStyle/>
          <a:p>
            <a:r>
              <a:rPr lang="en-US" dirty="0" smtClean="0"/>
              <a:t>For lots of results use many slides, not one cluttered slide. If lots of data, build up information gradually present each piece separately by "multiple overlay" slides, </a:t>
            </a:r>
          </a:p>
          <a:p>
            <a:r>
              <a:rPr lang="en-US" dirty="0" smtClean="0"/>
              <a:t>Never use only </a:t>
            </a:r>
            <a:r>
              <a:rPr lang="en-US" dirty="0"/>
              <a:t>Capital Letters</a:t>
            </a:r>
          </a:p>
          <a:p>
            <a:r>
              <a:rPr lang="en-US" dirty="0"/>
              <a:t>No </a:t>
            </a:r>
            <a:r>
              <a:rPr lang="en-US" dirty="0" err="1"/>
              <a:t>Undelines</a:t>
            </a:r>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Present</a:t>
            </a:r>
            <a:endParaRPr lang="en-US" dirty="0"/>
          </a:p>
        </p:txBody>
      </p:sp>
      <p:sp>
        <p:nvSpPr>
          <p:cNvPr id="3" name="Content Placeholder 2"/>
          <p:cNvSpPr>
            <a:spLocks noGrp="1"/>
          </p:cNvSpPr>
          <p:nvPr>
            <p:ph idx="1"/>
          </p:nvPr>
        </p:nvSpPr>
        <p:spPr/>
        <p:txBody>
          <a:bodyPr>
            <a:normAutofit/>
          </a:bodyPr>
          <a:lstStyle/>
          <a:p>
            <a:r>
              <a:rPr lang="en-US" dirty="0"/>
              <a:t>Use lots of examples.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Present</a:t>
            </a:r>
            <a:endParaRPr lang="en-US" dirty="0"/>
          </a:p>
        </p:txBody>
      </p:sp>
      <p:sp>
        <p:nvSpPr>
          <p:cNvPr id="3" name="Content Placeholder 2"/>
          <p:cNvSpPr>
            <a:spLocks noGrp="1"/>
          </p:cNvSpPr>
          <p:nvPr>
            <p:ph idx="1"/>
          </p:nvPr>
        </p:nvSpPr>
        <p:spPr/>
        <p:txBody>
          <a:bodyPr>
            <a:normAutofit/>
          </a:bodyPr>
          <a:lstStyle/>
          <a:p>
            <a:r>
              <a:rPr lang="en-US" dirty="0"/>
              <a:t>Use lots of examples. </a:t>
            </a:r>
          </a:p>
          <a:p>
            <a:r>
              <a:rPr lang="en-US" dirty="0"/>
              <a:t>Be VERY </a:t>
            </a:r>
            <a:r>
              <a:rPr lang="en-US" dirty="0" err="1"/>
              <a:t>VERY</a:t>
            </a:r>
            <a:r>
              <a:rPr lang="en-US" dirty="0"/>
              <a:t> Clear</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Present</a:t>
            </a:r>
            <a:endParaRPr lang="en-US" dirty="0"/>
          </a:p>
        </p:txBody>
      </p:sp>
      <p:sp>
        <p:nvSpPr>
          <p:cNvPr id="3" name="Content Placeholder 2"/>
          <p:cNvSpPr>
            <a:spLocks noGrp="1"/>
          </p:cNvSpPr>
          <p:nvPr>
            <p:ph idx="1"/>
          </p:nvPr>
        </p:nvSpPr>
        <p:spPr/>
        <p:txBody>
          <a:bodyPr>
            <a:normAutofit/>
          </a:bodyPr>
          <a:lstStyle/>
          <a:p>
            <a:r>
              <a:rPr lang="en-US" dirty="0"/>
              <a:t>Use lots of examples. </a:t>
            </a:r>
          </a:p>
          <a:p>
            <a:r>
              <a:rPr lang="en-US" dirty="0"/>
              <a:t>Be VERY </a:t>
            </a:r>
            <a:r>
              <a:rPr lang="en-US" dirty="0" err="1"/>
              <a:t>VERY</a:t>
            </a:r>
            <a:r>
              <a:rPr lang="en-US" dirty="0"/>
              <a:t> Clear</a:t>
            </a:r>
          </a:p>
          <a:p>
            <a:r>
              <a:rPr lang="en-US" dirty="0"/>
              <a:t>Present the most important data first!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648200" y="990600"/>
            <a:ext cx="3581400" cy="5520499"/>
          </a:xfrm>
          <a:prstGeom prst="rect">
            <a:avLst/>
          </a:prstGeom>
          <a:noFill/>
          <a:ln w="9525">
            <a:noFill/>
            <a:miter lim="800000"/>
            <a:headEnd/>
            <a:tailEnd/>
          </a:ln>
          <a:effectLst/>
        </p:spPr>
      </p:pic>
      <p:sp>
        <p:nvSpPr>
          <p:cNvPr id="6" name="TextBox 5"/>
          <p:cNvSpPr txBox="1"/>
          <p:nvPr/>
        </p:nvSpPr>
        <p:spPr>
          <a:xfrm>
            <a:off x="990600" y="2895600"/>
            <a:ext cx="2514600" cy="1077218"/>
          </a:xfrm>
          <a:prstGeom prst="rect">
            <a:avLst/>
          </a:prstGeom>
          <a:noFill/>
        </p:spPr>
        <p:txBody>
          <a:bodyPr wrap="square" rtlCol="0">
            <a:spAutoFit/>
          </a:bodyPr>
          <a:lstStyle/>
          <a:p>
            <a:r>
              <a:rPr lang="en-US" sz="3200" dirty="0" smtClean="0"/>
              <a:t>Dress </a:t>
            </a:r>
            <a:r>
              <a:rPr lang="en-US" sz="3200" dirty="0" smtClean="0"/>
              <a:t>Comfortably</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Present</a:t>
            </a:r>
            <a:endParaRPr lang="en-US" dirty="0"/>
          </a:p>
        </p:txBody>
      </p:sp>
      <p:sp>
        <p:nvSpPr>
          <p:cNvPr id="3" name="Content Placeholder 2"/>
          <p:cNvSpPr>
            <a:spLocks noGrp="1"/>
          </p:cNvSpPr>
          <p:nvPr>
            <p:ph idx="1"/>
          </p:nvPr>
        </p:nvSpPr>
        <p:spPr/>
        <p:txBody>
          <a:bodyPr>
            <a:normAutofit/>
          </a:bodyPr>
          <a:lstStyle/>
          <a:p>
            <a:r>
              <a:rPr lang="en-US" dirty="0"/>
              <a:t>Use lots of examples. </a:t>
            </a:r>
          </a:p>
          <a:p>
            <a:r>
              <a:rPr lang="en-US" dirty="0"/>
              <a:t>Be VERY </a:t>
            </a:r>
            <a:r>
              <a:rPr lang="en-US" dirty="0" err="1"/>
              <a:t>VERY</a:t>
            </a:r>
            <a:r>
              <a:rPr lang="en-US" dirty="0"/>
              <a:t> Clear</a:t>
            </a:r>
          </a:p>
          <a:p>
            <a:r>
              <a:rPr lang="en-US" dirty="0"/>
              <a:t>Present the most important data first! </a:t>
            </a:r>
          </a:p>
          <a:p>
            <a:r>
              <a:rPr lang="en-US" dirty="0"/>
              <a:t>Speak slowly, loudly, and clearly. Make sure the people in the back can hear you.</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Present</a:t>
            </a:r>
            <a:endParaRPr lang="en-US" dirty="0"/>
          </a:p>
        </p:txBody>
      </p:sp>
      <p:sp>
        <p:nvSpPr>
          <p:cNvPr id="3" name="Content Placeholder 2"/>
          <p:cNvSpPr>
            <a:spLocks noGrp="1"/>
          </p:cNvSpPr>
          <p:nvPr>
            <p:ph idx="1"/>
          </p:nvPr>
        </p:nvSpPr>
        <p:spPr/>
        <p:txBody>
          <a:bodyPr>
            <a:normAutofit/>
          </a:bodyPr>
          <a:lstStyle/>
          <a:p>
            <a:r>
              <a:rPr lang="en-US" dirty="0"/>
              <a:t>Use lots of examples. </a:t>
            </a:r>
          </a:p>
          <a:p>
            <a:r>
              <a:rPr lang="en-US" dirty="0"/>
              <a:t>Be VERY </a:t>
            </a:r>
            <a:r>
              <a:rPr lang="en-US" dirty="0" err="1"/>
              <a:t>VERY</a:t>
            </a:r>
            <a:r>
              <a:rPr lang="en-US" dirty="0"/>
              <a:t> Clear</a:t>
            </a:r>
          </a:p>
          <a:p>
            <a:r>
              <a:rPr lang="en-US" dirty="0"/>
              <a:t>Present the most important data first! </a:t>
            </a:r>
          </a:p>
          <a:p>
            <a:r>
              <a:rPr lang="en-US" dirty="0"/>
              <a:t>Speak slowly, loudly, and clearly. Make sure the people in the back can hear you.</a:t>
            </a:r>
          </a:p>
          <a:p>
            <a:r>
              <a:rPr lang="en-US" dirty="0"/>
              <a:t>Do a lot of pointing</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Present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Use lots of examples. </a:t>
            </a:r>
          </a:p>
          <a:p>
            <a:r>
              <a:rPr lang="en-US" dirty="0"/>
              <a:t>Be VERY </a:t>
            </a:r>
            <a:r>
              <a:rPr lang="en-US" dirty="0" err="1"/>
              <a:t>VERY</a:t>
            </a:r>
            <a:r>
              <a:rPr lang="en-US" dirty="0"/>
              <a:t> Clear</a:t>
            </a:r>
          </a:p>
          <a:p>
            <a:r>
              <a:rPr lang="en-US" dirty="0"/>
              <a:t>Present the most important data first! </a:t>
            </a:r>
          </a:p>
          <a:p>
            <a:r>
              <a:rPr lang="en-US" dirty="0"/>
              <a:t>Speak slowly, loudly, and clearly. Make sure the people in the back can hear you.</a:t>
            </a:r>
          </a:p>
          <a:p>
            <a:r>
              <a:rPr lang="en-US" dirty="0"/>
              <a:t>Do a lot of pointing</a:t>
            </a:r>
          </a:p>
          <a:p>
            <a:r>
              <a:rPr lang="en-US" dirty="0"/>
              <a:t>Point to the </a:t>
            </a:r>
            <a:r>
              <a:rPr lang="en-US" dirty="0" smtClean="0"/>
              <a:t>big screen, </a:t>
            </a:r>
            <a:r>
              <a:rPr lang="en-US" dirty="0"/>
              <a:t>not </a:t>
            </a:r>
            <a:r>
              <a:rPr lang="en-US" dirty="0" smtClean="0"/>
              <a:t>your </a:t>
            </a:r>
            <a:r>
              <a:rPr lang="en-US" dirty="0"/>
              <a:t>computer </a:t>
            </a:r>
            <a:r>
              <a:rPr lang="en-US" dirty="0" smtClean="0"/>
              <a:t>screen. </a:t>
            </a:r>
            <a:r>
              <a:rPr lang="en-US" dirty="0"/>
              <a:t>When you go up to the screen and point, </a:t>
            </a:r>
            <a:r>
              <a:rPr lang="en-US" dirty="0" smtClean="0"/>
              <a:t>audiences are </a:t>
            </a:r>
            <a:r>
              <a:rPr lang="en-US" dirty="0"/>
              <a:t>with you.</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Present (Contd.)</a:t>
            </a:r>
            <a:endParaRPr lang="en-US" dirty="0"/>
          </a:p>
        </p:txBody>
      </p:sp>
      <p:sp>
        <p:nvSpPr>
          <p:cNvPr id="3" name="Content Placeholder 2"/>
          <p:cNvSpPr>
            <a:spLocks noGrp="1"/>
          </p:cNvSpPr>
          <p:nvPr>
            <p:ph idx="1"/>
          </p:nvPr>
        </p:nvSpPr>
        <p:spPr/>
        <p:txBody>
          <a:bodyPr>
            <a:normAutofit/>
          </a:bodyPr>
          <a:lstStyle/>
          <a:p>
            <a:r>
              <a:rPr lang="en-US" dirty="0"/>
              <a:t>Unless the screen is way too big and way too far away, don't use a laser pointer.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Present (Contd.)</a:t>
            </a:r>
            <a:endParaRPr lang="en-US" dirty="0"/>
          </a:p>
        </p:txBody>
      </p:sp>
      <p:sp>
        <p:nvSpPr>
          <p:cNvPr id="3" name="Content Placeholder 2"/>
          <p:cNvSpPr>
            <a:spLocks noGrp="1"/>
          </p:cNvSpPr>
          <p:nvPr>
            <p:ph idx="1"/>
          </p:nvPr>
        </p:nvSpPr>
        <p:spPr/>
        <p:txBody>
          <a:bodyPr>
            <a:normAutofit/>
          </a:bodyPr>
          <a:lstStyle/>
          <a:p>
            <a:r>
              <a:rPr lang="en-US" dirty="0"/>
              <a:t>Unless the screen is way too big and way too far away, don't use a laser pointer. </a:t>
            </a:r>
          </a:p>
          <a:p>
            <a:r>
              <a:rPr lang="en-US" dirty="0"/>
              <a:t>When the room you're talking in is too big to point at things with your hand, use a laser pointer.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Present (Contd.)</a:t>
            </a:r>
            <a:endParaRPr lang="en-US" dirty="0"/>
          </a:p>
        </p:txBody>
      </p:sp>
      <p:sp>
        <p:nvSpPr>
          <p:cNvPr id="3" name="Content Placeholder 2"/>
          <p:cNvSpPr>
            <a:spLocks noGrp="1"/>
          </p:cNvSpPr>
          <p:nvPr>
            <p:ph idx="1"/>
          </p:nvPr>
        </p:nvSpPr>
        <p:spPr/>
        <p:txBody>
          <a:bodyPr>
            <a:normAutofit/>
          </a:bodyPr>
          <a:lstStyle/>
          <a:p>
            <a:r>
              <a:rPr lang="en-US" dirty="0"/>
              <a:t>Unless the screen is way too big and way too far away, don't use a laser pointer. </a:t>
            </a:r>
          </a:p>
          <a:p>
            <a:r>
              <a:rPr lang="en-US" dirty="0"/>
              <a:t>When the room you're talking in is too big to point at things with your hand, use a laser pointer. </a:t>
            </a:r>
          </a:p>
          <a:p>
            <a:r>
              <a:rPr lang="en-US" dirty="0"/>
              <a:t>If you're nervous, the pointer dramatically magnifies the shaking of your hand.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Present (Contd.)</a:t>
            </a:r>
            <a:endParaRPr lang="en-US" dirty="0"/>
          </a:p>
        </p:txBody>
      </p:sp>
      <p:sp>
        <p:nvSpPr>
          <p:cNvPr id="3" name="Content Placeholder 2"/>
          <p:cNvSpPr>
            <a:spLocks noGrp="1"/>
          </p:cNvSpPr>
          <p:nvPr>
            <p:ph idx="1"/>
          </p:nvPr>
        </p:nvSpPr>
        <p:spPr/>
        <p:txBody>
          <a:bodyPr>
            <a:normAutofit fontScale="92500"/>
          </a:bodyPr>
          <a:lstStyle/>
          <a:p>
            <a:r>
              <a:rPr lang="en-US" dirty="0"/>
              <a:t>Unless the screen is way too big and way too far away, don't use a laser pointer. </a:t>
            </a:r>
          </a:p>
          <a:p>
            <a:r>
              <a:rPr lang="en-US" dirty="0"/>
              <a:t>When the room you're talking in is too big to point at things with your hand, use a laser pointer. </a:t>
            </a:r>
          </a:p>
          <a:p>
            <a:r>
              <a:rPr lang="en-US" dirty="0"/>
              <a:t>If you're nervous, the pointer dramatically magnifies the shaking of your hand. </a:t>
            </a:r>
          </a:p>
          <a:p>
            <a:r>
              <a:rPr lang="en-US" dirty="0"/>
              <a:t>Put up a slide only a moment before you want to refer to it. Give the audience time to read it</a:t>
            </a:r>
            <a:r>
              <a:rPr lang="en-US" dirty="0" smtClean="0"/>
              <a:t>.</a:t>
            </a:r>
            <a:endParaRPr lang="en-US"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657600" y="609600"/>
            <a:ext cx="5029200" cy="5516563"/>
          </a:xfrm>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4495800" y="914400"/>
            <a:ext cx="4038600" cy="4871894"/>
          </a:xfrm>
          <a:prstGeom prst="rect">
            <a:avLst/>
          </a:prstGeom>
          <a:noFill/>
          <a:ln w="9525">
            <a:noFill/>
            <a:miter lim="800000"/>
            <a:headEnd/>
            <a:tailEnd/>
          </a:ln>
          <a:effectLst/>
        </p:spPr>
      </p:pic>
      <p:sp>
        <p:nvSpPr>
          <p:cNvPr id="5" name="TextBox 4"/>
          <p:cNvSpPr txBox="1"/>
          <p:nvPr/>
        </p:nvSpPr>
        <p:spPr>
          <a:xfrm>
            <a:off x="1143000" y="2743200"/>
            <a:ext cx="2819400" cy="2308324"/>
          </a:xfrm>
          <a:prstGeom prst="rect">
            <a:avLst/>
          </a:prstGeom>
          <a:noFill/>
        </p:spPr>
        <p:txBody>
          <a:bodyPr wrap="square" rtlCol="0">
            <a:spAutoFit/>
          </a:bodyPr>
          <a:lstStyle/>
          <a:p>
            <a:r>
              <a:rPr lang="en-US" sz="3600" dirty="0" smtClean="0"/>
              <a:t>Einstein said, “It was my greatest blunder!”</a:t>
            </a:r>
            <a:endParaRPr lang="en-US" sz="36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Present (Contd.)</a:t>
            </a:r>
            <a:endParaRPr lang="en-US" dirty="0"/>
          </a:p>
        </p:txBody>
      </p:sp>
      <p:sp>
        <p:nvSpPr>
          <p:cNvPr id="3" name="Content Placeholder 2"/>
          <p:cNvSpPr>
            <a:spLocks noGrp="1"/>
          </p:cNvSpPr>
          <p:nvPr>
            <p:ph idx="1"/>
          </p:nvPr>
        </p:nvSpPr>
        <p:spPr/>
        <p:txBody>
          <a:bodyPr>
            <a:normAutofit fontScale="92500"/>
          </a:bodyPr>
          <a:lstStyle/>
          <a:p>
            <a:r>
              <a:rPr lang="en-US" dirty="0"/>
              <a:t>Unless the screen is way too big and way too far away, don't use a laser pointer. </a:t>
            </a:r>
          </a:p>
          <a:p>
            <a:r>
              <a:rPr lang="en-US" dirty="0"/>
              <a:t>When the room you're talking in is too big to point at things with your hand, use a laser pointer. </a:t>
            </a:r>
          </a:p>
          <a:p>
            <a:r>
              <a:rPr lang="en-US" dirty="0"/>
              <a:t>If you're nervous, the pointer dramatically magnifies the shaking of your hand. </a:t>
            </a:r>
          </a:p>
          <a:p>
            <a:r>
              <a:rPr lang="en-US" dirty="0"/>
              <a:t>Put up a slide only a moment before you want to refer to it. Give the audience time to read it</a:t>
            </a:r>
            <a:r>
              <a:rPr lang="en-US" dirty="0" smtClean="0"/>
              <a:t>.</a:t>
            </a:r>
            <a:endParaRPr lang="en-US"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Present (Contd.)</a:t>
            </a:r>
            <a:endParaRPr lang="en-US" dirty="0"/>
          </a:p>
        </p:txBody>
      </p:sp>
      <p:sp>
        <p:nvSpPr>
          <p:cNvPr id="3" name="Content Placeholder 2"/>
          <p:cNvSpPr>
            <a:spLocks noGrp="1"/>
          </p:cNvSpPr>
          <p:nvPr>
            <p:ph idx="1"/>
          </p:nvPr>
        </p:nvSpPr>
        <p:spPr/>
        <p:txBody>
          <a:bodyPr>
            <a:normAutofit fontScale="92500" lnSpcReduction="20000"/>
          </a:bodyPr>
          <a:lstStyle/>
          <a:p>
            <a:r>
              <a:rPr lang="en-US" dirty="0"/>
              <a:t>Unless the screen is way too big and way too far away, don't use a laser pointer. </a:t>
            </a:r>
          </a:p>
          <a:p>
            <a:r>
              <a:rPr lang="en-US" dirty="0"/>
              <a:t>When the room you're talking in is too big to point at things with your hand, use a laser pointer. </a:t>
            </a:r>
          </a:p>
          <a:p>
            <a:r>
              <a:rPr lang="en-US" dirty="0"/>
              <a:t>If you're nervous, the pointer dramatically magnifies the shaking of your hand. </a:t>
            </a:r>
          </a:p>
          <a:p>
            <a:r>
              <a:rPr lang="en-US" dirty="0"/>
              <a:t>Put up a slide only a moment before you want to refer to it. Give the audience time to read it.</a:t>
            </a:r>
          </a:p>
          <a:p>
            <a:r>
              <a:rPr lang="en-US" dirty="0"/>
              <a:t>Prepare your first two and last few sentences.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for the Talk</a:t>
            </a:r>
            <a:endParaRPr lang="en-US" dirty="0"/>
          </a:p>
        </p:txBody>
      </p:sp>
      <p:sp>
        <p:nvSpPr>
          <p:cNvPr id="3" name="Content Placeholder 2"/>
          <p:cNvSpPr>
            <a:spLocks noGrp="1"/>
          </p:cNvSpPr>
          <p:nvPr>
            <p:ph idx="1"/>
          </p:nvPr>
        </p:nvSpPr>
        <p:spPr/>
        <p:txBody>
          <a:bodyPr/>
          <a:lstStyle/>
          <a:p>
            <a:r>
              <a:rPr lang="en-US" dirty="0"/>
              <a:t>Find </a:t>
            </a:r>
            <a:r>
              <a:rPr lang="en-US" dirty="0" smtClean="0"/>
              <a:t>out </a:t>
            </a:r>
            <a:r>
              <a:rPr lang="en-US" dirty="0"/>
              <a:t>about your audience. </a:t>
            </a:r>
          </a:p>
          <a:p>
            <a:r>
              <a:rPr lang="en-US" dirty="0"/>
              <a:t>Dress sharp, but comfortable. Make sure you can raise your arm to point at things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Present (Contd.)</a:t>
            </a:r>
            <a:endParaRPr lang="en-US" dirty="0"/>
          </a:p>
        </p:txBody>
      </p:sp>
      <p:sp>
        <p:nvSpPr>
          <p:cNvPr id="3" name="Content Placeholder 2"/>
          <p:cNvSpPr>
            <a:spLocks noGrp="1"/>
          </p:cNvSpPr>
          <p:nvPr>
            <p:ph idx="1"/>
          </p:nvPr>
        </p:nvSpPr>
        <p:spPr/>
        <p:txBody>
          <a:bodyPr/>
          <a:lstStyle/>
          <a:p>
            <a:r>
              <a:rPr lang="en-US" dirty="0"/>
              <a:t>Before you can say what you did, you must say why you did it. What's the big picture?</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Present (Contd.)</a:t>
            </a:r>
            <a:endParaRPr lang="en-US" dirty="0"/>
          </a:p>
        </p:txBody>
      </p:sp>
      <p:sp>
        <p:nvSpPr>
          <p:cNvPr id="3" name="Content Placeholder 2"/>
          <p:cNvSpPr>
            <a:spLocks noGrp="1"/>
          </p:cNvSpPr>
          <p:nvPr>
            <p:ph idx="1"/>
          </p:nvPr>
        </p:nvSpPr>
        <p:spPr/>
        <p:txBody>
          <a:bodyPr/>
          <a:lstStyle/>
          <a:p>
            <a:r>
              <a:rPr lang="en-US" dirty="0"/>
              <a:t>Before you can say what you did, you must say why you did it. What's the big picture?</a:t>
            </a:r>
          </a:p>
          <a:p>
            <a:r>
              <a:rPr lang="en-US" dirty="0"/>
              <a:t> In longer talks, tell the audience your plan. You should also come back to it to let them know where they are in the talk as you go along.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Present (Contd.)</a:t>
            </a:r>
            <a:endParaRPr lang="en-US" dirty="0"/>
          </a:p>
        </p:txBody>
      </p:sp>
      <p:sp>
        <p:nvSpPr>
          <p:cNvPr id="3" name="Content Placeholder 2"/>
          <p:cNvSpPr>
            <a:spLocks noGrp="1"/>
          </p:cNvSpPr>
          <p:nvPr>
            <p:ph idx="1"/>
          </p:nvPr>
        </p:nvSpPr>
        <p:spPr/>
        <p:txBody>
          <a:bodyPr/>
          <a:lstStyle/>
          <a:p>
            <a:r>
              <a:rPr lang="en-US" dirty="0"/>
              <a:t>Before you can say what you did, you must say why you did it. What's the big picture?</a:t>
            </a:r>
          </a:p>
          <a:p>
            <a:r>
              <a:rPr lang="en-US" dirty="0"/>
              <a:t> In longer talks, tell the audience your plan. You should also come back to it to let them know where they are in the talk as you go along. </a:t>
            </a:r>
          </a:p>
          <a:p>
            <a:r>
              <a:rPr lang="en-US" dirty="0"/>
              <a:t>In your plan, focus on the questions you're trying to answer.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Useless Plan</a:t>
            </a:r>
            <a:endParaRPr lang="en-US" dirty="0"/>
          </a:p>
        </p:txBody>
      </p:sp>
      <p:sp>
        <p:nvSpPr>
          <p:cNvPr id="3" name="Content Placeholder 2"/>
          <p:cNvSpPr>
            <a:spLocks noGrp="1"/>
          </p:cNvSpPr>
          <p:nvPr>
            <p:ph idx="1"/>
          </p:nvPr>
        </p:nvSpPr>
        <p:spPr/>
        <p:txBody>
          <a:bodyPr/>
          <a:lstStyle/>
          <a:p>
            <a:r>
              <a:rPr lang="en-US" dirty="0"/>
              <a:t>introduction</a:t>
            </a:r>
          </a:p>
          <a:p>
            <a:r>
              <a:rPr lang="en-US" dirty="0"/>
              <a:t>previous studies</a:t>
            </a:r>
          </a:p>
          <a:p>
            <a:r>
              <a:rPr lang="en-US" dirty="0"/>
              <a:t>experiment 1</a:t>
            </a:r>
          </a:p>
          <a:p>
            <a:r>
              <a:rPr lang="en-US" dirty="0"/>
              <a:t>experiment 2</a:t>
            </a:r>
          </a:p>
          <a:p>
            <a:r>
              <a:rPr lang="en-US" dirty="0"/>
              <a:t>experiment 3</a:t>
            </a:r>
          </a:p>
          <a:p>
            <a:r>
              <a:rPr lang="en-US" dirty="0"/>
              <a:t>summary</a:t>
            </a:r>
          </a:p>
          <a:p>
            <a:r>
              <a:rPr lang="en-US" dirty="0"/>
              <a:t>further questions</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Interesting Plan</a:t>
            </a:r>
            <a:endParaRPr lang="en-US" dirty="0"/>
          </a:p>
        </p:txBody>
      </p:sp>
      <p:sp>
        <p:nvSpPr>
          <p:cNvPr id="3" name="Content Placeholder 2"/>
          <p:cNvSpPr>
            <a:spLocks noGrp="1"/>
          </p:cNvSpPr>
          <p:nvPr>
            <p:ph idx="1"/>
          </p:nvPr>
        </p:nvSpPr>
        <p:spPr/>
        <p:txBody>
          <a:bodyPr>
            <a:normAutofit lnSpcReduction="10000"/>
          </a:bodyPr>
          <a:lstStyle/>
          <a:p>
            <a:r>
              <a:rPr lang="en-US" dirty="0"/>
              <a:t>The history </a:t>
            </a:r>
            <a:r>
              <a:rPr lang="en-US" dirty="0" smtClean="0"/>
              <a:t>of </a:t>
            </a:r>
            <a:r>
              <a:rPr lang="en-US" dirty="0" err="1" smtClean="0"/>
              <a:t>Bangla</a:t>
            </a:r>
            <a:r>
              <a:rPr lang="en-US" dirty="0" smtClean="0"/>
              <a:t> OCR</a:t>
            </a:r>
            <a:endParaRPr lang="en-US" dirty="0"/>
          </a:p>
          <a:p>
            <a:r>
              <a:rPr lang="en-US" dirty="0" smtClean="0"/>
              <a:t>Will Google </a:t>
            </a:r>
            <a:r>
              <a:rPr lang="en-US" dirty="0" err="1" smtClean="0"/>
              <a:t>Tessaract</a:t>
            </a:r>
            <a:r>
              <a:rPr lang="en-US" dirty="0" smtClean="0"/>
              <a:t> work for </a:t>
            </a:r>
            <a:r>
              <a:rPr lang="en-US" dirty="0" err="1" smtClean="0"/>
              <a:t>Bangla</a:t>
            </a:r>
            <a:r>
              <a:rPr lang="en-US" dirty="0" smtClean="0"/>
              <a:t>? </a:t>
            </a:r>
          </a:p>
          <a:p>
            <a:r>
              <a:rPr lang="en-US" dirty="0" smtClean="0"/>
              <a:t>Segmentation: The first challenge</a:t>
            </a:r>
            <a:endParaRPr lang="en-US" dirty="0"/>
          </a:p>
          <a:p>
            <a:r>
              <a:rPr lang="en-US" dirty="0" smtClean="0"/>
              <a:t>Recognition using Connected Component</a:t>
            </a:r>
          </a:p>
          <a:p>
            <a:r>
              <a:rPr lang="en-US" dirty="0" smtClean="0"/>
              <a:t>Will recognition by brute force work?</a:t>
            </a:r>
            <a:endParaRPr lang="en-US" dirty="0"/>
          </a:p>
          <a:p>
            <a:r>
              <a:rPr lang="en-US" dirty="0" smtClean="0"/>
              <a:t>How many symbol do we train?</a:t>
            </a:r>
            <a:endParaRPr lang="en-US" dirty="0"/>
          </a:p>
          <a:p>
            <a:r>
              <a:rPr lang="en-US" dirty="0" smtClean="0"/>
              <a:t>Is Neural network only option?</a:t>
            </a:r>
          </a:p>
          <a:p>
            <a:r>
              <a:rPr lang="en-US" dirty="0" smtClean="0"/>
              <a:t>What’s next?</a:t>
            </a:r>
            <a:endParaRPr lang="en-US"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Delivering the Content</a:t>
            </a:r>
            <a:endParaRPr lang="en-US" dirty="0"/>
          </a:p>
        </p:txBody>
      </p:sp>
      <p:sp>
        <p:nvSpPr>
          <p:cNvPr id="3" name="Content Placeholder 2"/>
          <p:cNvSpPr>
            <a:spLocks noGrp="1"/>
          </p:cNvSpPr>
          <p:nvPr>
            <p:ph idx="1"/>
          </p:nvPr>
        </p:nvSpPr>
        <p:spPr/>
        <p:txBody>
          <a:bodyPr>
            <a:normAutofit/>
          </a:bodyPr>
          <a:lstStyle/>
          <a:p>
            <a:r>
              <a:rPr lang="en-US" dirty="0"/>
              <a:t>Say only the right things, and not any of the other things</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Delivering the Content</a:t>
            </a:r>
            <a:endParaRPr lang="en-US" dirty="0"/>
          </a:p>
        </p:txBody>
      </p:sp>
      <p:sp>
        <p:nvSpPr>
          <p:cNvPr id="3" name="Content Placeholder 2"/>
          <p:cNvSpPr>
            <a:spLocks noGrp="1"/>
          </p:cNvSpPr>
          <p:nvPr>
            <p:ph idx="1"/>
          </p:nvPr>
        </p:nvSpPr>
        <p:spPr/>
        <p:txBody>
          <a:bodyPr>
            <a:normAutofit/>
          </a:bodyPr>
          <a:lstStyle/>
          <a:p>
            <a:r>
              <a:rPr lang="en-US" dirty="0"/>
              <a:t>Say only the right things, and not any of the other things</a:t>
            </a:r>
          </a:p>
          <a:p>
            <a:r>
              <a:rPr lang="en-US" dirty="0"/>
              <a:t>You must be very selective of what you can say in a short time.  Resist the temptation to tell everything you know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Delivering the Content</a:t>
            </a:r>
            <a:endParaRPr lang="en-US" dirty="0"/>
          </a:p>
        </p:txBody>
      </p:sp>
      <p:sp>
        <p:nvSpPr>
          <p:cNvPr id="3" name="Content Placeholder 2"/>
          <p:cNvSpPr>
            <a:spLocks noGrp="1"/>
          </p:cNvSpPr>
          <p:nvPr>
            <p:ph idx="1"/>
          </p:nvPr>
        </p:nvSpPr>
        <p:spPr/>
        <p:txBody>
          <a:bodyPr>
            <a:normAutofit fontScale="92500"/>
          </a:bodyPr>
          <a:lstStyle/>
          <a:p>
            <a:r>
              <a:rPr lang="en-US" dirty="0"/>
              <a:t>Say only the right things, and not any of the other things</a:t>
            </a:r>
          </a:p>
          <a:p>
            <a:r>
              <a:rPr lang="en-US" dirty="0"/>
              <a:t>You must be very selective of what you can say in a short time.  Resist the temptation to tell everything you know </a:t>
            </a:r>
          </a:p>
          <a:p>
            <a:r>
              <a:rPr lang="en-US" dirty="0"/>
              <a:t>A narrative style is preferable in talks. Research is done to tell a story, going from problem, goal, plan through actions (observations) to outcomes, resolution, and a moral (conclusion</a:t>
            </a:r>
            <a:r>
              <a:rPr lang="en-US" dirty="0" smtClean="0"/>
              <a:t>)!</a:t>
            </a:r>
            <a:endParaRPr lang="en-US"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Delivering the Content (Contd.)</a:t>
            </a:r>
            <a:endParaRPr lang="en-US" dirty="0"/>
          </a:p>
        </p:txBody>
      </p:sp>
      <p:sp>
        <p:nvSpPr>
          <p:cNvPr id="3" name="Content Placeholder 2"/>
          <p:cNvSpPr>
            <a:spLocks noGrp="1"/>
          </p:cNvSpPr>
          <p:nvPr>
            <p:ph idx="1"/>
          </p:nvPr>
        </p:nvSpPr>
        <p:spPr/>
        <p:txBody>
          <a:bodyPr/>
          <a:lstStyle/>
          <a:p>
            <a:r>
              <a:rPr lang="en-US" dirty="0"/>
              <a:t>You are not duty-bound to describe everything, every result or every analysis. </a:t>
            </a:r>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Delivering the Content (Contd.)</a:t>
            </a:r>
            <a:endParaRPr lang="en-US" dirty="0"/>
          </a:p>
        </p:txBody>
      </p:sp>
      <p:sp>
        <p:nvSpPr>
          <p:cNvPr id="3" name="Content Placeholder 2"/>
          <p:cNvSpPr>
            <a:spLocks noGrp="1"/>
          </p:cNvSpPr>
          <p:nvPr>
            <p:ph idx="1"/>
          </p:nvPr>
        </p:nvSpPr>
        <p:spPr/>
        <p:txBody>
          <a:bodyPr/>
          <a:lstStyle/>
          <a:p>
            <a:r>
              <a:rPr lang="en-US" dirty="0"/>
              <a:t>You are not duty-bound to describe everything, every result or every analysis. </a:t>
            </a:r>
          </a:p>
          <a:p>
            <a:r>
              <a:rPr lang="en-US" dirty="0"/>
              <a:t>Bring up potential problems when you think audience will think of them. </a:t>
            </a:r>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for the Talk</a:t>
            </a:r>
            <a:endParaRPr lang="en-US" dirty="0"/>
          </a:p>
        </p:txBody>
      </p:sp>
      <p:sp>
        <p:nvSpPr>
          <p:cNvPr id="3" name="Content Placeholder 2"/>
          <p:cNvSpPr>
            <a:spLocks noGrp="1"/>
          </p:cNvSpPr>
          <p:nvPr>
            <p:ph idx="1"/>
          </p:nvPr>
        </p:nvSpPr>
        <p:spPr/>
        <p:txBody>
          <a:bodyPr/>
          <a:lstStyle/>
          <a:p>
            <a:r>
              <a:rPr lang="en-US" dirty="0"/>
              <a:t>Find </a:t>
            </a:r>
            <a:r>
              <a:rPr lang="en-US" dirty="0" smtClean="0"/>
              <a:t>out </a:t>
            </a:r>
            <a:r>
              <a:rPr lang="en-US" dirty="0"/>
              <a:t>about your audience. </a:t>
            </a:r>
          </a:p>
          <a:p>
            <a:r>
              <a:rPr lang="en-US" dirty="0"/>
              <a:t>Dress sharp, but comfortable. Make sure you can raise your arm to point at things  </a:t>
            </a:r>
          </a:p>
          <a:p>
            <a:r>
              <a:rPr lang="en-US" dirty="0" smtClean="0"/>
              <a:t>Bring </a:t>
            </a:r>
            <a:r>
              <a:rPr lang="en-US" dirty="0"/>
              <a:t>an extra copy of your talk somehow (flash drive </a:t>
            </a:r>
            <a:r>
              <a:rPr lang="en-US" dirty="0" smtClean="0"/>
              <a:t>or in cloud</a:t>
            </a:r>
            <a:r>
              <a:rPr lang="en-US" dirty="0"/>
              <a:t>)</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Delivering the Content (Contd.)</a:t>
            </a:r>
            <a:endParaRPr lang="en-US" dirty="0"/>
          </a:p>
        </p:txBody>
      </p:sp>
      <p:sp>
        <p:nvSpPr>
          <p:cNvPr id="3" name="Content Placeholder 2"/>
          <p:cNvSpPr>
            <a:spLocks noGrp="1"/>
          </p:cNvSpPr>
          <p:nvPr>
            <p:ph idx="1"/>
          </p:nvPr>
        </p:nvSpPr>
        <p:spPr/>
        <p:txBody>
          <a:bodyPr/>
          <a:lstStyle/>
          <a:p>
            <a:r>
              <a:rPr lang="en-US" dirty="0"/>
              <a:t>You are not duty-bound to describe everything, every result or every analysis. </a:t>
            </a:r>
          </a:p>
          <a:p>
            <a:r>
              <a:rPr lang="en-US" dirty="0"/>
              <a:t>Bring up potential problems when you think audience will think of them. </a:t>
            </a:r>
          </a:p>
          <a:p>
            <a:r>
              <a:rPr lang="en-US" dirty="0"/>
              <a:t>If you want to say something controversial or speculative, mark it as such. </a:t>
            </a:r>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Delivering the Content (Contd.)</a:t>
            </a:r>
            <a:endParaRPr lang="en-US" dirty="0"/>
          </a:p>
        </p:txBody>
      </p:sp>
      <p:sp>
        <p:nvSpPr>
          <p:cNvPr id="3" name="Content Placeholder 2"/>
          <p:cNvSpPr>
            <a:spLocks noGrp="1"/>
          </p:cNvSpPr>
          <p:nvPr>
            <p:ph idx="1"/>
          </p:nvPr>
        </p:nvSpPr>
        <p:spPr/>
        <p:txBody>
          <a:bodyPr/>
          <a:lstStyle/>
          <a:p>
            <a:r>
              <a:rPr lang="en-US" dirty="0"/>
              <a:t>You are not duty-bound to describe everything, every result or every analysis. </a:t>
            </a:r>
          </a:p>
          <a:p>
            <a:r>
              <a:rPr lang="en-US" dirty="0"/>
              <a:t>Bring up potential problems when you think audience will think of them. </a:t>
            </a:r>
          </a:p>
          <a:p>
            <a:r>
              <a:rPr lang="en-US" dirty="0"/>
              <a:t>If you want to say something controversial or speculative, mark it as such. </a:t>
            </a:r>
          </a:p>
          <a:p>
            <a:r>
              <a:rPr lang="en-US" dirty="0"/>
              <a:t>Summarize</a:t>
            </a:r>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Time</a:t>
            </a:r>
            <a:endParaRPr lang="en-US" dirty="0"/>
          </a:p>
        </p:txBody>
      </p:sp>
      <p:sp>
        <p:nvSpPr>
          <p:cNvPr id="3" name="Content Placeholder 2"/>
          <p:cNvSpPr>
            <a:spLocks noGrp="1"/>
          </p:cNvSpPr>
          <p:nvPr>
            <p:ph idx="1"/>
          </p:nvPr>
        </p:nvSpPr>
        <p:spPr/>
        <p:txBody>
          <a:bodyPr>
            <a:normAutofit/>
          </a:bodyPr>
          <a:lstStyle/>
          <a:p>
            <a:r>
              <a:rPr lang="en-US" dirty="0"/>
              <a:t>Do not go over your given time. Even if you start </a:t>
            </a:r>
            <a:r>
              <a:rPr lang="en-US" dirty="0" smtClean="0"/>
              <a:t>late</a:t>
            </a:r>
            <a:endParaRPr lang="en-US"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Time</a:t>
            </a:r>
            <a:endParaRPr lang="en-US" dirty="0"/>
          </a:p>
        </p:txBody>
      </p:sp>
      <p:sp>
        <p:nvSpPr>
          <p:cNvPr id="3" name="Content Placeholder 2"/>
          <p:cNvSpPr>
            <a:spLocks noGrp="1"/>
          </p:cNvSpPr>
          <p:nvPr>
            <p:ph idx="1"/>
          </p:nvPr>
        </p:nvSpPr>
        <p:spPr/>
        <p:txBody>
          <a:bodyPr>
            <a:normAutofit/>
          </a:bodyPr>
          <a:lstStyle/>
          <a:p>
            <a:r>
              <a:rPr lang="en-US" dirty="0"/>
              <a:t>Do not go over your given time. Even if you start </a:t>
            </a:r>
            <a:r>
              <a:rPr lang="en-US" dirty="0" smtClean="0"/>
              <a:t>late. </a:t>
            </a:r>
            <a:endParaRPr lang="en-US" dirty="0"/>
          </a:p>
          <a:p>
            <a:r>
              <a:rPr lang="en-US" dirty="0"/>
              <a:t>Make sure to end on time. You are not obligated to 'get through all your slides'.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Time</a:t>
            </a:r>
            <a:endParaRPr lang="en-US" dirty="0"/>
          </a:p>
        </p:txBody>
      </p:sp>
      <p:sp>
        <p:nvSpPr>
          <p:cNvPr id="3" name="Content Placeholder 2"/>
          <p:cNvSpPr>
            <a:spLocks noGrp="1"/>
          </p:cNvSpPr>
          <p:nvPr>
            <p:ph idx="1"/>
          </p:nvPr>
        </p:nvSpPr>
        <p:spPr/>
        <p:txBody>
          <a:bodyPr>
            <a:normAutofit/>
          </a:bodyPr>
          <a:lstStyle/>
          <a:p>
            <a:r>
              <a:rPr lang="en-US" dirty="0"/>
              <a:t>Do not go over your given time. Even if you start late, </a:t>
            </a:r>
          </a:p>
          <a:p>
            <a:r>
              <a:rPr lang="en-US" dirty="0"/>
              <a:t>Make sure to end on time. You are not obligated to 'get through all your slides'.  </a:t>
            </a:r>
          </a:p>
          <a:p>
            <a:r>
              <a:rPr lang="en-US" dirty="0"/>
              <a:t>If you get many more questions than you planned for during the talk, be prepared to adjust.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Time</a:t>
            </a:r>
            <a:endParaRPr lang="en-US" dirty="0"/>
          </a:p>
        </p:txBody>
      </p:sp>
      <p:sp>
        <p:nvSpPr>
          <p:cNvPr id="3" name="Content Placeholder 2"/>
          <p:cNvSpPr>
            <a:spLocks noGrp="1"/>
          </p:cNvSpPr>
          <p:nvPr>
            <p:ph idx="1"/>
          </p:nvPr>
        </p:nvSpPr>
        <p:spPr/>
        <p:txBody>
          <a:bodyPr>
            <a:normAutofit fontScale="92500" lnSpcReduction="10000"/>
          </a:bodyPr>
          <a:lstStyle/>
          <a:p>
            <a:r>
              <a:rPr lang="en-US" dirty="0"/>
              <a:t>Do not go over your given time. Even if you start late, </a:t>
            </a:r>
          </a:p>
          <a:p>
            <a:r>
              <a:rPr lang="en-US" dirty="0"/>
              <a:t>Make sure to end on time. You are not obligated to 'get through all your slides'.  </a:t>
            </a:r>
          </a:p>
          <a:p>
            <a:r>
              <a:rPr lang="en-US" dirty="0"/>
              <a:t>If you get many more questions than you planned for during the talk, be prepared to adjust. </a:t>
            </a:r>
          </a:p>
          <a:p>
            <a:r>
              <a:rPr lang="en-US" dirty="0"/>
              <a:t>Plan ahead what you could skip if you need to. Keep track of time as you progress through the talk and figure out how to tie it up to finish on time.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and Answers</a:t>
            </a:r>
            <a:endParaRPr lang="en-US" dirty="0"/>
          </a:p>
        </p:txBody>
      </p:sp>
      <p:sp>
        <p:nvSpPr>
          <p:cNvPr id="3" name="Content Placeholder 2"/>
          <p:cNvSpPr>
            <a:spLocks noGrp="1"/>
          </p:cNvSpPr>
          <p:nvPr>
            <p:ph idx="1"/>
          </p:nvPr>
        </p:nvSpPr>
        <p:spPr/>
        <p:txBody>
          <a:bodyPr>
            <a:normAutofit/>
          </a:bodyPr>
          <a:lstStyle/>
          <a:p>
            <a:r>
              <a:rPr lang="en-US" dirty="0"/>
              <a:t>Take questions and learn from them</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and Answers</a:t>
            </a:r>
            <a:endParaRPr lang="en-US" dirty="0"/>
          </a:p>
        </p:txBody>
      </p:sp>
      <p:sp>
        <p:nvSpPr>
          <p:cNvPr id="3" name="Content Placeholder 2"/>
          <p:cNvSpPr>
            <a:spLocks noGrp="1"/>
          </p:cNvSpPr>
          <p:nvPr>
            <p:ph idx="1"/>
          </p:nvPr>
        </p:nvSpPr>
        <p:spPr/>
        <p:txBody>
          <a:bodyPr>
            <a:normAutofit/>
          </a:bodyPr>
          <a:lstStyle/>
          <a:p>
            <a:r>
              <a:rPr lang="en-US" dirty="0"/>
              <a:t>Take questions and learn from them</a:t>
            </a:r>
          </a:p>
          <a:p>
            <a:r>
              <a:rPr lang="en-US" dirty="0"/>
              <a:t>Don't worry about "tough" questions: they almost never come. You know more about your talk.</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and Answers</a:t>
            </a:r>
            <a:endParaRPr lang="en-US" dirty="0"/>
          </a:p>
        </p:txBody>
      </p:sp>
      <p:sp>
        <p:nvSpPr>
          <p:cNvPr id="3" name="Content Placeholder 2"/>
          <p:cNvSpPr>
            <a:spLocks noGrp="1"/>
          </p:cNvSpPr>
          <p:nvPr>
            <p:ph idx="1"/>
          </p:nvPr>
        </p:nvSpPr>
        <p:spPr/>
        <p:txBody>
          <a:bodyPr>
            <a:normAutofit/>
          </a:bodyPr>
          <a:lstStyle/>
          <a:p>
            <a:r>
              <a:rPr lang="en-US" dirty="0"/>
              <a:t>Take questions and learn from them</a:t>
            </a:r>
          </a:p>
          <a:p>
            <a:r>
              <a:rPr lang="en-US" dirty="0"/>
              <a:t>Don't worry about "tough" questions: they almost never come. You know more about your talk.</a:t>
            </a:r>
          </a:p>
          <a:p>
            <a:r>
              <a:rPr lang="en-US" dirty="0"/>
              <a:t>If a question comes you don't know about, it's okay to say "I don't know".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and Answers</a:t>
            </a:r>
            <a:endParaRPr lang="en-US" dirty="0"/>
          </a:p>
        </p:txBody>
      </p:sp>
      <p:sp>
        <p:nvSpPr>
          <p:cNvPr id="3" name="Content Placeholder 2"/>
          <p:cNvSpPr>
            <a:spLocks noGrp="1"/>
          </p:cNvSpPr>
          <p:nvPr>
            <p:ph idx="1"/>
          </p:nvPr>
        </p:nvSpPr>
        <p:spPr/>
        <p:txBody>
          <a:bodyPr>
            <a:normAutofit/>
          </a:bodyPr>
          <a:lstStyle/>
          <a:p>
            <a:r>
              <a:rPr lang="en-US" dirty="0"/>
              <a:t>Take questions and learn from them</a:t>
            </a:r>
          </a:p>
          <a:p>
            <a:r>
              <a:rPr lang="en-US" dirty="0"/>
              <a:t>Don't worry about "tough" questions: they almost never come. You know more about your talk.</a:t>
            </a:r>
          </a:p>
          <a:p>
            <a:r>
              <a:rPr lang="en-US" dirty="0"/>
              <a:t>If a question comes you don't know about, it's okay to say "I don't know". </a:t>
            </a:r>
          </a:p>
          <a:p>
            <a:r>
              <a:rPr lang="en-US" dirty="0" smtClean="0"/>
              <a:t>It is not crime to plant a </a:t>
            </a:r>
            <a:r>
              <a:rPr lang="en-US" dirty="0" smtClean="0"/>
              <a:t>simple </a:t>
            </a:r>
            <a:r>
              <a:rPr lang="en-US" dirty="0"/>
              <a:t>question with a friend so he/she can direct it to you </a:t>
            </a:r>
            <a:r>
              <a:rPr lang="en-US" dirty="0" smtClean="0"/>
              <a:t>!!</a:t>
            </a:r>
            <a:endParaRPr lang="en-US"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for the Talk</a:t>
            </a:r>
            <a:endParaRPr lang="en-US" dirty="0"/>
          </a:p>
        </p:txBody>
      </p:sp>
      <p:sp>
        <p:nvSpPr>
          <p:cNvPr id="3" name="Content Placeholder 2"/>
          <p:cNvSpPr>
            <a:spLocks noGrp="1"/>
          </p:cNvSpPr>
          <p:nvPr>
            <p:ph idx="1"/>
          </p:nvPr>
        </p:nvSpPr>
        <p:spPr/>
        <p:txBody>
          <a:bodyPr/>
          <a:lstStyle/>
          <a:p>
            <a:r>
              <a:rPr lang="en-US" dirty="0"/>
              <a:t>Find </a:t>
            </a:r>
            <a:r>
              <a:rPr lang="en-US" dirty="0" smtClean="0"/>
              <a:t>out </a:t>
            </a:r>
            <a:r>
              <a:rPr lang="en-US" dirty="0"/>
              <a:t>about your audience. </a:t>
            </a:r>
          </a:p>
          <a:p>
            <a:r>
              <a:rPr lang="en-US" dirty="0"/>
              <a:t>Dress sharp, but comfortable. Make sure you can raise your arm to point at things  </a:t>
            </a:r>
          </a:p>
          <a:p>
            <a:r>
              <a:rPr lang="en-US" dirty="0" smtClean="0"/>
              <a:t>Bring </a:t>
            </a:r>
            <a:r>
              <a:rPr lang="en-US" dirty="0"/>
              <a:t>an extra copy of your talk somehow (flash drive </a:t>
            </a:r>
            <a:r>
              <a:rPr lang="en-US" dirty="0" smtClean="0"/>
              <a:t>or in cloud</a:t>
            </a:r>
            <a:r>
              <a:rPr lang="en-US" dirty="0"/>
              <a:t>)</a:t>
            </a:r>
          </a:p>
          <a:p>
            <a:r>
              <a:rPr lang="en-US" dirty="0"/>
              <a:t>Arrive early </a:t>
            </a:r>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Mention References, when applicable</a:t>
            </a:r>
            <a:endParaRPr lang="en-US" dirty="0"/>
          </a:p>
        </p:txBody>
      </p:sp>
      <p:sp>
        <p:nvSpPr>
          <p:cNvPr id="3" name="Content Placeholder 2"/>
          <p:cNvSpPr>
            <a:spLocks noGrp="1"/>
          </p:cNvSpPr>
          <p:nvPr>
            <p:ph idx="1"/>
          </p:nvPr>
        </p:nvSpPr>
        <p:spPr/>
        <p:txBody>
          <a:bodyPr>
            <a:normAutofit/>
          </a:bodyPr>
          <a:lstStyle/>
          <a:p>
            <a:r>
              <a:rPr lang="en-US" sz="2400" dirty="0"/>
              <a:t>www-psych.stanford.edu/~</a:t>
            </a:r>
            <a:r>
              <a:rPr lang="en-US" sz="2400" dirty="0" err="1"/>
              <a:t>lera</a:t>
            </a:r>
            <a:r>
              <a:rPr lang="en-US" sz="2400" dirty="0"/>
              <a:t>/290/lecture5.html</a:t>
            </a:r>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lgn="ctr">
              <a:buNone/>
            </a:pPr>
            <a:endParaRPr lang="en-US" dirty="0" smtClean="0"/>
          </a:p>
          <a:p>
            <a:pPr algn="ctr">
              <a:buNone/>
            </a:pPr>
            <a:endParaRPr lang="en-US"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lgn="ctr">
              <a:buNone/>
            </a:pPr>
            <a:endParaRPr lang="en-US" dirty="0" smtClean="0"/>
          </a:p>
          <a:p>
            <a:pPr algn="ctr">
              <a:buNone/>
            </a:pPr>
            <a:r>
              <a:rPr lang="en-US" dirty="0" smtClean="0"/>
              <a:t>You do not have to believe anything I said!!</a:t>
            </a:r>
          </a:p>
          <a:p>
            <a:pPr algn="ctr">
              <a:buNone/>
            </a:pPr>
            <a:endParaRPr lang="en-US"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lgn="ctr">
              <a:buNone/>
            </a:pPr>
            <a:endParaRPr lang="en-US" dirty="0" smtClean="0"/>
          </a:p>
          <a:p>
            <a:pPr algn="ctr">
              <a:buNone/>
            </a:pPr>
            <a:r>
              <a:rPr lang="en-US" dirty="0" smtClean="0"/>
              <a:t>You do not have to believe anything I said!!</a:t>
            </a:r>
          </a:p>
          <a:p>
            <a:pPr algn="ctr">
              <a:buNone/>
            </a:pPr>
            <a:endParaRPr lang="en-US" dirty="0"/>
          </a:p>
          <a:p>
            <a:pPr algn="ctr">
              <a:buNone/>
            </a:pPr>
            <a:r>
              <a:rPr lang="en-US" smtClean="0"/>
              <a:t>Just use </a:t>
            </a:r>
            <a:r>
              <a:rPr lang="en-US" dirty="0" smtClean="0"/>
              <a:t>your common sense.</a:t>
            </a:r>
            <a:endParaRPr lang="en-US" dirty="0"/>
          </a:p>
          <a:p>
            <a:endParaRPr lang="en-US" dirty="0"/>
          </a:p>
        </p:txBody>
      </p:sp>
      <p:pic>
        <p:nvPicPr>
          <p:cNvPr id="4" name="Picture 4"/>
          <p:cNvPicPr>
            <a:picLocks noChangeAspect="1" noChangeArrowheads="1"/>
          </p:cNvPicPr>
          <p:nvPr/>
        </p:nvPicPr>
        <p:blipFill>
          <a:blip r:embed="rId2"/>
          <a:srcRect/>
          <a:stretch>
            <a:fillRect/>
          </a:stretch>
        </p:blipFill>
        <p:spPr bwMode="auto">
          <a:xfrm>
            <a:off x="228600" y="1143000"/>
            <a:ext cx="8729663" cy="4887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352</TotalTime>
  <Words>3599</Words>
  <Application>Microsoft Office PowerPoint</Application>
  <PresentationFormat>On-screen Show (4:3)</PresentationFormat>
  <Paragraphs>366</Paragraphs>
  <Slides>93</Slides>
  <Notes>0</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Office Theme</vt:lpstr>
      <vt:lpstr>How to Give a Good Talk</vt:lpstr>
      <vt:lpstr>Prepare for the Talk</vt:lpstr>
      <vt:lpstr>Know your Audience!!</vt:lpstr>
      <vt:lpstr>Prepare for the Talk</vt:lpstr>
      <vt:lpstr>Prepare for the Talk</vt:lpstr>
      <vt:lpstr>Slide 6</vt:lpstr>
      <vt:lpstr>Prepare for the Talk</vt:lpstr>
      <vt:lpstr>Prepare for the Talk</vt:lpstr>
      <vt:lpstr>Prepare for the Talk</vt:lpstr>
      <vt:lpstr>Prepare for the Talk</vt:lpstr>
      <vt:lpstr>During the Talk</vt:lpstr>
      <vt:lpstr>Slide 12</vt:lpstr>
      <vt:lpstr>During the Talk</vt:lpstr>
      <vt:lpstr>During the Talk</vt:lpstr>
      <vt:lpstr>During the Talk</vt:lpstr>
      <vt:lpstr>During the Talk</vt:lpstr>
      <vt:lpstr>During the Talk</vt:lpstr>
      <vt:lpstr>During the Talk</vt:lpstr>
      <vt:lpstr>Slide 19</vt:lpstr>
      <vt:lpstr>Make your Slides</vt:lpstr>
      <vt:lpstr>Make your Slides</vt:lpstr>
      <vt:lpstr>Make your Slides</vt:lpstr>
      <vt:lpstr>Make your Slides</vt:lpstr>
      <vt:lpstr>Which Font is Correct for a Talk?</vt:lpstr>
      <vt:lpstr>Make your Slides</vt:lpstr>
      <vt:lpstr>Make your Slides</vt:lpstr>
      <vt:lpstr>Slide 27</vt:lpstr>
      <vt:lpstr>Make your Slides</vt:lpstr>
      <vt:lpstr>Make your Slides (Contd.)</vt:lpstr>
      <vt:lpstr>All Kinds of Color? Styles? Shapes? </vt:lpstr>
      <vt:lpstr>Make your Slides (Contd.)</vt:lpstr>
      <vt:lpstr>Make your Slides (Contd.)</vt:lpstr>
      <vt:lpstr>Make your Slides (Contd.)</vt:lpstr>
      <vt:lpstr>Make your Slides (Contd.)</vt:lpstr>
      <vt:lpstr>Unless you have a Reason!!</vt:lpstr>
      <vt:lpstr>Make your Slides (Contd.)</vt:lpstr>
      <vt:lpstr>Make your Slides (Contd.)</vt:lpstr>
      <vt:lpstr>Make your Slides (Contd.)</vt:lpstr>
      <vt:lpstr>Make your Slides (Contd.)</vt:lpstr>
      <vt:lpstr>Make your Slides (Contd.)</vt:lpstr>
      <vt:lpstr>Make your Slides (Contd.)</vt:lpstr>
      <vt:lpstr>Make your Slides (Contd.)</vt:lpstr>
      <vt:lpstr>Make your Slides (Contd.)</vt:lpstr>
      <vt:lpstr>Font Size?</vt:lpstr>
      <vt:lpstr>Make your Slides (Contd.)</vt:lpstr>
      <vt:lpstr>Make your Slides (Contd.)</vt:lpstr>
      <vt:lpstr>Make your Slides (Contd.)</vt:lpstr>
      <vt:lpstr>Make your Slides (Contd.)</vt:lpstr>
      <vt:lpstr>Make your Slides (Contd.)</vt:lpstr>
      <vt:lpstr>Make your Slides (Contd.)</vt:lpstr>
      <vt:lpstr>Make your Slides (Contd.)</vt:lpstr>
      <vt:lpstr>Make your Slides (Contd.)</vt:lpstr>
      <vt:lpstr>Make your Slides (Contd.)</vt:lpstr>
      <vt:lpstr>Make your Slides (Contd.)</vt:lpstr>
      <vt:lpstr>Make your Slides (Contd.)</vt:lpstr>
      <vt:lpstr>Make your Slides (Contd.)</vt:lpstr>
      <vt:lpstr>How to Present</vt:lpstr>
      <vt:lpstr>How to Present</vt:lpstr>
      <vt:lpstr>How to Present</vt:lpstr>
      <vt:lpstr>How to Present</vt:lpstr>
      <vt:lpstr>How to Present</vt:lpstr>
      <vt:lpstr>How to Present</vt:lpstr>
      <vt:lpstr>How to Present (Contd.)</vt:lpstr>
      <vt:lpstr>How to Present (Contd.)</vt:lpstr>
      <vt:lpstr>How to Present (Contd.)</vt:lpstr>
      <vt:lpstr>How to Present (Contd.)</vt:lpstr>
      <vt:lpstr>Slide 67</vt:lpstr>
      <vt:lpstr>How to Present (Contd.)</vt:lpstr>
      <vt:lpstr>How to Present (Contd.)</vt:lpstr>
      <vt:lpstr>How to Present (Contd.)</vt:lpstr>
      <vt:lpstr>How to Present (Contd.)</vt:lpstr>
      <vt:lpstr>How to Present (Contd.)</vt:lpstr>
      <vt:lpstr>Example: Useless Plan</vt:lpstr>
      <vt:lpstr>Example: Interesting Plan</vt:lpstr>
      <vt:lpstr>Delivering the Content</vt:lpstr>
      <vt:lpstr>Delivering the Content</vt:lpstr>
      <vt:lpstr>Delivering the Content</vt:lpstr>
      <vt:lpstr>Delivering the Content (Contd.)</vt:lpstr>
      <vt:lpstr>Delivering the Content (Contd.)</vt:lpstr>
      <vt:lpstr>Delivering the Content (Contd.)</vt:lpstr>
      <vt:lpstr>Delivering the Content (Contd.)</vt:lpstr>
      <vt:lpstr>Maintaining Time</vt:lpstr>
      <vt:lpstr>Maintaining Time</vt:lpstr>
      <vt:lpstr>Maintaining Time</vt:lpstr>
      <vt:lpstr>Maintaining Time</vt:lpstr>
      <vt:lpstr>Question and Answers</vt:lpstr>
      <vt:lpstr>Question and Answers</vt:lpstr>
      <vt:lpstr>Question and Answers</vt:lpstr>
      <vt:lpstr>Question and Answers</vt:lpstr>
      <vt:lpstr>Mention References, when applicable</vt:lpstr>
      <vt:lpstr>Conclusion</vt:lpstr>
      <vt:lpstr>Conclusion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Give a Good Talk</dc:title>
  <dc:creator>MZI</dc:creator>
  <cp:lastModifiedBy>user</cp:lastModifiedBy>
  <cp:revision>52</cp:revision>
  <dcterms:created xsi:type="dcterms:W3CDTF">2015-03-11T10:42:45Z</dcterms:created>
  <dcterms:modified xsi:type="dcterms:W3CDTF">2015-03-11T18:03:12Z</dcterms:modified>
</cp:coreProperties>
</file>