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77"/>
  </p:notesMasterIdLst>
  <p:sldIdLst>
    <p:sldId id="256" r:id="rId2"/>
    <p:sldId id="287" r:id="rId3"/>
    <p:sldId id="403" r:id="rId4"/>
    <p:sldId id="411" r:id="rId5"/>
    <p:sldId id="412" r:id="rId6"/>
    <p:sldId id="413" r:id="rId7"/>
    <p:sldId id="257" r:id="rId8"/>
    <p:sldId id="404" r:id="rId9"/>
    <p:sldId id="405" r:id="rId10"/>
    <p:sldId id="406" r:id="rId11"/>
    <p:sldId id="408" r:id="rId12"/>
    <p:sldId id="409" r:id="rId13"/>
    <p:sldId id="442" r:id="rId14"/>
    <p:sldId id="443" r:id="rId15"/>
    <p:sldId id="258" r:id="rId16"/>
    <p:sldId id="414" r:id="rId17"/>
    <p:sldId id="415" r:id="rId18"/>
    <p:sldId id="288" r:id="rId19"/>
    <p:sldId id="289" r:id="rId20"/>
    <p:sldId id="451" r:id="rId21"/>
    <p:sldId id="427" r:id="rId22"/>
    <p:sldId id="416" r:id="rId23"/>
    <p:sldId id="290" r:id="rId24"/>
    <p:sldId id="417" r:id="rId25"/>
    <p:sldId id="418" r:id="rId26"/>
    <p:sldId id="419" r:id="rId27"/>
    <p:sldId id="420" r:id="rId28"/>
    <p:sldId id="421" r:id="rId29"/>
    <p:sldId id="294" r:id="rId30"/>
    <p:sldId id="291" r:id="rId31"/>
    <p:sldId id="452" r:id="rId32"/>
    <p:sldId id="453" r:id="rId33"/>
    <p:sldId id="444" r:id="rId34"/>
    <p:sldId id="426" r:id="rId35"/>
    <p:sldId id="445" r:id="rId36"/>
    <p:sldId id="422" r:id="rId37"/>
    <p:sldId id="423" r:id="rId38"/>
    <p:sldId id="424" r:id="rId39"/>
    <p:sldId id="430" r:id="rId40"/>
    <p:sldId id="425" r:id="rId41"/>
    <p:sldId id="428" r:id="rId42"/>
    <p:sldId id="429" r:id="rId43"/>
    <p:sldId id="292" r:id="rId44"/>
    <p:sldId id="431" r:id="rId45"/>
    <p:sldId id="432" r:id="rId46"/>
    <p:sldId id="434" r:id="rId47"/>
    <p:sldId id="454" r:id="rId48"/>
    <p:sldId id="446" r:id="rId49"/>
    <p:sldId id="447" r:id="rId50"/>
    <p:sldId id="457" r:id="rId51"/>
    <p:sldId id="458" r:id="rId52"/>
    <p:sldId id="455" r:id="rId53"/>
    <p:sldId id="456" r:id="rId54"/>
    <p:sldId id="464" r:id="rId55"/>
    <p:sldId id="438" r:id="rId56"/>
    <p:sldId id="435" r:id="rId57"/>
    <p:sldId id="436" r:id="rId58"/>
    <p:sldId id="296" r:id="rId59"/>
    <p:sldId id="439" r:id="rId60"/>
    <p:sldId id="440" r:id="rId61"/>
    <p:sldId id="468" r:id="rId62"/>
    <p:sldId id="469" r:id="rId63"/>
    <p:sldId id="470" r:id="rId64"/>
    <p:sldId id="471" r:id="rId65"/>
    <p:sldId id="472" r:id="rId66"/>
    <p:sldId id="474" r:id="rId67"/>
    <p:sldId id="475" r:id="rId68"/>
    <p:sldId id="476" r:id="rId69"/>
    <p:sldId id="309" r:id="rId70"/>
    <p:sldId id="461" r:id="rId71"/>
    <p:sldId id="462" r:id="rId72"/>
    <p:sldId id="465" r:id="rId73"/>
    <p:sldId id="466" r:id="rId74"/>
    <p:sldId id="467" r:id="rId75"/>
    <p:sldId id="400" r:id="rId7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Century Gothic" pitchFamily="34" charset="0"/>
        <a:ea typeface="+mn-ea"/>
        <a:cs typeface="+mn-cs"/>
      </a:defRPr>
    </a:lvl2pPr>
    <a:lvl3pPr marL="914400" algn="l" rtl="0" fontAlgn="base">
      <a:spcBef>
        <a:spcPct val="0"/>
      </a:spcBef>
      <a:spcAft>
        <a:spcPct val="0"/>
      </a:spcAft>
      <a:defRPr kern="1200">
        <a:solidFill>
          <a:schemeClr val="tx1"/>
        </a:solidFill>
        <a:latin typeface="Century Gothic" pitchFamily="34" charset="0"/>
        <a:ea typeface="+mn-ea"/>
        <a:cs typeface="+mn-cs"/>
      </a:defRPr>
    </a:lvl3pPr>
    <a:lvl4pPr marL="1371600" algn="l" rtl="0" fontAlgn="base">
      <a:spcBef>
        <a:spcPct val="0"/>
      </a:spcBef>
      <a:spcAft>
        <a:spcPct val="0"/>
      </a:spcAft>
      <a:defRPr kern="1200">
        <a:solidFill>
          <a:schemeClr val="tx1"/>
        </a:solidFill>
        <a:latin typeface="Century Gothic" pitchFamily="34" charset="0"/>
        <a:ea typeface="+mn-ea"/>
        <a:cs typeface="+mn-cs"/>
      </a:defRPr>
    </a:lvl4pPr>
    <a:lvl5pPr marL="1828800" algn="l" rtl="0" fontAlgn="base">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00"/>
    <a:srgbClr val="FF0000"/>
    <a:srgbClr val="0066CC"/>
    <a:srgbClr val="33CC33"/>
    <a:srgbClr val="CC0000"/>
    <a:srgbClr val="F3F90D"/>
    <a:srgbClr val="FDF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7" autoAdjust="0"/>
  </p:normalViewPr>
  <p:slideViewPr>
    <p:cSldViewPr>
      <p:cViewPr varScale="1">
        <p:scale>
          <a:sx n="118" d="100"/>
          <a:sy n="118" d="100"/>
        </p:scale>
        <p:origin x="2013" y="3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1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CEBDBA6-A273-49A1-8762-444A71D02973}" type="slidenum">
              <a:rPr lang="en-GB"/>
              <a:pPr>
                <a:defRPr/>
              </a:pPr>
              <a:t>‹#›</a:t>
            </a:fld>
            <a:endParaRPr lang="en-GB"/>
          </a:p>
        </p:txBody>
      </p:sp>
    </p:spTree>
    <p:extLst>
      <p:ext uri="{BB962C8B-B14F-4D97-AF65-F5344CB8AC3E}">
        <p14:creationId xmlns:p14="http://schemas.microsoft.com/office/powerpoint/2010/main" val="2573279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79F9199-EEA7-424E-B246-2EA6B1EE12A7}" type="slidenum">
              <a:rPr lang="en-GB" smtClean="0"/>
              <a:pPr/>
              <a:t>1</a:t>
            </a:fld>
            <a:endParaRPr lang="en-GB"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510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5A7A0E5-52BD-4741-95C0-0514903F2A85}" type="slidenum">
              <a:rPr lang="en-GB" smtClean="0"/>
              <a:pPr/>
              <a:t>15</a:t>
            </a:fld>
            <a:endParaRPr lang="en-GB"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3036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2C17918-08BB-4692-A52E-D778606F2C32}" type="slidenum">
              <a:rPr lang="en-GB" smtClean="0"/>
              <a:pPr/>
              <a:t>16</a:t>
            </a:fld>
            <a:endParaRPr lang="en-GB"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884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805A45B-0F0D-4C6B-8D9A-91959EFAC3AB}" type="slidenum">
              <a:rPr lang="en-GB" smtClean="0"/>
              <a:pPr/>
              <a:t>17</a:t>
            </a:fld>
            <a:endParaRPr lang="en-GB"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1781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8944590-D0D9-46A9-BA35-BC375E73AA0B}" type="slidenum">
              <a:rPr lang="en-GB" smtClean="0"/>
              <a:pPr/>
              <a:t>18</a:t>
            </a:fld>
            <a:endParaRPr lang="en-GB"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6881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EE42B60-20C8-4366-AA1D-9359EFA31AA3}" type="slidenum">
              <a:rPr lang="en-GB" smtClean="0"/>
              <a:pPr/>
              <a:t>19</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5086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EE42B60-20C8-4366-AA1D-9359EFA31AA3}" type="slidenum">
              <a:rPr lang="en-GB" smtClean="0"/>
              <a:pPr/>
              <a:t>20</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0223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3018A41-64FD-45DD-BB53-B7B942B98F73}" type="slidenum">
              <a:rPr lang="en-GB" smtClean="0"/>
              <a:pPr/>
              <a:t>21</a:t>
            </a:fld>
            <a:endParaRPr lang="en-GB"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68582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DAA5FCB-8450-44EF-BA41-F0D2FDF8F5A9}" type="slidenum">
              <a:rPr lang="en-GB" smtClean="0"/>
              <a:pPr/>
              <a:t>22</a:t>
            </a:fld>
            <a:endParaRPr lang="en-GB"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3422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A4417E1-0BAB-42F9-93BA-6A2FCF01F71E}" type="slidenum">
              <a:rPr lang="en-GB" smtClean="0"/>
              <a:pPr/>
              <a:t>23</a:t>
            </a:fld>
            <a:endParaRPr lang="en-GB"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71604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F3C32C9-972A-4085-9F64-AD4E89912214}" type="slidenum">
              <a:rPr lang="en-GB" smtClean="0"/>
              <a:pPr/>
              <a:t>24</a:t>
            </a:fld>
            <a:endParaRPr lang="en-GB"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7156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EC12D2B-17DE-4D1C-9D42-55A03D75262D}" type="slidenum">
              <a:rPr lang="en-GB" smtClean="0"/>
              <a:pPr/>
              <a:t>7</a:t>
            </a:fld>
            <a:endParaRPr lang="en-GB"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9476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2B4CFE2-93A2-492A-8866-E6EE14F24662}" type="slidenum">
              <a:rPr lang="en-GB" smtClean="0"/>
              <a:pPr/>
              <a:t>25</a:t>
            </a:fld>
            <a:endParaRPr lang="en-GB"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005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C9AED17-8A9F-44CF-9FCB-E884908FED18}" type="slidenum">
              <a:rPr lang="en-GB" smtClean="0"/>
              <a:pPr/>
              <a:t>26</a:t>
            </a:fld>
            <a:endParaRPr lang="en-GB"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28517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08E5E4E-8DC8-4AFD-8BAC-C8C2E5860D30}" type="slidenum">
              <a:rPr lang="en-GB" smtClean="0"/>
              <a:pPr/>
              <a:t>27</a:t>
            </a:fld>
            <a:endParaRPr lang="en-GB"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70043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9159FF7-A969-4915-979D-052FEC79A0F7}" type="slidenum">
              <a:rPr lang="en-GB" smtClean="0"/>
              <a:pPr/>
              <a:t>28</a:t>
            </a:fld>
            <a:endParaRPr lang="en-GB"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10209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755D900-CFD4-4E92-8679-84EAA2C12B00}" type="slidenum">
              <a:rPr lang="en-GB" smtClean="0"/>
              <a:pPr/>
              <a:t>29</a:t>
            </a:fld>
            <a:endParaRPr lang="en-GB"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66446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B4EB14B-E708-49DB-A0DF-CBA3674E4A28}" type="slidenum">
              <a:rPr lang="en-GB" smtClean="0"/>
              <a:pPr/>
              <a:t>30</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3555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B4EB14B-E708-49DB-A0DF-CBA3674E4A28}" type="slidenum">
              <a:rPr lang="en-GB" smtClean="0"/>
              <a:pPr/>
              <a:t>31</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5769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B4EB14B-E708-49DB-A0DF-CBA3674E4A28}" type="slidenum">
              <a:rPr lang="en-GB" smtClean="0"/>
              <a:pPr/>
              <a:t>32</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17327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4405049-E83A-4433-8811-95FDE8D51AD6}" type="slidenum">
              <a:rPr lang="en-GB" smtClean="0"/>
              <a:pPr/>
              <a:t>33</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4684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49838C0-A96A-4F01-9815-02156AAB7034}" type="slidenum">
              <a:rPr lang="en-GB" smtClean="0"/>
              <a:pPr/>
              <a:t>34</a:t>
            </a:fld>
            <a:endParaRPr lang="en-GB"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896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642D0F7-1E14-46E4-B4C7-492F4ED53332}" type="slidenum">
              <a:rPr lang="en-GB" smtClean="0"/>
              <a:pPr/>
              <a:t>8</a:t>
            </a:fld>
            <a:endParaRPr lang="en-GB"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437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A1E1723-EB5C-4F6B-8624-F28AC79157C8}" type="slidenum">
              <a:rPr lang="en-GB" smtClean="0"/>
              <a:pPr/>
              <a:t>35</a:t>
            </a:fld>
            <a:endParaRPr lang="en-GB"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158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BD26811-CEE0-4604-9937-FEE7B27B99D0}" type="slidenum">
              <a:rPr lang="en-GB" smtClean="0"/>
              <a:pPr/>
              <a:t>36</a:t>
            </a:fld>
            <a:endParaRPr lang="en-GB"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079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DD2F3B1-330F-4E30-B990-B0DA3653E404}" type="slidenum">
              <a:rPr lang="en-GB" smtClean="0"/>
              <a:pPr/>
              <a:t>37</a:t>
            </a:fld>
            <a:endParaRPr lang="en-GB"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22518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0014E3C-3AB0-458D-A5C5-89F4074384AA}" type="slidenum">
              <a:rPr lang="en-GB" smtClean="0"/>
              <a:pPr/>
              <a:t>38</a:t>
            </a:fld>
            <a:endParaRPr lang="en-GB"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6984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0A3EC08-EA8F-49A0-AF26-B2828BA3AF17}" type="slidenum">
              <a:rPr lang="en-GB" smtClean="0"/>
              <a:pPr/>
              <a:t>39</a:t>
            </a:fld>
            <a:endParaRPr lang="en-GB"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71878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6569CF0-1155-45F2-B43F-03E04DFFE339}" type="slidenum">
              <a:rPr lang="en-GB" smtClean="0"/>
              <a:pPr/>
              <a:t>40</a:t>
            </a:fld>
            <a:endParaRPr lang="en-GB"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62019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6AD9CE9-B7FE-4114-AFC2-8C3694126568}" type="slidenum">
              <a:rPr lang="en-GB" smtClean="0"/>
              <a:pPr/>
              <a:t>41</a:t>
            </a:fld>
            <a:endParaRPr lang="en-GB"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32958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31356E9-434E-440C-BA24-43ADD7A3F763}" type="slidenum">
              <a:rPr lang="en-GB" smtClean="0"/>
              <a:pPr/>
              <a:t>42</a:t>
            </a:fld>
            <a:endParaRPr lang="en-GB"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07804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4A0B876-DE71-44A4-85B3-5694D545ABA7}" type="slidenum">
              <a:rPr lang="en-GB" smtClean="0"/>
              <a:pPr/>
              <a:t>43</a:t>
            </a:fld>
            <a:endParaRPr lang="en-GB"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13081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724F6A9-CA06-48AC-9E0F-4FFF4018D95B}" type="slidenum">
              <a:rPr lang="en-GB" smtClean="0"/>
              <a:pPr/>
              <a:t>44</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249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9660F89-4A54-47C7-A22F-17844442C257}" type="slidenum">
              <a:rPr lang="en-GB" smtClean="0"/>
              <a:pPr/>
              <a:t>9</a:t>
            </a:fld>
            <a:endParaRPr lang="en-GB"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4061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E65AEF9-C17A-4B71-B37C-7EB92057524D}" type="slidenum">
              <a:rPr lang="en-GB" smtClean="0"/>
              <a:pPr/>
              <a:t>45</a:t>
            </a:fld>
            <a:endParaRPr lang="en-GB"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06917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09B028F-4DB3-40BC-9847-BB12BDA00270}" type="slidenum">
              <a:rPr lang="en-GB" smtClean="0"/>
              <a:pPr/>
              <a:t>46</a:t>
            </a:fld>
            <a:endParaRPr lang="en-GB"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51053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09B028F-4DB3-40BC-9847-BB12BDA00270}" type="slidenum">
              <a:rPr lang="en-GB" smtClean="0"/>
              <a:pPr/>
              <a:t>47</a:t>
            </a:fld>
            <a:endParaRPr lang="en-GB"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14872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84D22D8-E97A-4919-9CDC-B896F62A06A9}" type="slidenum">
              <a:rPr lang="en-GB" smtClean="0"/>
              <a:pPr/>
              <a:t>48</a:t>
            </a:fld>
            <a:endParaRPr lang="en-GB"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94702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49</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10220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50</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59684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51</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87116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52</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28753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53</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09108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54</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9423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A28A06A-845C-430C-8C51-9200375B0B51}" type="slidenum">
              <a:rPr lang="en-GB" smtClean="0"/>
              <a:pPr/>
              <a:t>10</a:t>
            </a:fld>
            <a:endParaRPr lang="en-GB"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115569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85FD97E-5652-4C3E-B999-E09F549C7C07}" type="slidenum">
              <a:rPr lang="en-GB" smtClean="0"/>
              <a:pPr/>
              <a:t>55</a:t>
            </a:fld>
            <a:endParaRPr lang="en-GB"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84983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F45A9BC-2D3D-4E4F-9C59-4242EE3B6297}" type="slidenum">
              <a:rPr lang="en-GB" smtClean="0"/>
              <a:pPr/>
              <a:t>56</a:t>
            </a:fld>
            <a:endParaRPr lang="en-GB"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39274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460BB63-A64B-4CFB-BA0D-87357F8CA165}" type="slidenum">
              <a:rPr lang="en-GB" smtClean="0"/>
              <a:pPr/>
              <a:t>57</a:t>
            </a:fld>
            <a:endParaRPr lang="en-GB"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93007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E8935BF-DFAB-4395-8754-455E599BF58C}" type="slidenum">
              <a:rPr lang="en-GB" smtClean="0"/>
              <a:pPr/>
              <a:t>58</a:t>
            </a:fld>
            <a:endParaRPr lang="en-GB"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71918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108910E-230B-4D2F-BA15-5AA67F9F8195}" type="slidenum">
              <a:rPr lang="en-GB" smtClean="0"/>
              <a:pPr/>
              <a:t>59</a:t>
            </a:fld>
            <a:endParaRPr lang="en-GB"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72114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96DB83A-EBB5-4092-AB21-6BB90A134381}" type="slidenum">
              <a:rPr lang="en-GB" smtClean="0"/>
              <a:pPr/>
              <a:t>60</a:t>
            </a:fld>
            <a:endParaRPr lang="en-GB"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09813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96DB83A-EBB5-4092-AB21-6BB90A134381}" type="slidenum">
              <a:rPr lang="en-GB" smtClean="0"/>
              <a:pPr/>
              <a:t>61</a:t>
            </a:fld>
            <a:endParaRPr lang="en-GB"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73534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805A45B-0F0D-4C6B-8D9A-91959EFAC3AB}" type="slidenum">
              <a:rPr lang="en-GB" smtClean="0"/>
              <a:pPr/>
              <a:t>62</a:t>
            </a:fld>
            <a:endParaRPr lang="en-GB"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19077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EE42B60-20C8-4366-AA1D-9359EFA31AA3}" type="slidenum">
              <a:rPr lang="en-GB" smtClean="0"/>
              <a:pPr/>
              <a:t>63</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61425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EE42B60-20C8-4366-AA1D-9359EFA31AA3}" type="slidenum">
              <a:rPr lang="en-GB" smtClean="0"/>
              <a:pPr/>
              <a:t>64</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7712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39204C0-10E5-4CE4-A4E2-139D297A384B}" type="slidenum">
              <a:rPr lang="en-GB" smtClean="0"/>
              <a:pPr/>
              <a:t>11</a:t>
            </a:fld>
            <a:endParaRPr lang="en-GB"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567981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EE42B60-20C8-4366-AA1D-9359EFA31AA3}" type="slidenum">
              <a:rPr lang="en-GB" smtClean="0"/>
              <a:pPr/>
              <a:t>65</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74161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062D51B-30D4-4EEA-A9B8-F29BB4CC0A2B}" type="slidenum">
              <a:rPr lang="en-GB" smtClean="0"/>
              <a:pPr/>
              <a:t>66</a:t>
            </a:fld>
            <a:endParaRPr lang="en-GB"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544075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96DB83A-EBB5-4092-AB21-6BB90A134381}" type="slidenum">
              <a:rPr lang="en-GB" smtClean="0"/>
              <a:pPr/>
              <a:t>67</a:t>
            </a:fld>
            <a:endParaRPr lang="en-GB"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62526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96DB83A-EBB5-4092-AB21-6BB90A134381}" type="slidenum">
              <a:rPr lang="en-GB" smtClean="0"/>
              <a:pPr/>
              <a:t>68</a:t>
            </a:fld>
            <a:endParaRPr lang="en-GB"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41560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38DC36D-8704-4942-A4B3-8E936EA5BCE5}" type="slidenum">
              <a:rPr lang="en-GB" smtClean="0"/>
              <a:pPr/>
              <a:t>69</a:t>
            </a:fld>
            <a:endParaRPr lang="en-GB"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395667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38DC36D-8704-4942-A4B3-8E936EA5BCE5}" type="slidenum">
              <a:rPr lang="en-GB" smtClean="0"/>
              <a:pPr/>
              <a:t>70</a:t>
            </a:fld>
            <a:endParaRPr lang="en-GB"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70610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38DC36D-8704-4942-A4B3-8E936EA5BCE5}" type="slidenum">
              <a:rPr lang="en-GB" smtClean="0"/>
              <a:pPr/>
              <a:t>71</a:t>
            </a:fld>
            <a:endParaRPr lang="en-GB"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77844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38DC36D-8704-4942-A4B3-8E936EA5BCE5}" type="slidenum">
              <a:rPr lang="en-GB" smtClean="0"/>
              <a:pPr/>
              <a:t>72</a:t>
            </a:fld>
            <a:endParaRPr lang="en-GB"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83399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38DC36D-8704-4942-A4B3-8E936EA5BCE5}" type="slidenum">
              <a:rPr lang="en-GB" smtClean="0"/>
              <a:pPr/>
              <a:t>73</a:t>
            </a:fld>
            <a:endParaRPr lang="en-GB"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133901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38DC36D-8704-4942-A4B3-8E936EA5BCE5}" type="slidenum">
              <a:rPr lang="en-GB" smtClean="0"/>
              <a:pPr/>
              <a:t>74</a:t>
            </a:fld>
            <a:endParaRPr lang="en-GB"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4743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C24BDA5-CF6D-48D9-AC80-F382A57798E6}" type="slidenum">
              <a:rPr lang="en-GB" smtClean="0"/>
              <a:pPr/>
              <a:t>12</a:t>
            </a:fld>
            <a:endParaRPr lang="en-GB"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2988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DB568D6-2929-475A-8ACD-D36F37D887DC}" type="slidenum">
              <a:rPr lang="en-GB" smtClean="0"/>
              <a:pPr/>
              <a:t>13</a:t>
            </a:fld>
            <a:endParaRPr lang="en-GB"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27452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C9CBDDC-24B6-4595-B7E9-E49EB738BD31}" type="slidenum">
              <a:rPr lang="en-GB" smtClean="0"/>
              <a:pPr/>
              <a:t>14</a:t>
            </a:fld>
            <a:endParaRPr lang="en-GB"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34797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26"/>
          <p:cNvPicPr>
            <a:picLocks noChangeAspect="1" noChangeArrowheads="1"/>
          </p:cNvPicPr>
          <p:nvPr/>
        </p:nvPicPr>
        <p:blipFill>
          <a:blip r:embed="rId2" cstate="print"/>
          <a:srcRect/>
          <a:stretch>
            <a:fillRect/>
          </a:stretch>
        </p:blipFill>
        <p:spPr bwMode="auto">
          <a:xfrm>
            <a:off x="0" y="0"/>
            <a:ext cx="9145588" cy="6859588"/>
          </a:xfrm>
          <a:prstGeom prst="rect">
            <a:avLst/>
          </a:prstGeom>
          <a:noFill/>
          <a:ln w="9525">
            <a:noFill/>
            <a:miter lim="800000"/>
            <a:headEnd/>
            <a:tailEnd/>
          </a:ln>
        </p:spPr>
      </p:pic>
      <p:sp>
        <p:nvSpPr>
          <p:cNvPr id="143363" name="Rectangle 1027"/>
          <p:cNvSpPr>
            <a:spLocks noGrp="1" noChangeArrowheads="1"/>
          </p:cNvSpPr>
          <p:nvPr>
            <p:ph type="ctrTitle"/>
          </p:nvPr>
        </p:nvSpPr>
        <p:spPr>
          <a:xfrm>
            <a:off x="533400" y="2130425"/>
            <a:ext cx="7924800" cy="1470025"/>
          </a:xfrm>
        </p:spPr>
        <p:txBody>
          <a:bodyPr/>
          <a:lstStyle>
            <a:lvl1pPr>
              <a:defRPr/>
            </a:lvl1pPr>
          </a:lstStyle>
          <a:p>
            <a:r>
              <a:rPr lang="en-GB"/>
              <a:t>Click to edit Master title style</a:t>
            </a:r>
          </a:p>
        </p:txBody>
      </p:sp>
      <p:sp>
        <p:nvSpPr>
          <p:cNvPr id="143364" name="Rectangle 1028"/>
          <p:cNvSpPr>
            <a:spLocks noGrp="1" noChangeArrowheads="1"/>
          </p:cNvSpPr>
          <p:nvPr>
            <p:ph type="subTitle" idx="1"/>
          </p:nvPr>
        </p:nvSpPr>
        <p:spPr>
          <a:xfrm>
            <a:off x="1371600" y="3886200"/>
            <a:ext cx="7086600" cy="1752600"/>
          </a:xfrm>
        </p:spPr>
        <p:txBody>
          <a:bodyPr/>
          <a:lstStyle>
            <a:lvl1pPr marL="0" indent="0" algn="ctr">
              <a:buFontTx/>
              <a:buNone/>
              <a:defRPr/>
            </a:lvl1pPr>
          </a:lstStyle>
          <a:p>
            <a:r>
              <a:rPr lang="en-GB"/>
              <a:t>Click to edit Master subtitle style</a:t>
            </a:r>
          </a:p>
        </p:txBody>
      </p:sp>
      <p:sp>
        <p:nvSpPr>
          <p:cNvPr id="5" name="Rectangle 1029"/>
          <p:cNvSpPr>
            <a:spLocks noGrp="1" noChangeArrowheads="1"/>
          </p:cNvSpPr>
          <p:nvPr>
            <p:ph type="dt" sz="half" idx="10"/>
          </p:nvPr>
        </p:nvSpPr>
        <p:spPr/>
        <p:txBody>
          <a:bodyPr/>
          <a:lstStyle>
            <a:lvl1pPr>
              <a:defRPr/>
            </a:lvl1pPr>
          </a:lstStyle>
          <a:p>
            <a:pPr>
              <a:defRPr/>
            </a:pPr>
            <a:endParaRPr lang="en-GB" dirty="0"/>
          </a:p>
        </p:txBody>
      </p:sp>
      <p:sp>
        <p:nvSpPr>
          <p:cNvPr id="6" name="Rectangle 1030"/>
          <p:cNvSpPr>
            <a:spLocks noGrp="1" noChangeArrowheads="1"/>
          </p:cNvSpPr>
          <p:nvPr>
            <p:ph type="ftr" sz="quarter" idx="11"/>
          </p:nvPr>
        </p:nvSpPr>
        <p:spPr/>
        <p:txBody>
          <a:bodyPr/>
          <a:lstStyle>
            <a:lvl1pPr>
              <a:defRPr/>
            </a:lvl1pPr>
          </a:lstStyle>
          <a:p>
            <a:pPr>
              <a:defRPr/>
            </a:pPr>
            <a:endParaRPr lang="en-GB" dirty="0"/>
          </a:p>
        </p:txBody>
      </p:sp>
      <p:sp>
        <p:nvSpPr>
          <p:cNvPr id="7" name="Rectangle 1031"/>
          <p:cNvSpPr>
            <a:spLocks noGrp="1" noChangeArrowheads="1"/>
          </p:cNvSpPr>
          <p:nvPr>
            <p:ph type="sldNum" sz="quarter" idx="12"/>
          </p:nvPr>
        </p:nvSpPr>
        <p:spPr/>
        <p:txBody>
          <a:bodyPr/>
          <a:lstStyle>
            <a:lvl1pPr>
              <a:defRPr/>
            </a:lvl1pPr>
          </a:lstStyle>
          <a:p>
            <a:pPr>
              <a:defRPr/>
            </a:pPr>
            <a:fld id="{F800DE9E-8D32-469C-BF05-73B2BA9C665A}" type="slidenum">
              <a:rPr lang="en-GB" smtClean="0"/>
              <a:pPr>
                <a:defRPr/>
              </a:pPr>
              <a:t>‹#›</a:t>
            </a:fld>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A4EC37FA-E070-49BD-B154-B294285DE9E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2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01399800-F8E8-45DB-9D00-C0703C27827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GB"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7"/>
          <p:cNvSpPr>
            <a:spLocks noGrp="1" noChangeArrowheads="1"/>
          </p:cNvSpPr>
          <p:nvPr>
            <p:ph type="sldNum" sz="quarter" idx="12"/>
          </p:nvPr>
        </p:nvSpPr>
        <p:spPr>
          <a:ln/>
        </p:spPr>
        <p:txBody>
          <a:bodyPr/>
          <a:lstStyle>
            <a:lvl1pPr>
              <a:defRPr/>
            </a:lvl1pPr>
          </a:lstStyle>
          <a:p>
            <a:pPr>
              <a:defRPr/>
            </a:pPr>
            <a:fld id="{2283E423-35AE-4F59-BD01-8CCB219FFBD0}" type="slidenum">
              <a:rPr lang="en-GB" smtClean="0"/>
              <a:pPr>
                <a:defRPr/>
              </a:pPr>
              <a:t>‹#›</a:t>
            </a:fld>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500F1659-8A53-4BBA-9EC7-2A63CC3E4582}"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99527EC6-BC64-4563-998E-63E9D328FEA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GB"/>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pPr>
              <a:defRPr/>
            </a:pPr>
            <a:fld id="{85909BEE-CE74-44AE-AD02-54369027EE31}"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GB"/>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pPr>
              <a:defRPr/>
            </a:pPr>
            <a:fld id="{C98BBF8E-F423-4441-9D87-424B24B17EC7}"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pPr>
              <a:defRPr/>
            </a:pPr>
            <a:fld id="{616DA868-7191-480D-A2DC-50578AA4E2C6}"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9037032A-F048-4782-9271-3506F771E2F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7A69B521-0435-4389-AE74-D142CE0E1E61}"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a:stretch>
            <a:fillRect/>
          </a:stretch>
        </p:blipFill>
        <p:spPr bwMode="auto">
          <a:xfrm>
            <a:off x="0" y="0"/>
            <a:ext cx="9145588" cy="68595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457200" y="13414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4234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dirty="0"/>
          </a:p>
        </p:txBody>
      </p:sp>
      <p:sp>
        <p:nvSpPr>
          <p:cNvPr id="14234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dirty="0"/>
          </a:p>
        </p:txBody>
      </p:sp>
      <p:sp>
        <p:nvSpPr>
          <p:cNvPr id="14234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38343DA-62C8-4878-8516-81D7C2324BB9}" type="slidenum">
              <a:rPr lang="en-GB" smtClean="0"/>
              <a:pPr>
                <a:defRPr/>
              </a:pPr>
              <a:t>‹#›</a:t>
            </a:fld>
            <a:endParaRPr lang="en-GB" dirty="0"/>
          </a:p>
        </p:txBody>
      </p:sp>
    </p:spTree>
  </p:cSld>
  <p:clrMap bg1="lt1" tx1="dk1" bg2="lt2" tx2="dk2" accent1="accent1" accent2="accent2" accent3="accent3" accent4="accent4" accent5="accent5" accent6="accent6" hlink="hlink" folHlink="folHlink"/>
  <p:sldLayoutIdLst>
    <p:sldLayoutId id="2147483754"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entury Gothic" pitchFamily="34" charset="0"/>
        </a:defRPr>
      </a:lvl2pPr>
      <a:lvl3pPr algn="ctr" rtl="0" eaLnBrk="0" fontAlgn="base" hangingPunct="0">
        <a:spcBef>
          <a:spcPct val="0"/>
        </a:spcBef>
        <a:spcAft>
          <a:spcPct val="0"/>
        </a:spcAft>
        <a:defRPr sz="4400">
          <a:solidFill>
            <a:schemeClr val="tx2"/>
          </a:solidFill>
          <a:latin typeface="Century Gothic" pitchFamily="34" charset="0"/>
        </a:defRPr>
      </a:lvl3pPr>
      <a:lvl4pPr algn="ctr" rtl="0" eaLnBrk="0" fontAlgn="base" hangingPunct="0">
        <a:spcBef>
          <a:spcPct val="0"/>
        </a:spcBef>
        <a:spcAft>
          <a:spcPct val="0"/>
        </a:spcAft>
        <a:defRPr sz="4400">
          <a:solidFill>
            <a:schemeClr val="tx2"/>
          </a:solidFill>
          <a:latin typeface="Century Gothic" pitchFamily="34" charset="0"/>
        </a:defRPr>
      </a:lvl4pPr>
      <a:lvl5pPr algn="ctr" rtl="0" eaLnBrk="0" fontAlgn="base" hangingPunct="0">
        <a:spcBef>
          <a:spcPct val="0"/>
        </a:spcBef>
        <a:spcAft>
          <a:spcPct val="0"/>
        </a:spcAft>
        <a:defRPr sz="4400">
          <a:solidFill>
            <a:schemeClr val="tx2"/>
          </a:solidFill>
          <a:latin typeface="Century Gothic" pitchFamily="34" charset="0"/>
        </a:defRPr>
      </a:lvl5pPr>
      <a:lvl6pPr marL="457200" algn="ctr" rtl="0" fontAlgn="base">
        <a:spcBef>
          <a:spcPct val="0"/>
        </a:spcBef>
        <a:spcAft>
          <a:spcPct val="0"/>
        </a:spcAft>
        <a:defRPr sz="4400">
          <a:solidFill>
            <a:schemeClr val="tx2"/>
          </a:solidFill>
          <a:latin typeface="Century Gothic" pitchFamily="34" charset="0"/>
        </a:defRPr>
      </a:lvl6pPr>
      <a:lvl7pPr marL="914400" algn="ctr" rtl="0" fontAlgn="base">
        <a:spcBef>
          <a:spcPct val="0"/>
        </a:spcBef>
        <a:spcAft>
          <a:spcPct val="0"/>
        </a:spcAft>
        <a:defRPr sz="4400">
          <a:solidFill>
            <a:schemeClr val="tx2"/>
          </a:solidFill>
          <a:latin typeface="Century Gothic" pitchFamily="34" charset="0"/>
        </a:defRPr>
      </a:lvl7pPr>
      <a:lvl8pPr marL="1371600" algn="ctr" rtl="0" fontAlgn="base">
        <a:spcBef>
          <a:spcPct val="0"/>
        </a:spcBef>
        <a:spcAft>
          <a:spcPct val="0"/>
        </a:spcAft>
        <a:defRPr sz="4400">
          <a:solidFill>
            <a:schemeClr val="tx2"/>
          </a:solidFill>
          <a:latin typeface="Century Gothic" pitchFamily="34" charset="0"/>
        </a:defRPr>
      </a:lvl8pPr>
      <a:lvl9pPr marL="1828800" algn="ctr" rtl="0" fontAlgn="base">
        <a:spcBef>
          <a:spcPct val="0"/>
        </a:spcBef>
        <a:spcAft>
          <a:spcPct val="0"/>
        </a:spcAft>
        <a:defRPr sz="4400">
          <a:solidFill>
            <a:schemeClr val="tx2"/>
          </a:solidFill>
          <a:latin typeface="Century Gothic"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628800"/>
            <a:ext cx="7924800" cy="1470025"/>
          </a:xfrm>
        </p:spPr>
        <p:txBody>
          <a:bodyPr/>
          <a:lstStyle/>
          <a:p>
            <a:pPr eaLnBrk="1" hangingPunct="1">
              <a:defRPr/>
            </a:pPr>
            <a:r>
              <a:rPr lang="en-US" sz="3200" b="1" dirty="0" smtClean="0">
                <a:solidFill>
                  <a:srgbClr val="C00000"/>
                </a:solidFill>
                <a:effectLst>
                  <a:outerShdw blurRad="38100" dist="38100" dir="2700000" algn="tl">
                    <a:srgbClr val="000000"/>
                  </a:outerShdw>
                </a:effectLst>
                <a:latin typeface="Engravers MT" pitchFamily="18" charset="0"/>
              </a:rPr>
              <a:t>ACADEMIC WRITING SKILLS FOR RESEARCH JOURNAL ARTICLE</a:t>
            </a:r>
            <a:endParaRPr lang="en-GB" sz="3200" b="1" dirty="0" smtClean="0">
              <a:solidFill>
                <a:srgbClr val="C00000"/>
              </a:solidFill>
              <a:effectLst>
                <a:outerShdw blurRad="38100" dist="38100" dir="2700000" algn="tl">
                  <a:srgbClr val="000000"/>
                </a:outerShdw>
              </a:effectLst>
              <a:latin typeface="Engravers MT" pitchFamily="18" charset="0"/>
            </a:endParaRPr>
          </a:p>
        </p:txBody>
      </p:sp>
      <p:sp>
        <p:nvSpPr>
          <p:cNvPr id="2051" name="Rectangle 3"/>
          <p:cNvSpPr>
            <a:spLocks noGrp="1" noChangeArrowheads="1"/>
          </p:cNvSpPr>
          <p:nvPr>
            <p:ph type="subTitle" idx="1"/>
          </p:nvPr>
        </p:nvSpPr>
        <p:spPr>
          <a:xfrm>
            <a:off x="251520" y="3645024"/>
            <a:ext cx="8712968" cy="1295400"/>
          </a:xfrm>
        </p:spPr>
        <p:txBody>
          <a:bodyPr/>
          <a:lstStyle/>
          <a:p>
            <a:pPr eaLnBrk="1" hangingPunct="1">
              <a:lnSpc>
                <a:spcPct val="80000"/>
              </a:lnSpc>
              <a:defRPr/>
            </a:pPr>
            <a:r>
              <a:rPr lang="en-US" sz="2800" b="1" dirty="0" smtClean="0">
                <a:effectLst>
                  <a:outerShdw blurRad="38100" dist="38100" dir="2700000" algn="tl">
                    <a:srgbClr val="000000"/>
                  </a:outerShdw>
                </a:effectLst>
                <a:latin typeface="Palatino Linotype" pitchFamily="18" charset="0"/>
              </a:rPr>
              <a:t>Mamun Bin </a:t>
            </a:r>
            <a:r>
              <a:rPr lang="en-US" sz="2800" b="1" dirty="0" err="1" smtClean="0">
                <a:effectLst>
                  <a:outerShdw blurRad="38100" dist="38100" dir="2700000" algn="tl">
                    <a:srgbClr val="000000"/>
                  </a:outerShdw>
                </a:effectLst>
                <a:latin typeface="Palatino Linotype" pitchFamily="18" charset="0"/>
              </a:rPr>
              <a:t>Ibne</a:t>
            </a:r>
            <a:r>
              <a:rPr lang="en-US" sz="2800" b="1" dirty="0" smtClean="0">
                <a:effectLst>
                  <a:outerShdw blurRad="38100" dist="38100" dir="2700000" algn="tl">
                    <a:srgbClr val="000000"/>
                  </a:outerShdw>
                </a:effectLst>
                <a:latin typeface="Palatino Linotype" pitchFamily="18" charset="0"/>
              </a:rPr>
              <a:t> </a:t>
            </a:r>
            <a:r>
              <a:rPr lang="en-US" sz="2800" b="1" dirty="0" err="1" smtClean="0">
                <a:effectLst>
                  <a:outerShdw blurRad="38100" dist="38100" dir="2700000" algn="tl">
                    <a:srgbClr val="000000"/>
                  </a:outerShdw>
                </a:effectLst>
                <a:latin typeface="Palatino Linotype" pitchFamily="18" charset="0"/>
              </a:rPr>
              <a:t>Reaz</a:t>
            </a:r>
            <a:endParaRPr lang="en-US" sz="2800" b="1" dirty="0" smtClean="0">
              <a:effectLst>
                <a:outerShdw blurRad="38100" dist="38100" dir="2700000" algn="tl">
                  <a:srgbClr val="000000"/>
                </a:outerShdw>
              </a:effectLst>
              <a:latin typeface="Palatino Linotype" pitchFamily="18" charset="0"/>
            </a:endParaRPr>
          </a:p>
          <a:p>
            <a:pPr eaLnBrk="1" hangingPunct="1">
              <a:lnSpc>
                <a:spcPct val="80000"/>
              </a:lnSpc>
              <a:defRPr/>
            </a:pPr>
            <a:endParaRPr lang="en-US" sz="800" b="1" dirty="0" smtClean="0">
              <a:effectLst>
                <a:outerShdw blurRad="38100" dist="38100" dir="2700000" algn="tl">
                  <a:srgbClr val="000000"/>
                </a:outerShdw>
              </a:effectLst>
              <a:latin typeface="Palatino Linotype" pitchFamily="18" charset="0"/>
            </a:endParaRPr>
          </a:p>
          <a:p>
            <a:pPr eaLnBrk="1" hangingPunct="1">
              <a:lnSpc>
                <a:spcPct val="80000"/>
              </a:lnSpc>
              <a:defRPr/>
            </a:pPr>
            <a:r>
              <a:rPr lang="en-GB" sz="1800" dirty="0" smtClean="0">
                <a:effectLst>
                  <a:outerShdw blurRad="38100" dist="38100" dir="2700000" algn="tl">
                    <a:srgbClr val="000000"/>
                  </a:outerShdw>
                </a:effectLst>
                <a:latin typeface="Palatino Linotype" pitchFamily="18" charset="0"/>
              </a:rPr>
              <a:t>Department </a:t>
            </a:r>
            <a:r>
              <a:rPr lang="en-GB" sz="1800" dirty="0">
                <a:effectLst>
                  <a:outerShdw blurRad="38100" dist="38100" dir="2700000" algn="tl">
                    <a:srgbClr val="000000"/>
                  </a:outerShdw>
                </a:effectLst>
                <a:latin typeface="Palatino Linotype" pitchFamily="18" charset="0"/>
              </a:rPr>
              <a:t>of Electrical, Electronic and Systems Engineering</a:t>
            </a:r>
          </a:p>
          <a:p>
            <a:pPr eaLnBrk="1" hangingPunct="1">
              <a:lnSpc>
                <a:spcPct val="80000"/>
              </a:lnSpc>
              <a:defRPr/>
            </a:pPr>
            <a:r>
              <a:rPr lang="en-GB" sz="1800" dirty="0">
                <a:effectLst>
                  <a:outerShdw blurRad="38100" dist="38100" dir="2700000" algn="tl">
                    <a:srgbClr val="000000"/>
                  </a:outerShdw>
                </a:effectLst>
                <a:latin typeface="Palatino Linotype" pitchFamily="18" charset="0"/>
              </a:rPr>
              <a:t>Faculty of Engineering and Built Environment</a:t>
            </a:r>
          </a:p>
          <a:p>
            <a:pPr eaLnBrk="1" hangingPunct="1">
              <a:lnSpc>
                <a:spcPct val="80000"/>
              </a:lnSpc>
              <a:defRPr/>
            </a:pPr>
            <a:r>
              <a:rPr lang="en-GB" sz="1800" dirty="0" err="1">
                <a:effectLst>
                  <a:outerShdw blurRad="38100" dist="38100" dir="2700000" algn="tl">
                    <a:srgbClr val="000000"/>
                  </a:outerShdw>
                </a:effectLst>
                <a:latin typeface="Palatino Linotype" pitchFamily="18" charset="0"/>
              </a:rPr>
              <a:t>Universiti</a:t>
            </a:r>
            <a:r>
              <a:rPr lang="en-GB" sz="1800" dirty="0">
                <a:effectLst>
                  <a:outerShdw blurRad="38100" dist="38100" dir="2700000" algn="tl">
                    <a:srgbClr val="000000"/>
                  </a:outerShdw>
                </a:effectLst>
                <a:latin typeface="Palatino Linotype" pitchFamily="18" charset="0"/>
              </a:rPr>
              <a:t> </a:t>
            </a:r>
            <a:r>
              <a:rPr lang="en-GB" sz="1800" dirty="0" err="1">
                <a:effectLst>
                  <a:outerShdw blurRad="38100" dist="38100" dir="2700000" algn="tl">
                    <a:srgbClr val="000000"/>
                  </a:outerShdw>
                </a:effectLst>
                <a:latin typeface="Palatino Linotype" pitchFamily="18" charset="0"/>
              </a:rPr>
              <a:t>Kebangsaan</a:t>
            </a:r>
            <a:r>
              <a:rPr lang="en-GB" sz="1800" dirty="0">
                <a:effectLst>
                  <a:outerShdw blurRad="38100" dist="38100" dir="2700000" algn="tl">
                    <a:srgbClr val="000000"/>
                  </a:outerShdw>
                </a:effectLst>
                <a:latin typeface="Palatino Linotype" pitchFamily="18" charset="0"/>
              </a:rPr>
              <a:t> Malaysia</a:t>
            </a:r>
          </a:p>
          <a:p>
            <a:pPr eaLnBrk="1" hangingPunct="1">
              <a:lnSpc>
                <a:spcPct val="80000"/>
              </a:lnSpc>
              <a:defRPr/>
            </a:pPr>
            <a:r>
              <a:rPr lang="en-GB" sz="1800" dirty="0">
                <a:effectLst>
                  <a:outerShdw blurRad="38100" dist="38100" dir="2700000" algn="tl">
                    <a:srgbClr val="000000"/>
                  </a:outerShdw>
                </a:effectLst>
                <a:latin typeface="Palatino Linotype" pitchFamily="18" charset="0"/>
              </a:rPr>
              <a:t>43600 UKM, </a:t>
            </a:r>
            <a:r>
              <a:rPr lang="en-GB" sz="1800" dirty="0" err="1">
                <a:effectLst>
                  <a:outerShdw blurRad="38100" dist="38100" dir="2700000" algn="tl">
                    <a:srgbClr val="000000"/>
                  </a:outerShdw>
                </a:effectLst>
                <a:latin typeface="Palatino Linotype" pitchFamily="18" charset="0"/>
              </a:rPr>
              <a:t>Bangi</a:t>
            </a:r>
            <a:r>
              <a:rPr lang="en-GB" sz="1800" dirty="0">
                <a:effectLst>
                  <a:outerShdw blurRad="38100" dist="38100" dir="2700000" algn="tl">
                    <a:srgbClr val="000000"/>
                  </a:outerShdw>
                </a:effectLst>
                <a:latin typeface="Palatino Linotype" pitchFamily="18" charset="0"/>
              </a:rPr>
              <a:t>, Selangor</a:t>
            </a:r>
          </a:p>
          <a:p>
            <a:pPr eaLnBrk="1" hangingPunct="1">
              <a:lnSpc>
                <a:spcPct val="80000"/>
              </a:lnSpc>
              <a:defRPr/>
            </a:pPr>
            <a:r>
              <a:rPr lang="en-GB" sz="1800" dirty="0">
                <a:effectLst>
                  <a:outerShdw blurRad="38100" dist="38100" dir="2700000" algn="tl">
                    <a:srgbClr val="000000"/>
                  </a:outerShdw>
                </a:effectLst>
                <a:latin typeface="Palatino Linotype" pitchFamily="18" charset="0"/>
              </a:rPr>
              <a:t>Malaysia</a:t>
            </a:r>
          </a:p>
          <a:p>
            <a:pPr eaLnBrk="1" hangingPunct="1">
              <a:lnSpc>
                <a:spcPct val="80000"/>
              </a:lnSpc>
              <a:defRPr/>
            </a:pPr>
            <a:r>
              <a:rPr lang="en-GB" sz="1800" dirty="0" smtClean="0">
                <a:effectLst>
                  <a:outerShdw blurRad="38100" dist="38100" dir="2700000" algn="tl">
                    <a:srgbClr val="000000"/>
                  </a:outerShdw>
                </a:effectLst>
                <a:latin typeface="Palatino Linotype" pitchFamily="18" charset="0"/>
              </a:rPr>
              <a:t>Email</a:t>
            </a:r>
            <a:r>
              <a:rPr lang="en-GB" sz="1800" dirty="0">
                <a:effectLst>
                  <a:outerShdw blurRad="38100" dist="38100" dir="2700000" algn="tl">
                    <a:srgbClr val="000000"/>
                  </a:outerShdw>
                </a:effectLst>
                <a:latin typeface="Palatino Linotype" pitchFamily="18" charset="0"/>
              </a:rPr>
              <a:t>: mamun.reaz@gmail.com, mamun@ukm.edu.my</a:t>
            </a:r>
            <a:endParaRPr lang="en-GB" sz="1800" dirty="0" smtClean="0">
              <a:effectLst>
                <a:outerShdw blurRad="38100" dist="38100" dir="2700000" algn="tl">
                  <a:srgbClr val="000000"/>
                </a:outerShdw>
              </a:effectLst>
              <a:latin typeface="Palatino Linotype" pitchFamily="18" charset="0"/>
            </a:endParaRPr>
          </a:p>
        </p:txBody>
      </p:sp>
      <p:pic>
        <p:nvPicPr>
          <p:cNvPr id="14" name="Picture 13" descr="logo2.gif"/>
          <p:cNvPicPr>
            <a:picLocks noChangeAspect="1"/>
          </p:cNvPicPr>
          <p:nvPr/>
        </p:nvPicPr>
        <p:blipFill>
          <a:blip r:embed="rId3" cstate="print"/>
          <a:stretch>
            <a:fillRect/>
          </a:stretch>
        </p:blipFill>
        <p:spPr>
          <a:xfrm>
            <a:off x="4091828" y="214290"/>
            <a:ext cx="765924" cy="1000132"/>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9952" y="6124844"/>
            <a:ext cx="638430" cy="692696"/>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General principles</a:t>
            </a:r>
            <a:endParaRPr lang="en-GB" dirty="0" smtClean="0">
              <a:effectLst>
                <a:outerShdw blurRad="38100" dist="38100" dir="2700000" algn="tl">
                  <a:srgbClr val="000000">
                    <a:alpha val="43137"/>
                  </a:srgbClr>
                </a:outerShdw>
              </a:effectLst>
              <a:latin typeface="Palatino Linotype" pitchFamily="18" charset="0"/>
            </a:endParaRPr>
          </a:p>
        </p:txBody>
      </p:sp>
      <p:sp>
        <p:nvSpPr>
          <p:cNvPr id="12291" name="Rectangle 3"/>
          <p:cNvSpPr>
            <a:spLocks noGrp="1" noChangeArrowheads="1"/>
          </p:cNvSpPr>
          <p:nvPr>
            <p:ph idx="1"/>
          </p:nvPr>
        </p:nvSpPr>
        <p:spPr>
          <a:xfrm>
            <a:off x="457200" y="1524000"/>
            <a:ext cx="8229600" cy="4343400"/>
          </a:xfrm>
        </p:spPr>
        <p:txBody>
          <a:bodyPr/>
          <a:lstStyle/>
          <a:p>
            <a:pPr algn="just"/>
            <a:r>
              <a:rPr lang="en-US" smtClean="0">
                <a:latin typeface="Palatino Linotype" pitchFamily="18" charset="0"/>
              </a:rPr>
              <a:t>Know how people read</a:t>
            </a:r>
          </a:p>
          <a:p>
            <a:pPr lvl="1" algn="just"/>
            <a:r>
              <a:rPr lang="en-US" smtClean="0">
                <a:latin typeface="Palatino Linotype" pitchFamily="18" charset="0"/>
              </a:rPr>
              <a:t>Your readers are time-pressed academics, not vacationers on a beach </a:t>
            </a:r>
          </a:p>
          <a:p>
            <a:pPr lvl="1" algn="just"/>
            <a:r>
              <a:rPr lang="en-US" smtClean="0">
                <a:latin typeface="Palatino Linotype" pitchFamily="18" charset="0"/>
              </a:rPr>
              <a:t>Most are going to read things as quickly as possible to get the gist </a:t>
            </a:r>
          </a:p>
          <a:p>
            <a:pPr lvl="1" algn="just"/>
            <a:r>
              <a:rPr lang="en-US" smtClean="0">
                <a:latin typeface="Palatino Linotype" pitchFamily="18" charset="0"/>
              </a:rPr>
              <a:t>A few are going to read things carefully and critically </a:t>
            </a:r>
          </a:p>
          <a:p>
            <a:pPr lvl="1" algn="just"/>
            <a:r>
              <a:rPr lang="en-US" smtClean="0">
                <a:latin typeface="Palatino Linotype" pitchFamily="18" charset="0"/>
              </a:rPr>
              <a:t>Your reader may be reading long pieces in short bursts (e.g., the reviewers read a section or two at one time, with long interruptions) </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General principles</a:t>
            </a:r>
            <a:endParaRPr lang="en-GB" dirty="0" smtClean="0">
              <a:effectLst>
                <a:outerShdw blurRad="38100" dist="38100" dir="2700000" algn="tl">
                  <a:srgbClr val="000000">
                    <a:alpha val="43137"/>
                  </a:srgbClr>
                </a:outerShdw>
              </a:effectLst>
              <a:latin typeface="Palatino Linotype" pitchFamily="18" charset="0"/>
            </a:endParaRPr>
          </a:p>
        </p:txBody>
      </p:sp>
      <p:sp>
        <p:nvSpPr>
          <p:cNvPr id="13315" name="Rectangle 3"/>
          <p:cNvSpPr>
            <a:spLocks noGrp="1" noChangeArrowheads="1"/>
          </p:cNvSpPr>
          <p:nvPr>
            <p:ph idx="1"/>
          </p:nvPr>
        </p:nvSpPr>
        <p:spPr>
          <a:xfrm>
            <a:off x="457200" y="1524000"/>
            <a:ext cx="8229600" cy="4343400"/>
          </a:xfrm>
        </p:spPr>
        <p:txBody>
          <a:bodyPr/>
          <a:lstStyle/>
          <a:p>
            <a:pPr lvl="1" algn="just"/>
            <a:r>
              <a:rPr lang="en-US" smtClean="0">
                <a:latin typeface="Palatino Linotype" pitchFamily="18" charset="0"/>
              </a:rPr>
              <a:t>Your reader may be frequently interrupted (e.g., a surprising number of things get read on airplanes and your reader may be disrupted by crying babies or flight attendants selling duty free goods every 10 min) </a:t>
            </a:r>
          </a:p>
          <a:p>
            <a:pPr lvl="1" algn="just"/>
            <a:r>
              <a:rPr lang="en-US" smtClean="0">
                <a:latin typeface="Palatino Linotype" pitchFamily="18" charset="0"/>
              </a:rPr>
              <a:t>Do not overestimate your readers attention span (e.g., do not assume that while reading section 4 of your article, they remember what you did in section 1) </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General principles</a:t>
            </a:r>
            <a:endParaRPr lang="en-GB" dirty="0" smtClean="0">
              <a:effectLst>
                <a:outerShdw blurRad="38100" dist="38100" dir="2700000" algn="tl">
                  <a:srgbClr val="000000">
                    <a:alpha val="43137"/>
                  </a:srgbClr>
                </a:outerShdw>
              </a:effectLst>
              <a:latin typeface="Palatino Linotype" pitchFamily="18" charset="0"/>
            </a:endParaRPr>
          </a:p>
        </p:txBody>
      </p:sp>
      <p:sp>
        <p:nvSpPr>
          <p:cNvPr id="14339" name="Rectangle 3"/>
          <p:cNvSpPr>
            <a:spLocks noGrp="1" noChangeArrowheads="1"/>
          </p:cNvSpPr>
          <p:nvPr>
            <p:ph idx="1"/>
          </p:nvPr>
        </p:nvSpPr>
        <p:spPr>
          <a:xfrm>
            <a:off x="457200" y="1524000"/>
            <a:ext cx="8229600" cy="4343400"/>
          </a:xfrm>
        </p:spPr>
        <p:txBody>
          <a:bodyPr/>
          <a:lstStyle/>
          <a:p>
            <a:pPr lvl="1" algn="just"/>
            <a:r>
              <a:rPr lang="en-US" smtClean="0">
                <a:latin typeface="Palatino Linotype" pitchFamily="18" charset="0"/>
              </a:rPr>
              <a:t>Some repetition is good (but do not overdue it) </a:t>
            </a:r>
          </a:p>
          <a:p>
            <a:pPr lvl="1" algn="just"/>
            <a:r>
              <a:rPr lang="en-US" smtClean="0">
                <a:latin typeface="Palatino Linotype" pitchFamily="18" charset="0"/>
              </a:rPr>
              <a:t>Your reader should be able to get the basics of your article by: </a:t>
            </a:r>
          </a:p>
          <a:p>
            <a:pPr lvl="2" algn="just"/>
            <a:r>
              <a:rPr lang="en-US" smtClean="0">
                <a:latin typeface="Palatino Linotype" pitchFamily="18" charset="0"/>
              </a:rPr>
              <a:t>reading the abstract</a:t>
            </a:r>
          </a:p>
          <a:p>
            <a:pPr lvl="2" algn="just"/>
            <a:r>
              <a:rPr lang="en-US" smtClean="0">
                <a:latin typeface="Palatino Linotype" pitchFamily="18" charset="0"/>
              </a:rPr>
              <a:t>skimming the intro</a:t>
            </a:r>
          </a:p>
          <a:p>
            <a:pPr lvl="2" algn="just"/>
            <a:r>
              <a:rPr lang="en-US" smtClean="0">
                <a:latin typeface="Palatino Linotype" pitchFamily="18" charset="0"/>
              </a:rPr>
              <a:t>reading the intro-methods transition</a:t>
            </a:r>
          </a:p>
          <a:p>
            <a:pPr lvl="2" algn="just"/>
            <a:r>
              <a:rPr lang="en-US" smtClean="0">
                <a:latin typeface="Palatino Linotype" pitchFamily="18" charset="0"/>
              </a:rPr>
              <a:t>looking at the figures</a:t>
            </a:r>
          </a:p>
          <a:p>
            <a:pPr lvl="2" algn="just"/>
            <a:r>
              <a:rPr lang="en-US" smtClean="0">
                <a:latin typeface="Palatino Linotype" pitchFamily="18" charset="0"/>
              </a:rPr>
              <a:t>skimming the discussion</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Before starting to write</a:t>
            </a:r>
            <a:endParaRPr lang="en-GB" dirty="0" smtClean="0">
              <a:effectLst>
                <a:outerShdw blurRad="38100" dist="38100" dir="2700000" algn="tl">
                  <a:srgbClr val="000000">
                    <a:alpha val="43137"/>
                  </a:srgbClr>
                </a:outerShdw>
              </a:effectLst>
              <a:latin typeface="Palatino Linotype" pitchFamily="18" charset="0"/>
            </a:endParaRPr>
          </a:p>
        </p:txBody>
      </p:sp>
      <p:sp>
        <p:nvSpPr>
          <p:cNvPr id="15363" name="Rectangle 3"/>
          <p:cNvSpPr>
            <a:spLocks noGrp="1" noChangeArrowheads="1"/>
          </p:cNvSpPr>
          <p:nvPr>
            <p:ph idx="1"/>
          </p:nvPr>
        </p:nvSpPr>
        <p:spPr>
          <a:xfrm>
            <a:off x="457200" y="1524000"/>
            <a:ext cx="8229600" cy="4343400"/>
          </a:xfrm>
        </p:spPr>
        <p:txBody>
          <a:bodyPr/>
          <a:lstStyle/>
          <a:p>
            <a:pPr algn="just"/>
            <a:r>
              <a:rPr lang="en-MY" smtClean="0">
                <a:latin typeface="Palatino Linotype" pitchFamily="18" charset="0"/>
              </a:rPr>
              <a:t>Write down ideas in a free form, creating a general outline for the </a:t>
            </a:r>
            <a:r>
              <a:rPr lang="en-US" smtClean="0">
                <a:latin typeface="Palatino Linotype" pitchFamily="18" charset="0"/>
              </a:rPr>
              <a:t>paper</a:t>
            </a:r>
          </a:p>
          <a:p>
            <a:pPr lvl="1" algn="just"/>
            <a:r>
              <a:rPr lang="en-MY" smtClean="0">
                <a:latin typeface="Palatino Linotype" pitchFamily="18" charset="0"/>
              </a:rPr>
              <a:t>What is the message of the paper?</a:t>
            </a:r>
          </a:p>
          <a:p>
            <a:pPr lvl="1" algn="just"/>
            <a:r>
              <a:rPr lang="en-MY" smtClean="0">
                <a:latin typeface="Palatino Linotype" pitchFamily="18" charset="0"/>
              </a:rPr>
              <a:t>What is the new result or contribution that you want to describe?</a:t>
            </a:r>
          </a:p>
          <a:p>
            <a:pPr lvl="1" algn="just"/>
            <a:r>
              <a:rPr lang="en-MY" smtClean="0">
                <a:latin typeface="Palatino Linotype" pitchFamily="18" charset="0"/>
              </a:rPr>
              <a:t>What do you want to convince people of?</a:t>
            </a:r>
            <a:endParaRPr lang="en-US" smtClean="0">
              <a:latin typeface="Palatino Linotype" pitchFamily="18" charset="0"/>
            </a:endParaRPr>
          </a:p>
          <a:p>
            <a:pPr algn="just"/>
            <a:r>
              <a:rPr lang="en-MY" smtClean="0">
                <a:latin typeface="Palatino Linotype" pitchFamily="18" charset="0"/>
              </a:rPr>
              <a:t>Conduct a thorough literature search to identify those important contributions that are related to your work</a:t>
            </a:r>
            <a:endParaRPr lang="en-US"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Before starting to write</a:t>
            </a:r>
            <a:endParaRPr lang="en-GB" dirty="0" smtClean="0">
              <a:effectLst>
                <a:outerShdw blurRad="38100" dist="38100" dir="2700000" algn="tl">
                  <a:srgbClr val="000000">
                    <a:alpha val="43137"/>
                  </a:srgbClr>
                </a:outerShdw>
              </a:effectLst>
              <a:latin typeface="Palatino Linotype" pitchFamily="18" charset="0"/>
            </a:endParaRPr>
          </a:p>
        </p:txBody>
      </p:sp>
      <p:sp>
        <p:nvSpPr>
          <p:cNvPr id="16387" name="Rectangle 3"/>
          <p:cNvSpPr>
            <a:spLocks noGrp="1" noChangeArrowheads="1"/>
          </p:cNvSpPr>
          <p:nvPr>
            <p:ph idx="1"/>
          </p:nvPr>
        </p:nvSpPr>
        <p:spPr>
          <a:xfrm>
            <a:off x="457200" y="1524000"/>
            <a:ext cx="8229600" cy="4343400"/>
          </a:xfrm>
        </p:spPr>
        <p:txBody>
          <a:bodyPr/>
          <a:lstStyle/>
          <a:p>
            <a:pPr algn="just"/>
            <a:r>
              <a:rPr lang="en-MY" smtClean="0">
                <a:latin typeface="Palatino Linotype" pitchFamily="18" charset="0"/>
              </a:rPr>
              <a:t>Try to summarize the initial ideas into concrete bullets that will eventually become paragraphs. </a:t>
            </a:r>
          </a:p>
          <a:p>
            <a:pPr algn="just"/>
            <a:r>
              <a:rPr lang="en-MY" smtClean="0">
                <a:latin typeface="Palatino Linotype" pitchFamily="18" charset="0"/>
              </a:rPr>
              <a:t>Start to organize these bullets into a logical structure</a:t>
            </a:r>
          </a:p>
          <a:p>
            <a:pPr algn="just"/>
            <a:r>
              <a:rPr lang="en-MY" smtClean="0">
                <a:latin typeface="Palatino Linotype" pitchFamily="18" charset="0"/>
              </a:rPr>
              <a:t>Develop them in the form of key sentences. </a:t>
            </a:r>
          </a:p>
          <a:p>
            <a:pPr algn="just"/>
            <a:r>
              <a:rPr lang="en-MY" smtClean="0">
                <a:latin typeface="Palatino Linotype" pitchFamily="18" charset="0"/>
              </a:rPr>
              <a:t>If the outline is convincing, then the article </a:t>
            </a:r>
            <a:r>
              <a:rPr lang="en-US" smtClean="0">
                <a:latin typeface="Palatino Linotype" pitchFamily="18" charset="0"/>
              </a:rPr>
              <a:t>will be successful.</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Type of articles </a:t>
            </a:r>
            <a:endParaRPr lang="en-GB" dirty="0" smtClean="0">
              <a:effectLst>
                <a:outerShdw blurRad="38100" dist="38100" dir="2700000" algn="tl">
                  <a:srgbClr val="000000">
                    <a:alpha val="43137"/>
                  </a:srgbClr>
                </a:outerShdw>
              </a:effectLst>
              <a:latin typeface="Palatino Linotype" pitchFamily="18" charset="0"/>
            </a:endParaRPr>
          </a:p>
        </p:txBody>
      </p:sp>
      <p:sp>
        <p:nvSpPr>
          <p:cNvPr id="17411" name="Rectangle 3"/>
          <p:cNvSpPr>
            <a:spLocks noGrp="1" noChangeArrowheads="1"/>
          </p:cNvSpPr>
          <p:nvPr>
            <p:ph idx="1"/>
          </p:nvPr>
        </p:nvSpPr>
        <p:spPr>
          <a:xfrm>
            <a:off x="457200" y="2071688"/>
            <a:ext cx="8229600" cy="4381500"/>
          </a:xfrm>
        </p:spPr>
        <p:txBody>
          <a:bodyPr/>
          <a:lstStyle/>
          <a:p>
            <a:r>
              <a:rPr lang="en-US" smtClean="0">
                <a:latin typeface="Palatino Linotype" pitchFamily="18" charset="0"/>
              </a:rPr>
              <a:t>Research paper</a:t>
            </a:r>
          </a:p>
          <a:p>
            <a:pPr lvl="1"/>
            <a:r>
              <a:rPr lang="en-US" smtClean="0">
                <a:latin typeface="Palatino Linotype" pitchFamily="18" charset="0"/>
              </a:rPr>
              <a:t>Long paper (more than 5 pages till 30 pages)</a:t>
            </a:r>
          </a:p>
          <a:p>
            <a:pPr lvl="1"/>
            <a:r>
              <a:rPr lang="en-US" smtClean="0">
                <a:latin typeface="Palatino Linotype" pitchFamily="18" charset="0"/>
              </a:rPr>
              <a:t>Letter (1 to 3 pages)</a:t>
            </a:r>
          </a:p>
          <a:p>
            <a:pPr lvl="1"/>
            <a:r>
              <a:rPr lang="en-US" smtClean="0">
                <a:latin typeface="Palatino Linotype" pitchFamily="18" charset="0"/>
              </a:rPr>
              <a:t>Short communication (3 to 5 pages)</a:t>
            </a:r>
          </a:p>
          <a:p>
            <a:r>
              <a:rPr lang="en-US" smtClean="0">
                <a:latin typeface="Palatino Linotype" pitchFamily="18" charset="0"/>
              </a:rPr>
              <a:t>Review paper</a:t>
            </a:r>
            <a:r>
              <a:rPr lang="en-GB" smtClean="0">
                <a:latin typeface="Palatino Linotype" pitchFamily="18" charset="0"/>
              </a:rPr>
              <a:t> </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Structure </a:t>
            </a:r>
            <a:br>
              <a:rPr lang="en-US" dirty="0" smtClean="0">
                <a:effectLst>
                  <a:outerShdw blurRad="38100" dist="38100" dir="2700000" algn="tl">
                    <a:srgbClr val="000000">
                      <a:alpha val="43137"/>
                    </a:srgbClr>
                  </a:outerShdw>
                </a:effectLst>
                <a:latin typeface="Palatino Linotype" pitchFamily="18" charset="0"/>
              </a:rPr>
            </a:br>
            <a:r>
              <a:rPr lang="en-US" sz="2400" dirty="0" smtClean="0">
                <a:effectLst>
                  <a:outerShdw blurRad="38100" dist="38100" dir="2700000" algn="tl">
                    <a:srgbClr val="000000">
                      <a:alpha val="43137"/>
                    </a:srgbClr>
                  </a:outerShdw>
                </a:effectLst>
                <a:latin typeface="Palatino Linotype" pitchFamily="18" charset="0"/>
              </a:rPr>
              <a:t>(Research Article)</a:t>
            </a:r>
            <a:endParaRPr lang="en-GB" sz="2400" dirty="0" smtClean="0">
              <a:effectLst>
                <a:outerShdw blurRad="38100" dist="38100" dir="2700000" algn="tl">
                  <a:srgbClr val="000000">
                    <a:alpha val="43137"/>
                  </a:srgbClr>
                </a:outerShdw>
              </a:effectLst>
              <a:latin typeface="Palatino Linotype" pitchFamily="18" charset="0"/>
            </a:endParaRPr>
          </a:p>
        </p:txBody>
      </p:sp>
      <p:sp>
        <p:nvSpPr>
          <p:cNvPr id="18435" name="Rectangle 3"/>
          <p:cNvSpPr>
            <a:spLocks noGrp="1" noChangeArrowheads="1"/>
          </p:cNvSpPr>
          <p:nvPr>
            <p:ph idx="1"/>
          </p:nvPr>
        </p:nvSpPr>
        <p:spPr>
          <a:xfrm>
            <a:off x="457200" y="1428750"/>
            <a:ext cx="8229600" cy="4381500"/>
          </a:xfrm>
        </p:spPr>
        <p:txBody>
          <a:bodyPr/>
          <a:lstStyle/>
          <a:p>
            <a:pPr algn="just"/>
            <a:r>
              <a:rPr lang="en-US" sz="2800" dirty="0" smtClean="0">
                <a:latin typeface="Palatino Linotype" pitchFamily="18" charset="0"/>
              </a:rPr>
              <a:t>Title</a:t>
            </a:r>
          </a:p>
          <a:p>
            <a:pPr algn="just"/>
            <a:r>
              <a:rPr lang="en-US" sz="2800" dirty="0" smtClean="0">
                <a:latin typeface="Palatino Linotype" pitchFamily="18" charset="0"/>
              </a:rPr>
              <a:t>Author’s name and affiliation</a:t>
            </a:r>
          </a:p>
          <a:p>
            <a:pPr algn="just"/>
            <a:r>
              <a:rPr lang="en-US" sz="2800" dirty="0" smtClean="0">
                <a:latin typeface="Palatino Linotype" pitchFamily="18" charset="0"/>
              </a:rPr>
              <a:t>Abstract</a:t>
            </a:r>
          </a:p>
          <a:p>
            <a:pPr algn="just"/>
            <a:r>
              <a:rPr lang="en-US" sz="2800" dirty="0" smtClean="0">
                <a:latin typeface="Palatino Linotype" pitchFamily="18" charset="0"/>
              </a:rPr>
              <a:t>Keywords</a:t>
            </a:r>
          </a:p>
          <a:p>
            <a:pPr algn="just"/>
            <a:r>
              <a:rPr lang="en-US" sz="2800" dirty="0" smtClean="0">
                <a:latin typeface="Palatino Linotype" pitchFamily="18" charset="0"/>
              </a:rPr>
              <a:t>Introduction</a:t>
            </a:r>
          </a:p>
          <a:p>
            <a:pPr algn="just"/>
            <a:r>
              <a:rPr lang="en-US" sz="2800" dirty="0" smtClean="0">
                <a:latin typeface="Palatino Linotype" pitchFamily="18" charset="0"/>
              </a:rPr>
              <a:t>Methodology</a:t>
            </a:r>
          </a:p>
          <a:p>
            <a:pPr algn="just"/>
            <a:r>
              <a:rPr lang="en-US" sz="2800" dirty="0" smtClean="0">
                <a:latin typeface="Palatino Linotype" pitchFamily="18" charset="0"/>
              </a:rPr>
              <a:t>Results and Discussion</a:t>
            </a:r>
          </a:p>
          <a:p>
            <a:pPr algn="just"/>
            <a:r>
              <a:rPr lang="en-US" sz="2800" dirty="0" smtClean="0">
                <a:latin typeface="Palatino Linotype" pitchFamily="18" charset="0"/>
              </a:rPr>
              <a:t>Conclusions</a:t>
            </a:r>
          </a:p>
          <a:p>
            <a:pPr algn="just"/>
            <a:r>
              <a:rPr lang="en-US" sz="2800" dirty="0" smtClean="0">
                <a:latin typeface="Palatino Linotype" pitchFamily="18" charset="0"/>
              </a:rPr>
              <a:t>Acknowledgement</a:t>
            </a:r>
          </a:p>
          <a:p>
            <a:pPr algn="just"/>
            <a:r>
              <a:rPr lang="en-US" sz="2800" dirty="0" smtClean="0">
                <a:latin typeface="Palatino Linotype" pitchFamily="18" charset="0"/>
              </a:rPr>
              <a:t>Reference</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Title</a:t>
            </a:r>
            <a:endParaRPr lang="en-GB" dirty="0" smtClean="0">
              <a:effectLst>
                <a:outerShdw blurRad="38100" dist="38100" dir="2700000" algn="tl">
                  <a:srgbClr val="000000">
                    <a:alpha val="43137"/>
                  </a:srgbClr>
                </a:outerShdw>
              </a:effectLst>
              <a:latin typeface="Palatino Linotype" pitchFamily="18" charset="0"/>
            </a:endParaRPr>
          </a:p>
        </p:txBody>
      </p:sp>
      <p:sp>
        <p:nvSpPr>
          <p:cNvPr id="6147" name="Rectangle 3"/>
          <p:cNvSpPr>
            <a:spLocks noGrp="1" noChangeArrowheads="1"/>
          </p:cNvSpPr>
          <p:nvPr>
            <p:ph idx="1"/>
          </p:nvPr>
        </p:nvSpPr>
        <p:spPr>
          <a:xfrm>
            <a:off x="457200" y="1285875"/>
            <a:ext cx="8229600" cy="4381500"/>
          </a:xfrm>
        </p:spPr>
        <p:txBody>
          <a:bodyPr/>
          <a:lstStyle/>
          <a:p>
            <a:pPr algn="just">
              <a:defRPr/>
            </a:pPr>
            <a:r>
              <a:rPr lang="en-US" dirty="0" smtClean="0">
                <a:latin typeface="Palatino Linotype" pitchFamily="18" charset="0"/>
              </a:rPr>
              <a:t>Should perfectly highlight your principal work</a:t>
            </a:r>
          </a:p>
          <a:p>
            <a:pPr algn="just">
              <a:defRPr/>
            </a:pPr>
            <a:r>
              <a:rPr lang="en-US" dirty="0" smtClean="0">
                <a:latin typeface="Palatino Linotype" pitchFamily="18" charset="0"/>
              </a:rPr>
              <a:t>Avoid ornamental words</a:t>
            </a:r>
          </a:p>
          <a:p>
            <a:pPr indent="0" algn="just">
              <a:buFontTx/>
              <a:buNone/>
              <a:defRPr/>
            </a:pPr>
            <a:r>
              <a:rPr lang="en-MY" sz="2400" dirty="0" smtClean="0">
                <a:latin typeface="Palatino Linotype" pitchFamily="18" charset="0"/>
              </a:rPr>
              <a:t>“Expert System for Power Quality </a:t>
            </a:r>
            <a:r>
              <a:rPr lang="en-US" sz="2400" dirty="0" smtClean="0">
                <a:latin typeface="Palatino Linotype" pitchFamily="18" charset="0"/>
              </a:rPr>
              <a:t>Disturbance Classifier” - </a:t>
            </a:r>
            <a:r>
              <a:rPr lang="en-US" sz="2400" b="1" dirty="0" smtClean="0">
                <a:solidFill>
                  <a:srgbClr val="00B050"/>
                </a:solidFill>
                <a:latin typeface="Palatino Linotype" pitchFamily="18" charset="0"/>
              </a:rPr>
              <a:t>OK</a:t>
            </a:r>
          </a:p>
          <a:p>
            <a:pPr indent="0" algn="just">
              <a:buFontTx/>
              <a:buNone/>
              <a:defRPr/>
            </a:pPr>
            <a:r>
              <a:rPr lang="en-MY" sz="2400" dirty="0" smtClean="0">
                <a:latin typeface="Palatino Linotype" pitchFamily="18" charset="0"/>
              </a:rPr>
              <a:t>“Design and Analysis of UHF </a:t>
            </a:r>
            <a:r>
              <a:rPr lang="en-MY" sz="2400" dirty="0" err="1" smtClean="0">
                <a:latin typeface="Palatino Linotype" pitchFamily="18" charset="0"/>
              </a:rPr>
              <a:t>Micropower</a:t>
            </a:r>
            <a:r>
              <a:rPr lang="en-MY" sz="2400" dirty="0" smtClean="0">
                <a:latin typeface="Palatino Linotype" pitchFamily="18" charset="0"/>
              </a:rPr>
              <a:t> </a:t>
            </a:r>
            <a:r>
              <a:rPr lang="en-US" sz="2400" dirty="0" smtClean="0">
                <a:latin typeface="Palatino Linotype" pitchFamily="18" charset="0"/>
              </a:rPr>
              <a:t>CMOS DTMOST Rectifiers” - </a:t>
            </a:r>
            <a:r>
              <a:rPr lang="en-US" sz="2400" b="1" dirty="0" smtClean="0">
                <a:solidFill>
                  <a:srgbClr val="00B050"/>
                </a:solidFill>
                <a:latin typeface="Palatino Linotype" pitchFamily="18" charset="0"/>
              </a:rPr>
              <a:t>OK</a:t>
            </a:r>
            <a:endParaRPr lang="en-US" sz="2400" dirty="0" smtClean="0">
              <a:latin typeface="Palatino Linotype" pitchFamily="18" charset="0"/>
            </a:endParaRPr>
          </a:p>
          <a:p>
            <a:pPr indent="0" algn="just">
              <a:buFontTx/>
              <a:buNone/>
              <a:defRPr/>
            </a:pPr>
            <a:r>
              <a:rPr lang="en-US" sz="2400" dirty="0" smtClean="0">
                <a:latin typeface="Palatino Linotype" pitchFamily="18" charset="0"/>
              </a:rPr>
              <a:t>“A Novel EMG Signal Analysis to Determine Muscle Fatigue” – </a:t>
            </a:r>
            <a:r>
              <a:rPr lang="en-US" sz="2400" b="1" dirty="0" smtClean="0">
                <a:solidFill>
                  <a:srgbClr val="FF0000"/>
                </a:solidFill>
                <a:latin typeface="Palatino Linotype" pitchFamily="18" charset="0"/>
              </a:rPr>
              <a:t>NOT OK</a:t>
            </a:r>
            <a:endParaRPr lang="en-US" sz="2400" dirty="0" smtClean="0">
              <a:solidFill>
                <a:srgbClr val="FF0000"/>
              </a:solidFill>
              <a:latin typeface="Palatino Linotype" pitchFamily="18" charset="0"/>
            </a:endParaRPr>
          </a:p>
          <a:p>
            <a:pPr indent="-342000" algn="just">
              <a:defRPr/>
            </a:pPr>
            <a:r>
              <a:rPr lang="en-US" dirty="0" smtClean="0">
                <a:latin typeface="Palatino Linotype" pitchFamily="18" charset="0"/>
              </a:rPr>
              <a:t>Reliable, scalable, high performance, robust, low-complexity</a:t>
            </a:r>
            <a:endParaRPr lang="en-US" dirty="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Author’s name and affiliation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20483" name="Rectangle 3"/>
          <p:cNvSpPr>
            <a:spLocks noGrp="1" noChangeArrowheads="1"/>
          </p:cNvSpPr>
          <p:nvPr>
            <p:ph idx="1"/>
          </p:nvPr>
        </p:nvSpPr>
        <p:spPr>
          <a:xfrm>
            <a:off x="457200" y="1428750"/>
            <a:ext cx="8229600" cy="4852988"/>
          </a:xfrm>
        </p:spPr>
        <p:txBody>
          <a:bodyPr/>
          <a:lstStyle/>
          <a:p>
            <a:pPr algn="just" eaLnBrk="1" hangingPunct="1">
              <a:spcBef>
                <a:spcPts val="763"/>
              </a:spcBef>
            </a:pPr>
            <a:r>
              <a:rPr lang="en-US" smtClean="0">
                <a:latin typeface="Palatino Linotype" pitchFamily="18" charset="0"/>
              </a:rPr>
              <a:t>You should use the same abbreviated name in all articles that you are going to write </a:t>
            </a:r>
          </a:p>
          <a:p>
            <a:pPr algn="just" eaLnBrk="1" hangingPunct="1">
              <a:spcBef>
                <a:spcPts val="763"/>
              </a:spcBef>
            </a:pPr>
            <a:r>
              <a:rPr lang="en-GB" smtClean="0">
                <a:latin typeface="Palatino Linotype" pitchFamily="18" charset="0"/>
              </a:rPr>
              <a:t>Now a days, people use to communicate through email. Thus, be sure about your correct email address</a:t>
            </a:r>
          </a:p>
          <a:p>
            <a:pPr algn="just" eaLnBrk="1" hangingPunct="1">
              <a:spcBef>
                <a:spcPts val="763"/>
              </a:spcBef>
            </a:pPr>
            <a:r>
              <a:rPr lang="en-GB" smtClean="0">
                <a:latin typeface="Palatino Linotype" pitchFamily="18" charset="0"/>
              </a:rPr>
              <a:t>Put your affiliation and address correctly </a:t>
            </a:r>
          </a:p>
          <a:p>
            <a:pPr algn="just" eaLnBrk="1" hangingPunct="1">
              <a:spcBef>
                <a:spcPts val="763"/>
              </a:spcBef>
            </a:pPr>
            <a:r>
              <a:rPr lang="en-GB" smtClean="0">
                <a:latin typeface="Palatino Linotype" pitchFamily="18" charset="0"/>
              </a:rPr>
              <a:t>Each journal has different style thus follow the author’s guide</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a:t>
            </a:r>
          </a:p>
        </p:txBody>
      </p:sp>
      <p:sp>
        <p:nvSpPr>
          <p:cNvPr id="21507" name="Rectangle 3"/>
          <p:cNvSpPr>
            <a:spLocks noGrp="1" noChangeArrowheads="1"/>
          </p:cNvSpPr>
          <p:nvPr>
            <p:ph idx="1"/>
          </p:nvPr>
        </p:nvSpPr>
        <p:spPr>
          <a:xfrm>
            <a:off x="457200" y="1285875"/>
            <a:ext cx="8229600" cy="4852988"/>
          </a:xfrm>
        </p:spPr>
        <p:txBody>
          <a:bodyPr/>
          <a:lstStyle/>
          <a:p>
            <a:pPr algn="just"/>
            <a:r>
              <a:rPr lang="en-US" dirty="0" smtClean="0">
                <a:latin typeface="Palatino Linotype" pitchFamily="18" charset="0"/>
              </a:rPr>
              <a:t>Abstract is the most important part of the article to attract the readers to go through the article</a:t>
            </a:r>
          </a:p>
          <a:p>
            <a:pPr algn="just"/>
            <a:r>
              <a:rPr lang="en-US" dirty="0" smtClean="0">
                <a:latin typeface="Palatino Linotype" pitchFamily="18" charset="0"/>
              </a:rPr>
              <a:t>Your readers are time-pressed academics…</a:t>
            </a:r>
          </a:p>
          <a:p>
            <a:pPr algn="just"/>
            <a:r>
              <a:rPr lang="en-US" dirty="0" smtClean="0">
                <a:latin typeface="Palatino Linotype" pitchFamily="18" charset="0"/>
              </a:rPr>
              <a:t>The abstract should be as concise as possible but tell the gist of whole story in one paragraph</a:t>
            </a:r>
          </a:p>
          <a:p>
            <a:pPr lvl="1" algn="just"/>
            <a:r>
              <a:rPr lang="en-US" dirty="0" smtClean="0">
                <a:latin typeface="Palatino Linotype" pitchFamily="18" charset="0"/>
              </a:rPr>
              <a:t>So that reader feels to read the whole story</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457200" y="428604"/>
            <a:ext cx="8229600" cy="989034"/>
          </a:xfrm>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Why do you write research or review article?</a:t>
            </a:r>
            <a:endParaRPr lang="en-GB" dirty="0" smtClean="0">
              <a:effectLst>
                <a:outerShdw blurRad="38100" dist="38100" dir="2700000" algn="tl">
                  <a:srgbClr val="000000">
                    <a:alpha val="43137"/>
                  </a:srgbClr>
                </a:outerShdw>
              </a:effectLst>
              <a:latin typeface="Palatino Linotype" pitchFamily="18" charset="0"/>
            </a:endParaRPr>
          </a:p>
        </p:txBody>
      </p:sp>
      <p:sp>
        <p:nvSpPr>
          <p:cNvPr id="4099" name="Rectangle 1027"/>
          <p:cNvSpPr>
            <a:spLocks noGrp="1" noChangeArrowheads="1"/>
          </p:cNvSpPr>
          <p:nvPr>
            <p:ph idx="1"/>
          </p:nvPr>
        </p:nvSpPr>
        <p:spPr>
          <a:xfrm>
            <a:off x="457200" y="1943100"/>
            <a:ext cx="8229600" cy="4343400"/>
          </a:xfrm>
        </p:spPr>
        <p:txBody>
          <a:bodyPr/>
          <a:lstStyle/>
          <a:p>
            <a:pPr algn="just">
              <a:spcBef>
                <a:spcPts val="763"/>
              </a:spcBef>
            </a:pPr>
            <a:r>
              <a:rPr lang="en-US" dirty="0" smtClean="0">
                <a:latin typeface="Palatino Linotype" pitchFamily="18" charset="0"/>
              </a:rPr>
              <a:t>To let other people know about your invention</a:t>
            </a:r>
          </a:p>
          <a:p>
            <a:pPr algn="just">
              <a:spcBef>
                <a:spcPts val="763"/>
              </a:spcBef>
            </a:pPr>
            <a:r>
              <a:rPr lang="en-US" dirty="0" smtClean="0">
                <a:latin typeface="Palatino Linotype" pitchFamily="18" charset="0"/>
              </a:rPr>
              <a:t>To share your knowledge </a:t>
            </a:r>
          </a:p>
          <a:p>
            <a:pPr algn="just">
              <a:spcBef>
                <a:spcPts val="763"/>
              </a:spcBef>
            </a:pPr>
            <a:r>
              <a:rPr lang="en-US" dirty="0" smtClean="0">
                <a:latin typeface="Palatino Linotype" pitchFamily="18" charset="0"/>
              </a:rPr>
              <a:t>To promote yourselves and to fulfill the organization requirement</a:t>
            </a:r>
          </a:p>
          <a:p>
            <a:pPr lvl="1" algn="just"/>
            <a:r>
              <a:rPr lang="en-US" dirty="0" smtClean="0">
                <a:latin typeface="Palatino Linotype" pitchFamily="18" charset="0"/>
              </a:rPr>
              <a:t>In academia, we tend to emphasize the number of papers; however, the quality and the reception of the papers is also important</a:t>
            </a:r>
          </a:p>
        </p:txBody>
      </p:sp>
      <p:sp>
        <p:nvSpPr>
          <p:cNvPr id="4"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25470"/>
          </a:xfrm>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a:t>
            </a:r>
          </a:p>
        </p:txBody>
      </p:sp>
      <p:sp>
        <p:nvSpPr>
          <p:cNvPr id="21507" name="Rectangle 3"/>
          <p:cNvSpPr>
            <a:spLocks noGrp="1" noChangeArrowheads="1"/>
          </p:cNvSpPr>
          <p:nvPr>
            <p:ph idx="1"/>
          </p:nvPr>
        </p:nvSpPr>
        <p:spPr>
          <a:xfrm>
            <a:off x="457200" y="1000108"/>
            <a:ext cx="8229600" cy="5138755"/>
          </a:xfrm>
        </p:spPr>
        <p:txBody>
          <a:bodyPr/>
          <a:lstStyle/>
          <a:p>
            <a:pPr algn="just">
              <a:spcBef>
                <a:spcPts val="600"/>
              </a:spcBef>
            </a:pPr>
            <a:r>
              <a:rPr lang="en-AU" dirty="0" smtClean="0">
                <a:solidFill>
                  <a:schemeClr val="tx1"/>
                </a:solidFill>
                <a:latin typeface="Palatino Linotype" pitchFamily="18" charset="0"/>
              </a:rPr>
              <a:t>As a summary of work done, it is always written in past tense </a:t>
            </a:r>
            <a:endParaRPr lang="en-US" dirty="0" smtClean="0">
              <a:solidFill>
                <a:schemeClr val="tx1"/>
              </a:solidFill>
              <a:latin typeface="Palatino Linotype" pitchFamily="18" charset="0"/>
            </a:endParaRPr>
          </a:p>
          <a:p>
            <a:pPr algn="just">
              <a:spcBef>
                <a:spcPts val="600"/>
              </a:spcBef>
            </a:pPr>
            <a:r>
              <a:rPr lang="en-AU" dirty="0" smtClean="0">
                <a:solidFill>
                  <a:schemeClr val="tx1"/>
                </a:solidFill>
                <a:latin typeface="Palatino Linotype" pitchFamily="18" charset="0"/>
              </a:rPr>
              <a:t>An abstract should stand on its own, and </a:t>
            </a:r>
            <a:r>
              <a:rPr lang="en-AU" b="1" dirty="0" smtClean="0">
                <a:solidFill>
                  <a:schemeClr val="tx1"/>
                </a:solidFill>
                <a:latin typeface="Palatino Linotype" pitchFamily="18" charset="0"/>
              </a:rPr>
              <a:t>not refer to any other part </a:t>
            </a:r>
            <a:r>
              <a:rPr lang="en-AU" dirty="0" smtClean="0">
                <a:solidFill>
                  <a:schemeClr val="tx1"/>
                </a:solidFill>
                <a:latin typeface="Palatino Linotype" pitchFamily="18" charset="0"/>
              </a:rPr>
              <a:t>of the paper such as a figure or table </a:t>
            </a:r>
            <a:endParaRPr lang="en-US" dirty="0" smtClean="0">
              <a:solidFill>
                <a:schemeClr val="tx1"/>
              </a:solidFill>
              <a:latin typeface="Palatino Linotype" pitchFamily="18" charset="0"/>
            </a:endParaRPr>
          </a:p>
          <a:p>
            <a:pPr algn="just">
              <a:spcBef>
                <a:spcPts val="600"/>
              </a:spcBef>
            </a:pPr>
            <a:r>
              <a:rPr lang="en-AU" dirty="0" smtClean="0">
                <a:solidFill>
                  <a:schemeClr val="tx1"/>
                </a:solidFill>
                <a:latin typeface="Palatino Linotype" pitchFamily="18" charset="0"/>
              </a:rPr>
              <a:t>Focus on summarizing results - </a:t>
            </a:r>
            <a:r>
              <a:rPr lang="en-AU" b="1" dirty="0" smtClean="0">
                <a:solidFill>
                  <a:schemeClr val="tx1"/>
                </a:solidFill>
                <a:latin typeface="Palatino Linotype" pitchFamily="18" charset="0"/>
              </a:rPr>
              <a:t>limit background information</a:t>
            </a:r>
            <a:r>
              <a:rPr lang="en-AU" dirty="0" smtClean="0">
                <a:solidFill>
                  <a:schemeClr val="tx1"/>
                </a:solidFill>
                <a:latin typeface="Palatino Linotype" pitchFamily="18" charset="0"/>
              </a:rPr>
              <a:t> to a sentence or two, </a:t>
            </a:r>
            <a:r>
              <a:rPr lang="en-AU" u="sng" dirty="0" smtClean="0">
                <a:solidFill>
                  <a:schemeClr val="tx1"/>
                </a:solidFill>
                <a:latin typeface="Palatino Linotype" pitchFamily="18" charset="0"/>
              </a:rPr>
              <a:t>if absolutely necessary </a:t>
            </a:r>
          </a:p>
          <a:p>
            <a:pPr algn="just">
              <a:spcBef>
                <a:spcPts val="600"/>
              </a:spcBef>
            </a:pPr>
            <a:r>
              <a:rPr lang="en-AU" dirty="0" smtClean="0">
                <a:solidFill>
                  <a:schemeClr val="tx1"/>
                </a:solidFill>
                <a:latin typeface="Palatino Linotype" pitchFamily="18" charset="0"/>
              </a:rPr>
              <a:t>What you report in an abstract must be consistent with what you reported in the paper </a:t>
            </a:r>
            <a:endParaRPr lang="en-US" u="sng" dirty="0" smtClean="0">
              <a:solidFill>
                <a:schemeClr val="tx1"/>
              </a:solidFill>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a:t>
            </a:r>
          </a:p>
        </p:txBody>
      </p:sp>
      <p:sp>
        <p:nvSpPr>
          <p:cNvPr id="22531" name="Rectangle 3"/>
          <p:cNvSpPr>
            <a:spLocks noGrp="1" noChangeArrowheads="1"/>
          </p:cNvSpPr>
          <p:nvPr>
            <p:ph idx="1"/>
          </p:nvPr>
        </p:nvSpPr>
        <p:spPr>
          <a:xfrm>
            <a:off x="457200" y="1285875"/>
            <a:ext cx="8229600" cy="4852988"/>
          </a:xfrm>
        </p:spPr>
        <p:txBody>
          <a:bodyPr/>
          <a:lstStyle/>
          <a:p>
            <a:pPr algn="just"/>
            <a:r>
              <a:rPr lang="en-US" smtClean="0">
                <a:latin typeface="Palatino Linotype" pitchFamily="18" charset="0"/>
              </a:rPr>
              <a:t>I always write the abstract last</a:t>
            </a:r>
          </a:p>
          <a:p>
            <a:pPr algn="just"/>
            <a:r>
              <a:rPr lang="en-US" smtClean="0">
                <a:latin typeface="Palatino Linotype" pitchFamily="18" charset="0"/>
              </a:rPr>
              <a:t>No of words</a:t>
            </a:r>
          </a:p>
          <a:p>
            <a:pPr lvl="1" algn="just"/>
            <a:r>
              <a:rPr lang="en-US" smtClean="0">
                <a:latin typeface="Palatino Linotype" pitchFamily="18" charset="0"/>
              </a:rPr>
              <a:t>50 words (letter)</a:t>
            </a:r>
          </a:p>
          <a:p>
            <a:pPr lvl="1" algn="just"/>
            <a:r>
              <a:rPr lang="en-US" smtClean="0">
                <a:latin typeface="Palatino Linotype" pitchFamily="18" charset="0"/>
              </a:rPr>
              <a:t>50 – 100 words (short communication)</a:t>
            </a:r>
          </a:p>
          <a:p>
            <a:pPr lvl="1" algn="just"/>
            <a:r>
              <a:rPr lang="en-US" smtClean="0">
                <a:latin typeface="Palatino Linotype" pitchFamily="18" charset="0"/>
              </a:rPr>
              <a:t>150 – 250 words (long paper)</a:t>
            </a:r>
          </a:p>
          <a:p>
            <a:pPr algn="just"/>
            <a:r>
              <a:rPr lang="en-US" smtClean="0">
                <a:latin typeface="Palatino Linotype" pitchFamily="18" charset="0"/>
              </a:rPr>
              <a:t>Four sentences (for long paper)</a:t>
            </a:r>
          </a:p>
          <a:p>
            <a:pPr lvl="1" algn="just"/>
            <a:r>
              <a:rPr lang="en-US" smtClean="0">
                <a:latin typeface="Palatino Linotype" pitchFamily="18" charset="0"/>
              </a:rPr>
              <a:t>State the problem</a:t>
            </a:r>
          </a:p>
          <a:p>
            <a:pPr lvl="1" algn="just"/>
            <a:r>
              <a:rPr lang="en-US" smtClean="0">
                <a:latin typeface="Palatino Linotype" pitchFamily="18" charset="0"/>
              </a:rPr>
              <a:t>Say why it’s an interesting problem</a:t>
            </a:r>
          </a:p>
          <a:p>
            <a:pPr lvl="1" algn="just"/>
            <a:r>
              <a:rPr lang="en-US" smtClean="0">
                <a:latin typeface="Palatino Linotype" pitchFamily="18" charset="0"/>
              </a:rPr>
              <a:t>Say what your solution achieves</a:t>
            </a:r>
          </a:p>
          <a:p>
            <a:pPr lvl="1" algn="just"/>
            <a:r>
              <a:rPr lang="en-US" smtClean="0">
                <a:latin typeface="Palatino Linotype" pitchFamily="18" charset="0"/>
              </a:rPr>
              <a:t>Say what follows from your solution</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a:t>
            </a:r>
          </a:p>
        </p:txBody>
      </p:sp>
      <p:sp>
        <p:nvSpPr>
          <p:cNvPr id="23555" name="Rectangle 3"/>
          <p:cNvSpPr>
            <a:spLocks noGrp="1" noChangeArrowheads="1"/>
          </p:cNvSpPr>
          <p:nvPr>
            <p:ph idx="1"/>
          </p:nvPr>
        </p:nvSpPr>
        <p:spPr>
          <a:xfrm>
            <a:off x="457200" y="1285875"/>
            <a:ext cx="8229600" cy="4852988"/>
          </a:xfrm>
        </p:spPr>
        <p:txBody>
          <a:bodyPr/>
          <a:lstStyle/>
          <a:p>
            <a:pPr algn="just"/>
            <a:r>
              <a:rPr lang="en-US" smtClean="0">
                <a:latin typeface="Palatino Linotype" pitchFamily="18" charset="0"/>
              </a:rPr>
              <a:t>It’s a summery of the whole article without any references and any ornamental words</a:t>
            </a:r>
          </a:p>
          <a:p>
            <a:pPr algn="just"/>
            <a:r>
              <a:rPr lang="en-US" smtClean="0">
                <a:latin typeface="Palatino Linotype" pitchFamily="18" charset="0"/>
              </a:rPr>
              <a:t>Any sentences in abstract should not be repeated in the text</a:t>
            </a:r>
          </a:p>
          <a:p>
            <a:pPr algn="just"/>
            <a:r>
              <a:rPr lang="en-US" smtClean="0">
                <a:latin typeface="Palatino Linotype" pitchFamily="18" charset="0"/>
              </a:rPr>
              <a:t>Hints:</a:t>
            </a:r>
          </a:p>
          <a:p>
            <a:pPr lvl="1" algn="just"/>
            <a:r>
              <a:rPr lang="en-US" smtClean="0">
                <a:latin typeface="Palatino Linotype" pitchFamily="18" charset="0"/>
              </a:rPr>
              <a:t>Introduction – 1 to 2 lines</a:t>
            </a:r>
          </a:p>
          <a:p>
            <a:pPr lvl="1" algn="just"/>
            <a:r>
              <a:rPr lang="en-US" smtClean="0">
                <a:latin typeface="Palatino Linotype" pitchFamily="18" charset="0"/>
              </a:rPr>
              <a:t>Methodology – 2 to 3 lines</a:t>
            </a:r>
          </a:p>
          <a:p>
            <a:pPr lvl="1" algn="just"/>
            <a:r>
              <a:rPr lang="en-US" smtClean="0">
                <a:latin typeface="Palatino Linotype" pitchFamily="18" charset="0"/>
              </a:rPr>
              <a:t>Results &amp; Discussion – 1 to 2 lines</a:t>
            </a:r>
          </a:p>
          <a:p>
            <a:pPr lvl="1" algn="just"/>
            <a:r>
              <a:rPr lang="en-US" smtClean="0">
                <a:latin typeface="Palatino Linotype" pitchFamily="18" charset="0"/>
              </a:rPr>
              <a:t>Conclusion – ½ to 1 line</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 (long paper)</a:t>
            </a:r>
          </a:p>
        </p:txBody>
      </p:sp>
      <p:pic>
        <p:nvPicPr>
          <p:cNvPr id="24579" name="Picture 4"/>
          <p:cNvPicPr>
            <a:picLocks noChangeAspect="1" noChangeArrowheads="1"/>
          </p:cNvPicPr>
          <p:nvPr/>
        </p:nvPicPr>
        <p:blipFill>
          <a:blip r:embed="rId3" cstate="print"/>
          <a:srcRect/>
          <a:stretch>
            <a:fillRect/>
          </a:stretch>
        </p:blipFill>
        <p:spPr bwMode="auto">
          <a:xfrm>
            <a:off x="571500" y="1428750"/>
            <a:ext cx="8001000" cy="2398713"/>
          </a:xfrm>
          <a:prstGeom prst="rect">
            <a:avLst/>
          </a:prstGeom>
          <a:noFill/>
          <a:ln w="9525" algn="ctr">
            <a:noFill/>
            <a:miter lim="800000"/>
            <a:headEnd/>
            <a:tailEnd/>
          </a:ln>
        </p:spPr>
      </p:pic>
      <p:sp>
        <p:nvSpPr>
          <p:cNvPr id="24580" name="Rectangle 5"/>
          <p:cNvSpPr>
            <a:spLocks noChangeArrowheads="1"/>
          </p:cNvSpPr>
          <p:nvPr/>
        </p:nvSpPr>
        <p:spPr bwMode="auto">
          <a:xfrm>
            <a:off x="357188" y="4572000"/>
            <a:ext cx="4572000" cy="1323975"/>
          </a:xfrm>
          <a:prstGeom prst="rect">
            <a:avLst/>
          </a:prstGeom>
          <a:noFill/>
          <a:ln w="9525">
            <a:noFill/>
            <a:miter lim="800000"/>
            <a:headEnd/>
            <a:tailEnd/>
          </a:ln>
        </p:spPr>
        <p:txBody>
          <a:bodyPr>
            <a:spAutoFit/>
          </a:bodyPr>
          <a:lstStyle/>
          <a:p>
            <a:pPr marL="0" lvl="1" algn="just"/>
            <a:r>
              <a:rPr lang="en-US" sz="2000">
                <a:latin typeface="Palatino Linotype" pitchFamily="18" charset="0"/>
              </a:rPr>
              <a:t>State the problem</a:t>
            </a:r>
          </a:p>
          <a:p>
            <a:pPr marL="0" lvl="1" algn="just"/>
            <a:r>
              <a:rPr lang="en-US" sz="2000">
                <a:latin typeface="Palatino Linotype" pitchFamily="18" charset="0"/>
              </a:rPr>
              <a:t>Say why it’s an interesting problem</a:t>
            </a:r>
          </a:p>
          <a:p>
            <a:pPr marL="0" lvl="1" algn="just"/>
            <a:r>
              <a:rPr lang="en-US" sz="2000">
                <a:latin typeface="Palatino Linotype" pitchFamily="18" charset="0"/>
              </a:rPr>
              <a:t>Say what your solution achieves</a:t>
            </a:r>
          </a:p>
          <a:p>
            <a:pPr marL="0" lvl="1" algn="just"/>
            <a:r>
              <a:rPr lang="en-US" sz="2000">
                <a:latin typeface="Palatino Linotype" pitchFamily="18" charset="0"/>
              </a:rPr>
              <a:t>Say what follows from your solution</a:t>
            </a:r>
          </a:p>
        </p:txBody>
      </p:sp>
      <p:sp>
        <p:nvSpPr>
          <p:cNvPr id="24581" name="Rectangle 6"/>
          <p:cNvSpPr>
            <a:spLocks noChangeArrowheads="1"/>
          </p:cNvSpPr>
          <p:nvPr/>
        </p:nvSpPr>
        <p:spPr bwMode="auto">
          <a:xfrm>
            <a:off x="5214938" y="4572000"/>
            <a:ext cx="3571875" cy="1323975"/>
          </a:xfrm>
          <a:prstGeom prst="rect">
            <a:avLst/>
          </a:prstGeom>
          <a:noFill/>
          <a:ln w="9525">
            <a:noFill/>
            <a:miter lim="800000"/>
            <a:headEnd/>
            <a:tailEnd/>
          </a:ln>
        </p:spPr>
        <p:txBody>
          <a:bodyPr>
            <a:spAutoFit/>
          </a:bodyPr>
          <a:lstStyle/>
          <a:p>
            <a:pPr marL="0" lvl="1" algn="just"/>
            <a:r>
              <a:rPr lang="en-US" sz="2000">
                <a:latin typeface="Palatino Linotype" pitchFamily="18" charset="0"/>
              </a:rPr>
              <a:t>Ok</a:t>
            </a:r>
          </a:p>
          <a:p>
            <a:pPr marL="0" lvl="1" algn="just"/>
            <a:r>
              <a:rPr lang="en-US" sz="2000">
                <a:latin typeface="Palatino Linotype" pitchFamily="18" charset="0"/>
              </a:rPr>
              <a:t>Ok</a:t>
            </a:r>
          </a:p>
          <a:p>
            <a:pPr marL="0" lvl="1" algn="just"/>
            <a:r>
              <a:rPr lang="en-US" sz="2000">
                <a:latin typeface="Palatino Linotype" pitchFamily="18" charset="0"/>
              </a:rPr>
              <a:t>Ok but better put some value</a:t>
            </a:r>
          </a:p>
          <a:p>
            <a:pPr marL="0" lvl="1" algn="just"/>
            <a:r>
              <a:rPr lang="en-US" sz="2000">
                <a:latin typeface="Palatino Linotype" pitchFamily="18" charset="0"/>
              </a:rPr>
              <a:t>OK</a:t>
            </a:r>
          </a:p>
        </p:txBody>
      </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 (long paper)</a:t>
            </a:r>
          </a:p>
        </p:txBody>
      </p:sp>
      <p:sp>
        <p:nvSpPr>
          <p:cNvPr id="25603" name="Rectangle 5"/>
          <p:cNvSpPr>
            <a:spLocks noChangeArrowheads="1"/>
          </p:cNvSpPr>
          <p:nvPr/>
        </p:nvSpPr>
        <p:spPr bwMode="auto">
          <a:xfrm>
            <a:off x="357188" y="5033963"/>
            <a:ext cx="4572000" cy="1323975"/>
          </a:xfrm>
          <a:prstGeom prst="rect">
            <a:avLst/>
          </a:prstGeom>
          <a:noFill/>
          <a:ln w="9525">
            <a:noFill/>
            <a:miter lim="800000"/>
            <a:headEnd/>
            <a:tailEnd/>
          </a:ln>
        </p:spPr>
        <p:txBody>
          <a:bodyPr>
            <a:spAutoFit/>
          </a:bodyPr>
          <a:lstStyle/>
          <a:p>
            <a:pPr marL="0" lvl="1" algn="just"/>
            <a:r>
              <a:rPr lang="en-US" sz="2000">
                <a:latin typeface="Palatino Linotype" pitchFamily="18" charset="0"/>
              </a:rPr>
              <a:t>State the problem</a:t>
            </a:r>
          </a:p>
          <a:p>
            <a:pPr marL="0" lvl="1" algn="just"/>
            <a:r>
              <a:rPr lang="en-US" sz="2000">
                <a:latin typeface="Palatino Linotype" pitchFamily="18" charset="0"/>
              </a:rPr>
              <a:t>Say why it’s an interesting problem</a:t>
            </a:r>
          </a:p>
          <a:p>
            <a:pPr marL="0" lvl="1" algn="just"/>
            <a:r>
              <a:rPr lang="en-US" sz="2000">
                <a:latin typeface="Palatino Linotype" pitchFamily="18" charset="0"/>
              </a:rPr>
              <a:t>Say what your solution achieves</a:t>
            </a:r>
          </a:p>
          <a:p>
            <a:pPr marL="0" lvl="1" algn="just"/>
            <a:r>
              <a:rPr lang="en-US" sz="2000">
                <a:latin typeface="Palatino Linotype" pitchFamily="18" charset="0"/>
              </a:rPr>
              <a:t>Say what follows from your solution</a:t>
            </a:r>
          </a:p>
        </p:txBody>
      </p:sp>
      <p:sp>
        <p:nvSpPr>
          <p:cNvPr id="25604" name="Rectangle 6"/>
          <p:cNvSpPr>
            <a:spLocks noChangeArrowheads="1"/>
          </p:cNvSpPr>
          <p:nvPr/>
        </p:nvSpPr>
        <p:spPr bwMode="auto">
          <a:xfrm>
            <a:off x="5214938" y="5033963"/>
            <a:ext cx="3571875" cy="1323975"/>
          </a:xfrm>
          <a:prstGeom prst="rect">
            <a:avLst/>
          </a:prstGeom>
          <a:noFill/>
          <a:ln w="9525">
            <a:noFill/>
            <a:miter lim="800000"/>
            <a:headEnd/>
            <a:tailEnd/>
          </a:ln>
        </p:spPr>
        <p:txBody>
          <a:bodyPr>
            <a:spAutoFit/>
          </a:bodyPr>
          <a:lstStyle/>
          <a:p>
            <a:pPr marL="0" lvl="1" algn="just"/>
            <a:r>
              <a:rPr lang="en-US" sz="2000">
                <a:latin typeface="Palatino Linotype" pitchFamily="18" charset="0"/>
              </a:rPr>
              <a:t>Not Ok (no problem stated)</a:t>
            </a:r>
          </a:p>
          <a:p>
            <a:pPr marL="0" lvl="1" algn="just"/>
            <a:r>
              <a:rPr lang="en-US" sz="2000">
                <a:latin typeface="Palatino Linotype" pitchFamily="18" charset="0"/>
              </a:rPr>
              <a:t>Not Ok</a:t>
            </a:r>
          </a:p>
          <a:p>
            <a:pPr marL="0" lvl="1" algn="just"/>
            <a:r>
              <a:rPr lang="en-US" sz="2000">
                <a:latin typeface="Palatino Linotype" pitchFamily="18" charset="0"/>
              </a:rPr>
              <a:t>Ok</a:t>
            </a:r>
          </a:p>
          <a:p>
            <a:pPr marL="0" lvl="1" algn="just"/>
            <a:r>
              <a:rPr lang="en-US" sz="2000">
                <a:latin typeface="Palatino Linotype" pitchFamily="18" charset="0"/>
              </a:rPr>
              <a:t>Not OK</a:t>
            </a:r>
          </a:p>
        </p:txBody>
      </p:sp>
      <p:pic>
        <p:nvPicPr>
          <p:cNvPr id="25605" name="Picture 2"/>
          <p:cNvPicPr>
            <a:picLocks noChangeAspect="1" noChangeArrowheads="1"/>
          </p:cNvPicPr>
          <p:nvPr/>
        </p:nvPicPr>
        <p:blipFill>
          <a:blip r:embed="rId3" cstate="print"/>
          <a:srcRect/>
          <a:stretch>
            <a:fillRect/>
          </a:stretch>
        </p:blipFill>
        <p:spPr bwMode="auto">
          <a:xfrm>
            <a:off x="714375" y="1268413"/>
            <a:ext cx="7519988" cy="3517900"/>
          </a:xfrm>
          <a:prstGeom prst="rect">
            <a:avLst/>
          </a:prstGeom>
          <a:noFill/>
          <a:ln w="9525" algn="ctr">
            <a:noFill/>
            <a:miter lim="800000"/>
            <a:headEnd/>
            <a:tailEnd/>
          </a:ln>
        </p:spPr>
      </p:pic>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 (long paper)</a:t>
            </a:r>
          </a:p>
        </p:txBody>
      </p:sp>
      <p:sp>
        <p:nvSpPr>
          <p:cNvPr id="26627" name="Rectangle 5"/>
          <p:cNvSpPr>
            <a:spLocks noChangeArrowheads="1"/>
          </p:cNvSpPr>
          <p:nvPr/>
        </p:nvSpPr>
        <p:spPr bwMode="auto">
          <a:xfrm>
            <a:off x="357188" y="5033963"/>
            <a:ext cx="4572000" cy="1323975"/>
          </a:xfrm>
          <a:prstGeom prst="rect">
            <a:avLst/>
          </a:prstGeom>
          <a:noFill/>
          <a:ln w="9525">
            <a:noFill/>
            <a:miter lim="800000"/>
            <a:headEnd/>
            <a:tailEnd/>
          </a:ln>
        </p:spPr>
        <p:txBody>
          <a:bodyPr>
            <a:spAutoFit/>
          </a:bodyPr>
          <a:lstStyle/>
          <a:p>
            <a:pPr marL="0" lvl="1" algn="just"/>
            <a:r>
              <a:rPr lang="en-US" sz="2000">
                <a:latin typeface="Palatino Linotype" pitchFamily="18" charset="0"/>
              </a:rPr>
              <a:t>State the problem</a:t>
            </a:r>
          </a:p>
          <a:p>
            <a:pPr marL="0" lvl="1" algn="just"/>
            <a:r>
              <a:rPr lang="en-US" sz="2000">
                <a:latin typeface="Palatino Linotype" pitchFamily="18" charset="0"/>
              </a:rPr>
              <a:t>Say why it’s an interesting problem</a:t>
            </a:r>
          </a:p>
          <a:p>
            <a:pPr marL="0" lvl="1" algn="just"/>
            <a:r>
              <a:rPr lang="en-US" sz="2000">
                <a:latin typeface="Palatino Linotype" pitchFamily="18" charset="0"/>
              </a:rPr>
              <a:t>Say what your solution achieves</a:t>
            </a:r>
          </a:p>
          <a:p>
            <a:pPr marL="0" lvl="1" algn="just"/>
            <a:r>
              <a:rPr lang="en-US" sz="2000">
                <a:latin typeface="Palatino Linotype" pitchFamily="18" charset="0"/>
              </a:rPr>
              <a:t>Say what follows from your solution</a:t>
            </a:r>
          </a:p>
        </p:txBody>
      </p:sp>
      <p:sp>
        <p:nvSpPr>
          <p:cNvPr id="26628" name="Rectangle 6"/>
          <p:cNvSpPr>
            <a:spLocks noChangeArrowheads="1"/>
          </p:cNvSpPr>
          <p:nvPr/>
        </p:nvSpPr>
        <p:spPr bwMode="auto">
          <a:xfrm>
            <a:off x="5214938" y="5033963"/>
            <a:ext cx="3571875" cy="1323975"/>
          </a:xfrm>
          <a:prstGeom prst="rect">
            <a:avLst/>
          </a:prstGeom>
          <a:noFill/>
          <a:ln w="9525">
            <a:noFill/>
            <a:miter lim="800000"/>
            <a:headEnd/>
            <a:tailEnd/>
          </a:ln>
        </p:spPr>
        <p:txBody>
          <a:bodyPr>
            <a:spAutoFit/>
          </a:bodyPr>
          <a:lstStyle/>
          <a:p>
            <a:pPr marL="0" lvl="1" algn="just"/>
            <a:r>
              <a:rPr lang="en-US" sz="2000">
                <a:latin typeface="Palatino Linotype" pitchFamily="18" charset="0"/>
              </a:rPr>
              <a:t>Ok</a:t>
            </a:r>
          </a:p>
          <a:p>
            <a:pPr marL="0" lvl="1" algn="just"/>
            <a:r>
              <a:rPr lang="en-US" sz="2000">
                <a:latin typeface="Palatino Linotype" pitchFamily="18" charset="0"/>
              </a:rPr>
              <a:t>Not Ok</a:t>
            </a:r>
          </a:p>
          <a:p>
            <a:pPr marL="0" lvl="1" algn="just"/>
            <a:r>
              <a:rPr lang="en-US" sz="2000">
                <a:latin typeface="Palatino Linotype" pitchFamily="18" charset="0"/>
              </a:rPr>
              <a:t>Ok</a:t>
            </a:r>
          </a:p>
          <a:p>
            <a:pPr marL="0" lvl="1" algn="just"/>
            <a:r>
              <a:rPr lang="en-US" sz="2000">
                <a:latin typeface="Palatino Linotype" pitchFamily="18" charset="0"/>
              </a:rPr>
              <a:t>OK</a:t>
            </a:r>
          </a:p>
        </p:txBody>
      </p:sp>
      <p:pic>
        <p:nvPicPr>
          <p:cNvPr id="26629" name="Picture 2"/>
          <p:cNvPicPr>
            <a:picLocks noChangeAspect="1" noChangeArrowheads="1"/>
          </p:cNvPicPr>
          <p:nvPr/>
        </p:nvPicPr>
        <p:blipFill>
          <a:blip r:embed="rId3" cstate="print"/>
          <a:srcRect/>
          <a:stretch>
            <a:fillRect/>
          </a:stretch>
        </p:blipFill>
        <p:spPr bwMode="auto">
          <a:xfrm>
            <a:off x="214313" y="1500188"/>
            <a:ext cx="8643937" cy="3255962"/>
          </a:xfrm>
          <a:prstGeom prst="rect">
            <a:avLst/>
          </a:prstGeom>
          <a:noFill/>
          <a:ln w="9525" algn="ctr">
            <a:noFill/>
            <a:miter lim="800000"/>
            <a:headEnd/>
            <a:tailEnd/>
          </a:ln>
        </p:spPr>
      </p:pic>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 (letter &amp; short paper)</a:t>
            </a:r>
          </a:p>
        </p:txBody>
      </p:sp>
      <p:sp>
        <p:nvSpPr>
          <p:cNvPr id="27651" name="Rectangle 5"/>
          <p:cNvSpPr>
            <a:spLocks noChangeArrowheads="1"/>
          </p:cNvSpPr>
          <p:nvPr/>
        </p:nvSpPr>
        <p:spPr bwMode="auto">
          <a:xfrm>
            <a:off x="1071563" y="5600700"/>
            <a:ext cx="3857625" cy="400050"/>
          </a:xfrm>
          <a:prstGeom prst="rect">
            <a:avLst/>
          </a:prstGeom>
          <a:noFill/>
          <a:ln w="9525">
            <a:noFill/>
            <a:miter lim="800000"/>
            <a:headEnd/>
            <a:tailEnd/>
          </a:ln>
        </p:spPr>
        <p:txBody>
          <a:bodyPr>
            <a:spAutoFit/>
          </a:bodyPr>
          <a:lstStyle/>
          <a:p>
            <a:pPr marL="0" lvl="1" algn="just"/>
            <a:r>
              <a:rPr lang="en-US" sz="2000">
                <a:latin typeface="Palatino Linotype" pitchFamily="18" charset="0"/>
              </a:rPr>
              <a:t>Say what you have done</a:t>
            </a:r>
          </a:p>
        </p:txBody>
      </p:sp>
      <p:sp>
        <p:nvSpPr>
          <p:cNvPr id="27652" name="Rectangle 6"/>
          <p:cNvSpPr>
            <a:spLocks noChangeArrowheads="1"/>
          </p:cNvSpPr>
          <p:nvPr/>
        </p:nvSpPr>
        <p:spPr bwMode="auto">
          <a:xfrm>
            <a:off x="4572000" y="5600700"/>
            <a:ext cx="1785938" cy="400050"/>
          </a:xfrm>
          <a:prstGeom prst="rect">
            <a:avLst/>
          </a:prstGeom>
          <a:noFill/>
          <a:ln w="9525">
            <a:noFill/>
            <a:miter lim="800000"/>
            <a:headEnd/>
            <a:tailEnd/>
          </a:ln>
        </p:spPr>
        <p:txBody>
          <a:bodyPr>
            <a:spAutoFit/>
          </a:bodyPr>
          <a:lstStyle/>
          <a:p>
            <a:pPr marL="0" lvl="1" algn="just"/>
            <a:r>
              <a:rPr lang="en-US" sz="2000">
                <a:latin typeface="Palatino Linotype" pitchFamily="18" charset="0"/>
              </a:rPr>
              <a:t>Ok</a:t>
            </a:r>
          </a:p>
        </p:txBody>
      </p:sp>
      <p:pic>
        <p:nvPicPr>
          <p:cNvPr id="27653" name="Picture 2"/>
          <p:cNvPicPr>
            <a:picLocks noChangeAspect="1" noChangeArrowheads="1"/>
          </p:cNvPicPr>
          <p:nvPr/>
        </p:nvPicPr>
        <p:blipFill>
          <a:blip r:embed="rId3" cstate="print"/>
          <a:srcRect/>
          <a:stretch>
            <a:fillRect/>
          </a:stretch>
        </p:blipFill>
        <p:spPr bwMode="auto">
          <a:xfrm>
            <a:off x="714375" y="1625600"/>
            <a:ext cx="7519988" cy="3517900"/>
          </a:xfrm>
          <a:prstGeom prst="rect">
            <a:avLst/>
          </a:prstGeom>
          <a:noFill/>
          <a:ln w="9525" algn="ctr">
            <a:noFill/>
            <a:miter lim="800000"/>
            <a:headEnd/>
            <a:tailEnd/>
          </a:ln>
        </p:spPr>
      </p:pic>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 (letter &amp; short paper)</a:t>
            </a:r>
          </a:p>
        </p:txBody>
      </p:sp>
      <p:sp>
        <p:nvSpPr>
          <p:cNvPr id="28675" name="Rectangle 1"/>
          <p:cNvSpPr>
            <a:spLocks noChangeArrowheads="1"/>
          </p:cNvSpPr>
          <p:nvPr/>
        </p:nvSpPr>
        <p:spPr bwMode="auto">
          <a:xfrm>
            <a:off x="571500" y="1785938"/>
            <a:ext cx="8001000" cy="2678112"/>
          </a:xfrm>
          <a:prstGeom prst="rect">
            <a:avLst/>
          </a:prstGeom>
          <a:noFill/>
          <a:ln w="9525" algn="ctr">
            <a:noFill/>
            <a:miter lim="800000"/>
            <a:headEnd/>
            <a:tailEnd/>
          </a:ln>
        </p:spPr>
        <p:txBody>
          <a:bodyPr anchor="ctr">
            <a:spAutoFit/>
          </a:bodyPr>
          <a:lstStyle/>
          <a:p>
            <a:pPr algn="just" eaLnBrk="0" hangingPunct="0"/>
            <a:r>
              <a:rPr lang="en-AU" sz="2400" b="1">
                <a:solidFill>
                  <a:srgbClr val="000000"/>
                </a:solidFill>
                <a:latin typeface="Palatino Linotype" pitchFamily="18" charset="0"/>
                <a:ea typeface="Calibri" pitchFamily="34" charset="0"/>
                <a:cs typeface="Arial" charset="0"/>
              </a:rPr>
              <a:t>In this letter we show a fault localization system implemented by using policy-based thresholds for triggering alarms or self-healing mechanisms. Alarms are collected and organized within a codebook, which is a fundamental component of our fault management system. The relevant performance is analysed by using a real network deploying VoIP services.</a:t>
            </a:r>
            <a:endParaRPr lang="en-AU" sz="2400" b="1">
              <a:ea typeface="Calibri" pitchFamily="34" charset="0"/>
              <a:cs typeface="Arial" charset="0"/>
            </a:endParaRPr>
          </a:p>
        </p:txBody>
      </p:sp>
      <p:sp>
        <p:nvSpPr>
          <p:cNvPr id="28676" name="Rectangle 5"/>
          <p:cNvSpPr>
            <a:spLocks noChangeArrowheads="1"/>
          </p:cNvSpPr>
          <p:nvPr/>
        </p:nvSpPr>
        <p:spPr bwMode="auto">
          <a:xfrm>
            <a:off x="1071563" y="5172075"/>
            <a:ext cx="3857625" cy="400050"/>
          </a:xfrm>
          <a:prstGeom prst="rect">
            <a:avLst/>
          </a:prstGeom>
          <a:noFill/>
          <a:ln w="9525">
            <a:noFill/>
            <a:miter lim="800000"/>
            <a:headEnd/>
            <a:tailEnd/>
          </a:ln>
        </p:spPr>
        <p:txBody>
          <a:bodyPr>
            <a:spAutoFit/>
          </a:bodyPr>
          <a:lstStyle/>
          <a:p>
            <a:pPr marL="0" lvl="1" algn="just"/>
            <a:r>
              <a:rPr lang="en-US" sz="2000">
                <a:latin typeface="Palatino Linotype" pitchFamily="18" charset="0"/>
              </a:rPr>
              <a:t>Say what you have done</a:t>
            </a:r>
          </a:p>
        </p:txBody>
      </p:sp>
      <p:sp>
        <p:nvSpPr>
          <p:cNvPr id="28677" name="Rectangle 6"/>
          <p:cNvSpPr>
            <a:spLocks noChangeArrowheads="1"/>
          </p:cNvSpPr>
          <p:nvPr/>
        </p:nvSpPr>
        <p:spPr bwMode="auto">
          <a:xfrm>
            <a:off x="4572000" y="5172075"/>
            <a:ext cx="1785938" cy="400050"/>
          </a:xfrm>
          <a:prstGeom prst="rect">
            <a:avLst/>
          </a:prstGeom>
          <a:noFill/>
          <a:ln w="9525">
            <a:noFill/>
            <a:miter lim="800000"/>
            <a:headEnd/>
            <a:tailEnd/>
          </a:ln>
        </p:spPr>
        <p:txBody>
          <a:bodyPr>
            <a:spAutoFit/>
          </a:bodyPr>
          <a:lstStyle/>
          <a:p>
            <a:pPr marL="0" lvl="1" algn="just"/>
            <a:r>
              <a:rPr lang="en-US" sz="2000">
                <a:latin typeface="Palatino Linotype" pitchFamily="18" charset="0"/>
              </a:rPr>
              <a:t>Ok</a:t>
            </a:r>
          </a:p>
        </p:txBody>
      </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 (letter &amp; short paper)</a:t>
            </a:r>
          </a:p>
        </p:txBody>
      </p:sp>
      <p:sp>
        <p:nvSpPr>
          <p:cNvPr id="29699" name="Rectangle 1"/>
          <p:cNvSpPr>
            <a:spLocks noChangeArrowheads="1"/>
          </p:cNvSpPr>
          <p:nvPr/>
        </p:nvSpPr>
        <p:spPr bwMode="auto">
          <a:xfrm>
            <a:off x="571500" y="1571625"/>
            <a:ext cx="8072438" cy="3478213"/>
          </a:xfrm>
          <a:prstGeom prst="rect">
            <a:avLst/>
          </a:prstGeom>
          <a:noFill/>
          <a:ln w="9525" algn="ctr">
            <a:noFill/>
            <a:miter lim="800000"/>
            <a:headEnd/>
            <a:tailEnd/>
          </a:ln>
        </p:spPr>
        <p:txBody>
          <a:bodyPr anchor="ctr">
            <a:spAutoFit/>
          </a:bodyPr>
          <a:lstStyle/>
          <a:p>
            <a:pPr algn="just" eaLnBrk="0" hangingPunct="0"/>
            <a:r>
              <a:rPr lang="en-AU" sz="2200" b="1">
                <a:solidFill>
                  <a:srgbClr val="000000"/>
                </a:solidFill>
                <a:latin typeface="Palatino Linotype" pitchFamily="18" charset="0"/>
                <a:ea typeface="Calibri" pitchFamily="34" charset="0"/>
                <a:cs typeface="Arial" charset="0"/>
              </a:rPr>
              <a:t>We formulate the issue of joint image segmentation and recognition as an integrated statistical inference problem. A two-layer graphical model is proposed that supports the optimal segmentation and recognition in an unified Bayesian framework. Due to the explicit modelling of two tasks in the graphical model, an efficient non-iterative belief propagation algorithm is used for state estimation. The proposed approach is applied to automatic licence plate recognition (ALPR), and it outperforms traditional methods where the two tasks are implemented independently and sequentially.</a:t>
            </a:r>
            <a:endParaRPr lang="en-AU" sz="2200">
              <a:ea typeface="Calibri" pitchFamily="34" charset="0"/>
              <a:cs typeface="Arial" charset="0"/>
            </a:endParaRPr>
          </a:p>
        </p:txBody>
      </p:sp>
      <p:sp>
        <p:nvSpPr>
          <p:cNvPr id="29700" name="Rectangle 5"/>
          <p:cNvSpPr>
            <a:spLocks noChangeArrowheads="1"/>
          </p:cNvSpPr>
          <p:nvPr/>
        </p:nvSpPr>
        <p:spPr bwMode="auto">
          <a:xfrm>
            <a:off x="1071563" y="5457825"/>
            <a:ext cx="3857625" cy="400050"/>
          </a:xfrm>
          <a:prstGeom prst="rect">
            <a:avLst/>
          </a:prstGeom>
          <a:noFill/>
          <a:ln w="9525">
            <a:noFill/>
            <a:miter lim="800000"/>
            <a:headEnd/>
            <a:tailEnd/>
          </a:ln>
        </p:spPr>
        <p:txBody>
          <a:bodyPr>
            <a:spAutoFit/>
          </a:bodyPr>
          <a:lstStyle/>
          <a:p>
            <a:pPr marL="0" lvl="1" algn="just"/>
            <a:r>
              <a:rPr lang="en-US" sz="2000">
                <a:latin typeface="Palatino Linotype" pitchFamily="18" charset="0"/>
              </a:rPr>
              <a:t>Say what you have done</a:t>
            </a:r>
          </a:p>
        </p:txBody>
      </p:sp>
      <p:sp>
        <p:nvSpPr>
          <p:cNvPr id="29701" name="Rectangle 6"/>
          <p:cNvSpPr>
            <a:spLocks noChangeArrowheads="1"/>
          </p:cNvSpPr>
          <p:nvPr/>
        </p:nvSpPr>
        <p:spPr bwMode="auto">
          <a:xfrm>
            <a:off x="4572000" y="5457825"/>
            <a:ext cx="1785938" cy="400050"/>
          </a:xfrm>
          <a:prstGeom prst="rect">
            <a:avLst/>
          </a:prstGeom>
          <a:noFill/>
          <a:ln w="9525">
            <a:noFill/>
            <a:miter lim="800000"/>
            <a:headEnd/>
            <a:tailEnd/>
          </a:ln>
        </p:spPr>
        <p:txBody>
          <a:bodyPr>
            <a:spAutoFit/>
          </a:bodyPr>
          <a:lstStyle/>
          <a:p>
            <a:pPr marL="0" lvl="1" algn="just"/>
            <a:r>
              <a:rPr lang="en-US" sz="2000">
                <a:latin typeface="Palatino Linotype" pitchFamily="18" charset="0"/>
              </a:rPr>
              <a:t>Ok</a:t>
            </a:r>
          </a:p>
        </p:txBody>
      </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Keywords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0723" name="Rectangle 3"/>
          <p:cNvSpPr>
            <a:spLocks noGrp="1" noChangeArrowheads="1"/>
          </p:cNvSpPr>
          <p:nvPr>
            <p:ph idx="1"/>
          </p:nvPr>
        </p:nvSpPr>
        <p:spPr>
          <a:xfrm>
            <a:off x="457200" y="1785938"/>
            <a:ext cx="8229600" cy="4667250"/>
          </a:xfrm>
        </p:spPr>
        <p:txBody>
          <a:bodyPr/>
          <a:lstStyle/>
          <a:p>
            <a:pPr algn="just" eaLnBrk="1" hangingPunct="1">
              <a:spcBef>
                <a:spcPts val="763"/>
              </a:spcBef>
            </a:pPr>
            <a:r>
              <a:rPr lang="en-US" dirty="0" smtClean="0">
                <a:latin typeface="Palatino Linotype" pitchFamily="18" charset="0"/>
                <a:cs typeface="Arial" charset="0"/>
              </a:rPr>
              <a:t>Why keywords needed?</a:t>
            </a:r>
          </a:p>
          <a:p>
            <a:pPr lvl="1" algn="just" eaLnBrk="1" hangingPunct="1">
              <a:spcBef>
                <a:spcPts val="675"/>
              </a:spcBef>
            </a:pPr>
            <a:r>
              <a:rPr lang="en-US" dirty="0" smtClean="0">
                <a:latin typeface="Palatino Linotype" pitchFamily="18" charset="0"/>
                <a:cs typeface="Arial" charset="0"/>
              </a:rPr>
              <a:t>To search for a similar kind articles</a:t>
            </a:r>
          </a:p>
          <a:p>
            <a:pPr algn="just" eaLnBrk="1" hangingPunct="1">
              <a:spcBef>
                <a:spcPts val="763"/>
              </a:spcBef>
            </a:pPr>
            <a:r>
              <a:rPr lang="en-US" dirty="0" smtClean="0">
                <a:latin typeface="Palatino Linotype" pitchFamily="18" charset="0"/>
                <a:cs typeface="Arial" charset="0"/>
              </a:rPr>
              <a:t>The most common generic words that focuses your work should be used </a:t>
            </a:r>
            <a:r>
              <a:rPr lang="en-GB" dirty="0" smtClean="0">
                <a:latin typeface="Palatino Linotype" pitchFamily="18" charset="0"/>
                <a:cs typeface="Arial" charset="0"/>
              </a:rPr>
              <a:t> </a:t>
            </a:r>
            <a:endParaRPr lang="en-US" dirty="0" smtClean="0">
              <a:latin typeface="Palatino Linotype" pitchFamily="18" charset="0"/>
              <a:cs typeface="Arial" charset="0"/>
            </a:endParaRPr>
          </a:p>
          <a:p>
            <a:pPr lvl="1" algn="just" eaLnBrk="1" hangingPunct="1">
              <a:spcBef>
                <a:spcPts val="675"/>
              </a:spcBef>
            </a:pPr>
            <a:r>
              <a:rPr lang="en-US" dirty="0" smtClean="0">
                <a:latin typeface="Palatino Linotype" pitchFamily="18" charset="0"/>
                <a:cs typeface="Arial" charset="0"/>
              </a:rPr>
              <a:t>CMOS analog circuits, power quality, fuzzy logic, </a:t>
            </a:r>
            <a:r>
              <a:rPr lang="en-US" dirty="0" smtClean="0">
                <a:latin typeface="Palatino Linotype" pitchFamily="18" charset="0"/>
              </a:rPr>
              <a:t>electromyography</a:t>
            </a:r>
            <a:r>
              <a:rPr lang="en-GB" dirty="0" smtClean="0">
                <a:latin typeface="Palatino Linotype" pitchFamily="18" charset="0"/>
                <a:cs typeface="Arial" charset="0"/>
              </a:rPr>
              <a:t> </a:t>
            </a:r>
            <a:endParaRPr lang="en-US" dirty="0" smtClean="0">
              <a:latin typeface="Palatino Linotype" pitchFamily="18" charset="0"/>
              <a:cs typeface="Times New Roman"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428604"/>
            <a:ext cx="8229600" cy="989034"/>
          </a:xfrm>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Why do we write research or review article?</a:t>
            </a:r>
            <a:endParaRPr lang="en-GB" dirty="0" smtClean="0">
              <a:effectLst>
                <a:outerShdw blurRad="38100" dist="38100" dir="2700000" algn="tl">
                  <a:srgbClr val="000000">
                    <a:alpha val="43137"/>
                  </a:srgbClr>
                </a:outerShdw>
              </a:effectLst>
              <a:latin typeface="Palatino Linotype" pitchFamily="18" charset="0"/>
            </a:endParaRPr>
          </a:p>
        </p:txBody>
      </p:sp>
      <p:sp>
        <p:nvSpPr>
          <p:cNvPr id="5123" name="Rectangle 1027"/>
          <p:cNvSpPr>
            <a:spLocks noGrp="1" noChangeArrowheads="1"/>
          </p:cNvSpPr>
          <p:nvPr>
            <p:ph idx="1"/>
          </p:nvPr>
        </p:nvSpPr>
        <p:spPr>
          <a:xfrm>
            <a:off x="457200" y="1800225"/>
            <a:ext cx="8229600" cy="4343400"/>
          </a:xfrm>
        </p:spPr>
        <p:txBody>
          <a:bodyPr/>
          <a:lstStyle/>
          <a:p>
            <a:pPr algn="just">
              <a:spcBef>
                <a:spcPts val="763"/>
              </a:spcBef>
            </a:pPr>
            <a:r>
              <a:rPr lang="en-US" smtClean="0">
                <a:latin typeface="Palatino Linotype" pitchFamily="18" charset="0"/>
              </a:rPr>
              <a:t>Develop a good reputation</a:t>
            </a:r>
          </a:p>
          <a:p>
            <a:pPr lvl="1" algn="just"/>
            <a:r>
              <a:rPr lang="en-US" smtClean="0">
                <a:latin typeface="Palatino Linotype" pitchFamily="18" charset="0"/>
              </a:rPr>
              <a:t>For example, granting agencies may consider other factors (such as related publications, citation counts) </a:t>
            </a:r>
          </a:p>
          <a:p>
            <a:pPr lvl="1" algn="just"/>
            <a:r>
              <a:rPr lang="en-US" smtClean="0">
                <a:latin typeface="Palatino Linotype" pitchFamily="18" charset="0"/>
              </a:rPr>
              <a:t>The number of people who read and cite your papers depends on how well you communicate your ideas and their importance </a:t>
            </a:r>
          </a:p>
          <a:p>
            <a:pPr lvl="1" algn="just"/>
            <a:r>
              <a:rPr lang="en-US" smtClean="0">
                <a:latin typeface="Palatino Linotype" pitchFamily="18" charset="0"/>
              </a:rPr>
              <a:t>Every profession is sales: In science, you are selling your ideas and your reputation</a:t>
            </a:r>
            <a:endParaRPr lang="en-GB"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1747" name="Rectangle 3"/>
          <p:cNvSpPr>
            <a:spLocks noGrp="1" noChangeArrowheads="1"/>
          </p:cNvSpPr>
          <p:nvPr>
            <p:ph idx="1"/>
          </p:nvPr>
        </p:nvSpPr>
        <p:spPr>
          <a:xfrm>
            <a:off x="428625" y="1643063"/>
            <a:ext cx="8229600" cy="3286125"/>
          </a:xfrm>
        </p:spPr>
        <p:txBody>
          <a:bodyPr/>
          <a:lstStyle/>
          <a:p>
            <a:pPr algn="just" eaLnBrk="1" hangingPunct="1">
              <a:lnSpc>
                <a:spcPct val="90000"/>
              </a:lnSpc>
              <a:spcBef>
                <a:spcPts val="763"/>
              </a:spcBef>
            </a:pPr>
            <a:r>
              <a:rPr lang="en-GB" smtClean="0">
                <a:latin typeface="Palatino Linotype" pitchFamily="18" charset="0"/>
              </a:rPr>
              <a:t>If ‘Abstract’ is interesting then the reader will go through the ‘Introduction’</a:t>
            </a:r>
          </a:p>
          <a:p>
            <a:pPr algn="just" eaLnBrk="1" hangingPunct="1">
              <a:lnSpc>
                <a:spcPct val="90000"/>
              </a:lnSpc>
              <a:spcBef>
                <a:spcPts val="2000"/>
              </a:spcBef>
            </a:pPr>
            <a:r>
              <a:rPr lang="en-GB" smtClean="0">
                <a:latin typeface="Palatino Linotype" pitchFamily="18" charset="0"/>
              </a:rPr>
              <a:t>If ‘Introduction’ fail to keep the readers interest then the paper is lost </a:t>
            </a:r>
          </a:p>
          <a:p>
            <a:pPr algn="just"/>
            <a:r>
              <a:rPr lang="en-US" smtClean="0">
                <a:latin typeface="Palatino Linotype" pitchFamily="18" charset="0"/>
              </a:rPr>
              <a:t>Nearly </a:t>
            </a:r>
            <a:r>
              <a:rPr lang="en-MY" smtClean="0">
                <a:latin typeface="Palatino Linotype" pitchFamily="18" charset="0"/>
              </a:rPr>
              <a:t>every reader will at least skim through the introduction</a:t>
            </a:r>
            <a:endParaRPr lang="en-GB"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939784"/>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1747" name="Rectangle 3"/>
          <p:cNvSpPr>
            <a:spLocks noGrp="1" noChangeArrowheads="1"/>
          </p:cNvSpPr>
          <p:nvPr>
            <p:ph idx="1"/>
          </p:nvPr>
        </p:nvSpPr>
        <p:spPr>
          <a:xfrm>
            <a:off x="428625" y="1285861"/>
            <a:ext cx="8229600" cy="3643328"/>
          </a:xfrm>
        </p:spPr>
        <p:txBody>
          <a:bodyPr/>
          <a:lstStyle/>
          <a:p>
            <a:pPr algn="just"/>
            <a:r>
              <a:rPr lang="en-AU" sz="3000" dirty="0" smtClean="0">
                <a:solidFill>
                  <a:schemeClr val="tx1"/>
                </a:solidFill>
                <a:latin typeface="Palatino Linotype" pitchFamily="18" charset="0"/>
              </a:rPr>
              <a:t>Describe the importance (significance) of the study - why was this worth doing in the first place? Provide a broad context. </a:t>
            </a:r>
            <a:endParaRPr lang="en-US" sz="3000" dirty="0" smtClean="0">
              <a:solidFill>
                <a:schemeClr val="tx1"/>
              </a:solidFill>
              <a:latin typeface="Palatino Linotype" pitchFamily="18" charset="0"/>
            </a:endParaRPr>
          </a:p>
          <a:p>
            <a:pPr algn="just"/>
            <a:r>
              <a:rPr lang="en-AU" sz="3000" dirty="0" smtClean="0">
                <a:solidFill>
                  <a:schemeClr val="tx1"/>
                </a:solidFill>
                <a:latin typeface="Palatino Linotype" pitchFamily="18" charset="0"/>
              </a:rPr>
              <a:t>Defend the model - why did you use this particular system? What are its advantages? </a:t>
            </a:r>
            <a:endParaRPr lang="en-US" sz="3000" dirty="0" smtClean="0">
              <a:solidFill>
                <a:schemeClr val="tx1"/>
              </a:solidFill>
              <a:latin typeface="Palatino Linotype" pitchFamily="18" charset="0"/>
            </a:endParaRPr>
          </a:p>
          <a:p>
            <a:pPr algn="just"/>
            <a:r>
              <a:rPr lang="en-AU" sz="3000" dirty="0" smtClean="0">
                <a:solidFill>
                  <a:schemeClr val="tx1"/>
                </a:solidFill>
                <a:latin typeface="Palatino Linotype" pitchFamily="18" charset="0"/>
              </a:rPr>
              <a:t>Provide a rationale. State your specific hypothesis or objectives, and describe the reasoning that led you to select them. </a:t>
            </a:r>
            <a:endParaRPr lang="en-US" sz="3000" dirty="0" smtClean="0">
              <a:solidFill>
                <a:schemeClr val="tx1"/>
              </a:solidFill>
              <a:latin typeface="Palatino Linotype" pitchFamily="18" charset="0"/>
            </a:endParaRPr>
          </a:p>
          <a:p>
            <a:pPr algn="just"/>
            <a:r>
              <a:rPr lang="en-AU" sz="3000" dirty="0" smtClean="0">
                <a:solidFill>
                  <a:schemeClr val="tx1"/>
                </a:solidFill>
                <a:latin typeface="Palatino Linotype" pitchFamily="18" charset="0"/>
              </a:rPr>
              <a:t>Very briefly describe the experimental design and how it accomplished the stated objectives</a:t>
            </a:r>
            <a:r>
              <a:rPr lang="en-AU" dirty="0" smtClean="0">
                <a:solidFill>
                  <a:schemeClr val="tx1"/>
                </a:solidFill>
                <a:latin typeface="Palatino Linotype" pitchFamily="18" charset="0"/>
              </a:rPr>
              <a:t>. </a:t>
            </a:r>
            <a:endParaRPr lang="en-GB" dirty="0"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939784"/>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1747" name="Rectangle 3"/>
          <p:cNvSpPr>
            <a:spLocks noGrp="1" noChangeArrowheads="1"/>
          </p:cNvSpPr>
          <p:nvPr>
            <p:ph idx="1"/>
          </p:nvPr>
        </p:nvSpPr>
        <p:spPr>
          <a:xfrm>
            <a:off x="428625" y="1428735"/>
            <a:ext cx="8229600" cy="3500453"/>
          </a:xfrm>
        </p:spPr>
        <p:txBody>
          <a:bodyPr/>
          <a:lstStyle/>
          <a:p>
            <a:pPr algn="just"/>
            <a:r>
              <a:rPr lang="en-AU" dirty="0" smtClean="0">
                <a:solidFill>
                  <a:schemeClr val="tx1"/>
                </a:solidFill>
                <a:latin typeface="Palatino Linotype" pitchFamily="18" charset="0"/>
              </a:rPr>
              <a:t>Use past tense except when referring to established facts </a:t>
            </a:r>
            <a:endParaRPr lang="en-US" dirty="0" smtClean="0">
              <a:solidFill>
                <a:schemeClr val="tx1"/>
              </a:solidFill>
              <a:latin typeface="Palatino Linotype" pitchFamily="18" charset="0"/>
            </a:endParaRPr>
          </a:p>
          <a:p>
            <a:pPr algn="just"/>
            <a:r>
              <a:rPr lang="en-AU" dirty="0" smtClean="0">
                <a:solidFill>
                  <a:schemeClr val="tx1"/>
                </a:solidFill>
                <a:latin typeface="Palatino Linotype" pitchFamily="18" charset="0"/>
              </a:rPr>
              <a:t>Organize your ideas, making one major point with each paragraph</a:t>
            </a:r>
            <a:endParaRPr lang="en-US" dirty="0" smtClean="0">
              <a:solidFill>
                <a:schemeClr val="tx1"/>
              </a:solidFill>
              <a:latin typeface="Palatino Linotype" pitchFamily="18" charset="0"/>
            </a:endParaRPr>
          </a:p>
          <a:p>
            <a:pPr algn="just"/>
            <a:r>
              <a:rPr lang="en-AU" dirty="0" smtClean="0">
                <a:solidFill>
                  <a:schemeClr val="tx1"/>
                </a:solidFill>
                <a:latin typeface="Palatino Linotype" pitchFamily="18" charset="0"/>
              </a:rPr>
              <a:t>Present background information only as needed in order to support a position</a:t>
            </a:r>
            <a:endParaRPr lang="en-US" dirty="0" smtClean="0">
              <a:solidFill>
                <a:schemeClr val="tx1"/>
              </a:solidFill>
              <a:latin typeface="Palatino Linotype" pitchFamily="18" charset="0"/>
            </a:endParaRPr>
          </a:p>
          <a:p>
            <a:pPr algn="just"/>
            <a:r>
              <a:rPr lang="en-AU" dirty="0" smtClean="0">
                <a:solidFill>
                  <a:schemeClr val="tx1"/>
                </a:solidFill>
                <a:latin typeface="Palatino Linotype" pitchFamily="18" charset="0"/>
              </a:rPr>
              <a:t>State the hypothesis/objective precisely - do not oversimplify. </a:t>
            </a:r>
            <a:endParaRPr lang="en-US" dirty="0" smtClean="0">
              <a:solidFill>
                <a:schemeClr val="tx1"/>
              </a:solidFill>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2771" name="Rectangle 3"/>
          <p:cNvSpPr>
            <a:spLocks noGrp="1" noChangeArrowheads="1"/>
          </p:cNvSpPr>
          <p:nvPr>
            <p:ph idx="1"/>
          </p:nvPr>
        </p:nvSpPr>
        <p:spPr>
          <a:xfrm>
            <a:off x="428625" y="1643063"/>
            <a:ext cx="8229600" cy="3286125"/>
          </a:xfrm>
        </p:spPr>
        <p:txBody>
          <a:bodyPr/>
          <a:lstStyle/>
          <a:p>
            <a:pPr algn="just" eaLnBrk="1" hangingPunct="1">
              <a:lnSpc>
                <a:spcPct val="90000"/>
              </a:lnSpc>
              <a:spcBef>
                <a:spcPts val="763"/>
              </a:spcBef>
            </a:pPr>
            <a:r>
              <a:rPr lang="en-MY" smtClean="0">
                <a:latin typeface="Palatino Linotype" pitchFamily="18" charset="0"/>
              </a:rPr>
              <a:t>The first paragraph should follow the inverted triangle principle</a:t>
            </a:r>
          </a:p>
          <a:p>
            <a:pPr lvl="1" algn="just"/>
            <a:r>
              <a:rPr lang="en-US" smtClean="0">
                <a:latin typeface="Palatino Linotype" pitchFamily="18" charset="0"/>
              </a:rPr>
              <a:t>Start with a broad </a:t>
            </a:r>
            <a:r>
              <a:rPr lang="en-MY" smtClean="0">
                <a:latin typeface="Palatino Linotype" pitchFamily="18" charset="0"/>
              </a:rPr>
              <a:t>statement and become more detailed until finally identifying the specific problem</a:t>
            </a:r>
            <a:endParaRPr lang="en-GB" smtClean="0">
              <a:latin typeface="Palatino Linotype" pitchFamily="18" charset="0"/>
            </a:endParaRPr>
          </a:p>
          <a:p>
            <a:pPr algn="just" eaLnBrk="1" hangingPunct="1">
              <a:lnSpc>
                <a:spcPct val="90000"/>
              </a:lnSpc>
              <a:spcBef>
                <a:spcPts val="2000"/>
              </a:spcBef>
            </a:pPr>
            <a:r>
              <a:rPr lang="en-MY" smtClean="0">
                <a:latin typeface="Palatino Linotype" pitchFamily="18" charset="0"/>
              </a:rPr>
              <a:t>The purpose of the first paragraph is to interest the reader in the paper</a:t>
            </a:r>
            <a:r>
              <a:rPr lang="en-GB" smtClean="0">
                <a:latin typeface="Palatino Linotype" pitchFamily="18" charset="0"/>
              </a:rPr>
              <a:t> </a:t>
            </a:r>
          </a:p>
          <a:p>
            <a:pPr algn="just"/>
            <a:r>
              <a:rPr lang="en-US" smtClean="0">
                <a:latin typeface="Palatino Linotype" pitchFamily="18" charset="0"/>
              </a:rPr>
              <a:t>The </a:t>
            </a:r>
            <a:r>
              <a:rPr lang="en-MY" smtClean="0">
                <a:latin typeface="Palatino Linotype" pitchFamily="18" charset="0"/>
              </a:rPr>
              <a:t>paragraph should end with the general problem addressed by the paper</a:t>
            </a:r>
            <a:endParaRPr lang="en-GB"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3795" name="Rectangle 3"/>
          <p:cNvSpPr>
            <a:spLocks noGrp="1" noChangeArrowheads="1"/>
          </p:cNvSpPr>
          <p:nvPr>
            <p:ph idx="1"/>
          </p:nvPr>
        </p:nvSpPr>
        <p:spPr>
          <a:xfrm>
            <a:off x="428625" y="1357313"/>
            <a:ext cx="8229600" cy="714375"/>
          </a:xfrm>
        </p:spPr>
        <p:txBody>
          <a:bodyPr/>
          <a:lstStyle/>
          <a:p>
            <a:pPr algn="just" eaLnBrk="1" hangingPunct="1">
              <a:lnSpc>
                <a:spcPct val="90000"/>
              </a:lnSpc>
              <a:spcBef>
                <a:spcPct val="50000"/>
              </a:spcBef>
            </a:pPr>
            <a:r>
              <a:rPr lang="en-GB" smtClean="0">
                <a:latin typeface="Palatino Linotype" pitchFamily="18" charset="0"/>
              </a:rPr>
              <a:t>Describe the problem</a:t>
            </a:r>
          </a:p>
        </p:txBody>
      </p:sp>
      <p:grpSp>
        <p:nvGrpSpPr>
          <p:cNvPr id="33796" name="Group 5"/>
          <p:cNvGrpSpPr>
            <a:grpSpLocks noChangeAspect="1"/>
          </p:cNvGrpSpPr>
          <p:nvPr/>
        </p:nvGrpSpPr>
        <p:grpSpPr bwMode="auto">
          <a:xfrm>
            <a:off x="1571625" y="1908175"/>
            <a:ext cx="6137275" cy="4572000"/>
            <a:chOff x="1142999" y="2141538"/>
            <a:chExt cx="5029895" cy="3747163"/>
          </a:xfrm>
        </p:grpSpPr>
        <p:pic>
          <p:nvPicPr>
            <p:cNvPr id="33797" name="Picture 4"/>
            <p:cNvPicPr>
              <a:picLocks noChangeAspect="1" noChangeArrowheads="1"/>
            </p:cNvPicPr>
            <p:nvPr/>
          </p:nvPicPr>
          <p:blipFill>
            <a:blip r:embed="rId3" cstate="print"/>
            <a:srcRect/>
            <a:stretch>
              <a:fillRect/>
            </a:stretch>
          </p:blipFill>
          <p:spPr bwMode="auto">
            <a:xfrm>
              <a:off x="1142999" y="2141538"/>
              <a:ext cx="5029895" cy="3144849"/>
            </a:xfrm>
            <a:prstGeom prst="rect">
              <a:avLst/>
            </a:prstGeom>
            <a:noFill/>
            <a:ln w="9525" algn="ctr">
              <a:noFill/>
              <a:miter lim="800000"/>
              <a:headEnd/>
              <a:tailEnd/>
            </a:ln>
          </p:spPr>
        </p:pic>
        <p:pic>
          <p:nvPicPr>
            <p:cNvPr id="33798" name="Picture 5"/>
            <p:cNvPicPr>
              <a:picLocks noChangeAspect="1" noChangeArrowheads="1"/>
            </p:cNvPicPr>
            <p:nvPr/>
          </p:nvPicPr>
          <p:blipFill>
            <a:blip r:embed="rId4" cstate="print"/>
            <a:srcRect/>
            <a:stretch>
              <a:fillRect/>
            </a:stretch>
          </p:blipFill>
          <p:spPr bwMode="auto">
            <a:xfrm>
              <a:off x="1155676" y="5221302"/>
              <a:ext cx="5000660" cy="667399"/>
            </a:xfrm>
            <a:prstGeom prst="rect">
              <a:avLst/>
            </a:prstGeom>
            <a:noFill/>
            <a:ln w="9525" algn="ctr">
              <a:noFill/>
              <a:miter lim="800000"/>
              <a:headEnd/>
              <a:tailEnd/>
            </a:ln>
          </p:spPr>
        </p:pic>
      </p:grpSp>
      <p:sp>
        <p:nvSpPr>
          <p:cNvPr id="9"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4819" name="Rectangle 3"/>
          <p:cNvSpPr>
            <a:spLocks noGrp="1" noChangeArrowheads="1"/>
          </p:cNvSpPr>
          <p:nvPr>
            <p:ph idx="1"/>
          </p:nvPr>
        </p:nvSpPr>
        <p:spPr>
          <a:xfrm>
            <a:off x="428625" y="1357313"/>
            <a:ext cx="8229600" cy="5214937"/>
          </a:xfrm>
        </p:spPr>
        <p:txBody>
          <a:bodyPr/>
          <a:lstStyle/>
          <a:p>
            <a:pPr algn="just"/>
            <a:r>
              <a:rPr lang="en-MY" sz="2800" smtClean="0">
                <a:latin typeface="Palatino Linotype" pitchFamily="18" charset="0"/>
              </a:rPr>
              <a:t>The remaining parts of the introduction is a series of paragraphs that traditionally function </a:t>
            </a:r>
            <a:r>
              <a:rPr lang="en-US" sz="2800" smtClean="0">
                <a:latin typeface="Palatino Linotype" pitchFamily="18" charset="0"/>
              </a:rPr>
              <a:t>as a literature review</a:t>
            </a:r>
          </a:p>
          <a:p>
            <a:pPr algn="just"/>
            <a:r>
              <a:rPr lang="en-MY" sz="2800" smtClean="0">
                <a:latin typeface="Palatino Linotype" pitchFamily="18" charset="0"/>
              </a:rPr>
              <a:t>The beginning of the literature review should cite the most important historical contributions</a:t>
            </a:r>
          </a:p>
          <a:p>
            <a:pPr algn="just"/>
            <a:r>
              <a:rPr lang="en-MY" sz="2800" smtClean="0">
                <a:latin typeface="Palatino Linotype" pitchFamily="18" charset="0"/>
              </a:rPr>
              <a:t>For the research article, cite the seminal contributions that directly lead to the problem the </a:t>
            </a:r>
            <a:r>
              <a:rPr lang="en-US" sz="2800" smtClean="0">
                <a:latin typeface="Palatino Linotype" pitchFamily="18" charset="0"/>
              </a:rPr>
              <a:t>article addresses</a:t>
            </a:r>
          </a:p>
          <a:p>
            <a:pPr algn="just"/>
            <a:r>
              <a:rPr lang="en-MY" sz="2800" smtClean="0">
                <a:latin typeface="Palatino Linotype" pitchFamily="18" charset="0"/>
              </a:rPr>
              <a:t>The literature review should be based on refereed journal articles to the extent possible</a:t>
            </a:r>
            <a:endParaRPr lang="en-GB" sz="2800" smtClean="0">
              <a:latin typeface="Palatino Linotype"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5843" name="Rectangle 3"/>
          <p:cNvSpPr>
            <a:spLocks noGrp="1" noChangeArrowheads="1"/>
          </p:cNvSpPr>
          <p:nvPr>
            <p:ph idx="1"/>
          </p:nvPr>
        </p:nvSpPr>
        <p:spPr>
          <a:xfrm>
            <a:off x="428625" y="1357313"/>
            <a:ext cx="8229600" cy="714375"/>
          </a:xfrm>
        </p:spPr>
        <p:txBody>
          <a:bodyPr/>
          <a:lstStyle/>
          <a:p>
            <a:pPr algn="just" eaLnBrk="1" hangingPunct="1">
              <a:lnSpc>
                <a:spcPct val="90000"/>
              </a:lnSpc>
              <a:spcBef>
                <a:spcPct val="50000"/>
              </a:spcBef>
            </a:pPr>
            <a:r>
              <a:rPr lang="en-GB" smtClean="0">
                <a:latin typeface="Palatino Linotype" pitchFamily="18" charset="0"/>
              </a:rPr>
              <a:t>Describe the features and advantages of the methods that you are going to use</a:t>
            </a:r>
          </a:p>
        </p:txBody>
      </p:sp>
      <p:pic>
        <p:nvPicPr>
          <p:cNvPr id="35844" name="Picture 3"/>
          <p:cNvPicPr>
            <a:picLocks noChangeAspect="1" noChangeArrowheads="1"/>
          </p:cNvPicPr>
          <p:nvPr/>
        </p:nvPicPr>
        <p:blipFill>
          <a:blip r:embed="rId3" cstate="print"/>
          <a:srcRect/>
          <a:stretch>
            <a:fillRect/>
          </a:stretch>
        </p:blipFill>
        <p:spPr bwMode="auto">
          <a:xfrm>
            <a:off x="987425" y="2643188"/>
            <a:ext cx="7415213" cy="3643312"/>
          </a:xfrm>
          <a:prstGeom prst="rect">
            <a:avLst/>
          </a:prstGeom>
          <a:noFill/>
          <a:ln w="9525" algn="ctr">
            <a:noFill/>
            <a:miter lim="800000"/>
            <a:headEnd/>
            <a:tailEnd/>
          </a:ln>
        </p:spPr>
      </p:pic>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6867" name="Rectangle 3"/>
          <p:cNvSpPr>
            <a:spLocks noGrp="1" noChangeArrowheads="1"/>
          </p:cNvSpPr>
          <p:nvPr>
            <p:ph idx="1"/>
          </p:nvPr>
        </p:nvSpPr>
        <p:spPr>
          <a:xfrm>
            <a:off x="428625" y="1357313"/>
            <a:ext cx="8229600" cy="1000125"/>
          </a:xfrm>
        </p:spPr>
        <p:txBody>
          <a:bodyPr/>
          <a:lstStyle/>
          <a:p>
            <a:pPr algn="just" eaLnBrk="1" hangingPunct="1">
              <a:lnSpc>
                <a:spcPct val="90000"/>
              </a:lnSpc>
              <a:spcBef>
                <a:spcPct val="50000"/>
              </a:spcBef>
            </a:pPr>
            <a:r>
              <a:rPr lang="en-GB" smtClean="0">
                <a:latin typeface="Palatino Linotype" pitchFamily="18" charset="0"/>
              </a:rPr>
              <a:t>Describe the similar works with their disadvantages</a:t>
            </a:r>
          </a:p>
        </p:txBody>
      </p:sp>
      <p:pic>
        <p:nvPicPr>
          <p:cNvPr id="36868" name="Picture 2"/>
          <p:cNvPicPr>
            <a:picLocks noChangeAspect="1" noChangeArrowheads="1"/>
          </p:cNvPicPr>
          <p:nvPr/>
        </p:nvPicPr>
        <p:blipFill>
          <a:blip r:embed="rId3" cstate="print"/>
          <a:srcRect/>
          <a:stretch>
            <a:fillRect/>
          </a:stretch>
        </p:blipFill>
        <p:spPr bwMode="auto">
          <a:xfrm>
            <a:off x="571500" y="2490788"/>
            <a:ext cx="7972425" cy="2795587"/>
          </a:xfrm>
          <a:prstGeom prst="rect">
            <a:avLst/>
          </a:prstGeom>
          <a:noFill/>
          <a:ln w="9525" algn="ctr">
            <a:noFill/>
            <a:miter lim="800000"/>
            <a:headEnd/>
            <a:tailEnd/>
          </a:ln>
        </p:spPr>
      </p:pic>
      <p:sp>
        <p:nvSpPr>
          <p:cNvPr id="6" name="Rectangle 3"/>
          <p:cNvSpPr txBox="1">
            <a:spLocks noChangeArrowheads="1"/>
          </p:cNvSpPr>
          <p:nvPr/>
        </p:nvSpPr>
        <p:spPr bwMode="auto">
          <a:xfrm>
            <a:off x="500034" y="5500702"/>
            <a:ext cx="8229600" cy="714359"/>
          </a:xfrm>
          <a:prstGeom prst="rect">
            <a:avLst/>
          </a:prstGeom>
          <a:noFill/>
          <a:ln w="9525">
            <a:noFill/>
            <a:miter lim="800000"/>
            <a:headEnd/>
            <a:tailEnd/>
          </a:ln>
        </p:spPr>
        <p:txBody>
          <a:bodyPr/>
          <a:lstStyle/>
          <a:p>
            <a:pPr algn="ctr">
              <a:spcBef>
                <a:spcPts val="0"/>
              </a:spcBef>
              <a:defRPr/>
            </a:pPr>
            <a:r>
              <a:rPr lang="en-GB" sz="3200" kern="0" dirty="0">
                <a:solidFill>
                  <a:srgbClr val="FF0000"/>
                </a:solidFill>
                <a:latin typeface="Palatino Linotype" pitchFamily="18" charset="0"/>
              </a:rPr>
              <a:t>Is this paragraph following the rules of good introduction?</a:t>
            </a:r>
          </a:p>
        </p:txBody>
      </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7891" name="Rectangle 3"/>
          <p:cNvSpPr>
            <a:spLocks noGrp="1" noChangeArrowheads="1"/>
          </p:cNvSpPr>
          <p:nvPr>
            <p:ph idx="1"/>
          </p:nvPr>
        </p:nvSpPr>
        <p:spPr>
          <a:xfrm>
            <a:off x="428625" y="1357313"/>
            <a:ext cx="8229600" cy="1000125"/>
          </a:xfrm>
        </p:spPr>
        <p:txBody>
          <a:bodyPr/>
          <a:lstStyle/>
          <a:p>
            <a:pPr algn="just" eaLnBrk="1" hangingPunct="1">
              <a:lnSpc>
                <a:spcPct val="90000"/>
              </a:lnSpc>
              <a:spcBef>
                <a:spcPct val="50000"/>
              </a:spcBef>
            </a:pPr>
            <a:r>
              <a:rPr lang="en-GB" dirty="0" smtClean="0">
                <a:latin typeface="Palatino Linotype" pitchFamily="18" charset="0"/>
              </a:rPr>
              <a:t>Describe your work in brief with key achieved advantages i.e. state your contributions</a:t>
            </a:r>
          </a:p>
          <a:p>
            <a:pPr algn="just" eaLnBrk="1" hangingPunct="1">
              <a:lnSpc>
                <a:spcPct val="90000"/>
              </a:lnSpc>
              <a:spcBef>
                <a:spcPct val="50000"/>
              </a:spcBef>
            </a:pPr>
            <a:r>
              <a:rPr lang="en-GB" dirty="0" smtClean="0">
                <a:latin typeface="Palatino Linotype" pitchFamily="18" charset="0"/>
              </a:rPr>
              <a:t>Instead of ‘</a:t>
            </a:r>
            <a:r>
              <a:rPr lang="en-GB" dirty="0" smtClean="0">
                <a:solidFill>
                  <a:srgbClr val="FF0000"/>
                </a:solidFill>
                <a:latin typeface="Palatino Linotype" pitchFamily="18" charset="0"/>
              </a:rPr>
              <a:t>the author’ use ‘we’, ‘our’</a:t>
            </a:r>
          </a:p>
        </p:txBody>
      </p:sp>
      <p:pic>
        <p:nvPicPr>
          <p:cNvPr id="37892" name="Picture 2"/>
          <p:cNvPicPr>
            <a:picLocks noChangeAspect="1" noChangeArrowheads="1"/>
          </p:cNvPicPr>
          <p:nvPr/>
        </p:nvPicPr>
        <p:blipFill>
          <a:blip r:embed="rId3" cstate="print"/>
          <a:srcRect/>
          <a:stretch>
            <a:fillRect/>
          </a:stretch>
        </p:blipFill>
        <p:spPr bwMode="auto">
          <a:xfrm>
            <a:off x="781050" y="3786188"/>
            <a:ext cx="7791450" cy="2071687"/>
          </a:xfrm>
          <a:prstGeom prst="rect">
            <a:avLst/>
          </a:prstGeom>
          <a:noFill/>
          <a:ln w="9525" algn="ctr">
            <a:noFill/>
            <a:miter lim="800000"/>
            <a:headEnd/>
            <a:tailEnd/>
          </a:ln>
        </p:spPr>
      </p:pic>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 (letter) </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8915" name="Rectangle 3"/>
          <p:cNvSpPr>
            <a:spLocks noGrp="1" noChangeArrowheads="1"/>
          </p:cNvSpPr>
          <p:nvPr>
            <p:ph idx="1"/>
          </p:nvPr>
        </p:nvSpPr>
        <p:spPr>
          <a:xfrm>
            <a:off x="428625" y="1714500"/>
            <a:ext cx="8229600" cy="3357563"/>
          </a:xfrm>
        </p:spPr>
        <p:txBody>
          <a:bodyPr/>
          <a:lstStyle/>
          <a:p>
            <a:pPr algn="just" eaLnBrk="1" hangingPunct="1">
              <a:lnSpc>
                <a:spcPct val="90000"/>
              </a:lnSpc>
              <a:spcBef>
                <a:spcPct val="50000"/>
              </a:spcBef>
            </a:pPr>
            <a:r>
              <a:rPr lang="en-GB" smtClean="0">
                <a:latin typeface="Palatino Linotype" pitchFamily="18" charset="0"/>
              </a:rPr>
              <a:t>It will follow almost same structure like the ‘Introduction’ for long paper but in brief</a:t>
            </a:r>
          </a:p>
          <a:p>
            <a:pPr algn="just" eaLnBrk="1" hangingPunct="1">
              <a:lnSpc>
                <a:spcPct val="90000"/>
              </a:lnSpc>
              <a:spcBef>
                <a:spcPct val="50000"/>
              </a:spcBef>
            </a:pPr>
            <a:r>
              <a:rPr lang="en-GB" smtClean="0">
                <a:latin typeface="Palatino Linotype" pitchFamily="18" charset="0"/>
              </a:rPr>
              <a:t>There will be no paragraph of describing the similar works with their disadvantages</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Papers communicate ideas</a:t>
            </a:r>
            <a:endParaRPr lang="en-GB" dirty="0" smtClean="0">
              <a:effectLst>
                <a:outerShdw blurRad="38100" dist="38100" dir="2700000" algn="tl">
                  <a:srgbClr val="000000">
                    <a:alpha val="43137"/>
                  </a:srgbClr>
                </a:outerShdw>
              </a:effectLst>
              <a:latin typeface="Palatino Linotype" pitchFamily="18" charset="0"/>
            </a:endParaRPr>
          </a:p>
        </p:txBody>
      </p:sp>
      <p:sp>
        <p:nvSpPr>
          <p:cNvPr id="6147" name="Rectangle 1027"/>
          <p:cNvSpPr>
            <a:spLocks noGrp="1" noChangeArrowheads="1"/>
          </p:cNvSpPr>
          <p:nvPr>
            <p:ph idx="1"/>
          </p:nvPr>
        </p:nvSpPr>
        <p:spPr>
          <a:xfrm>
            <a:off x="457200" y="1800225"/>
            <a:ext cx="8229600" cy="4343400"/>
          </a:xfrm>
        </p:spPr>
        <p:txBody>
          <a:bodyPr/>
          <a:lstStyle/>
          <a:p>
            <a:pPr algn="just"/>
            <a:r>
              <a:rPr lang="en-US" smtClean="0">
                <a:latin typeface="Palatino Linotype" pitchFamily="18" charset="0"/>
              </a:rPr>
              <a:t>Your goal: to infect the mind of your reader with </a:t>
            </a:r>
            <a:r>
              <a:rPr lang="en-US" b="1" smtClean="0">
                <a:latin typeface="Palatino Linotype" pitchFamily="18" charset="0"/>
              </a:rPr>
              <a:t>your idea</a:t>
            </a:r>
            <a:r>
              <a:rPr lang="en-US" smtClean="0">
                <a:latin typeface="Palatino Linotype" pitchFamily="18" charset="0"/>
              </a:rPr>
              <a:t>, like a virus</a:t>
            </a:r>
            <a:endParaRPr lang="en-US" sz="1100" smtClean="0">
              <a:latin typeface="Palatino Linotype" pitchFamily="18" charset="0"/>
            </a:endParaRPr>
          </a:p>
          <a:p>
            <a:pPr algn="just"/>
            <a:r>
              <a:rPr lang="en-US" smtClean="0">
                <a:latin typeface="Palatino Linotype" pitchFamily="18" charset="0"/>
              </a:rPr>
              <a:t>The greatest ideas are (literally) worthless if you keep them to yourself</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9939" name="Rectangle 3"/>
          <p:cNvSpPr>
            <a:spLocks noGrp="1" noChangeArrowheads="1"/>
          </p:cNvSpPr>
          <p:nvPr>
            <p:ph idx="1"/>
          </p:nvPr>
        </p:nvSpPr>
        <p:spPr>
          <a:xfrm>
            <a:off x="428625" y="1357313"/>
            <a:ext cx="8229600" cy="1000125"/>
          </a:xfrm>
        </p:spPr>
        <p:txBody>
          <a:bodyPr/>
          <a:lstStyle/>
          <a:p>
            <a:pPr algn="just" eaLnBrk="1" hangingPunct="1">
              <a:lnSpc>
                <a:spcPct val="90000"/>
              </a:lnSpc>
              <a:spcBef>
                <a:spcPct val="50000"/>
              </a:spcBef>
            </a:pPr>
            <a:r>
              <a:rPr lang="en-GB" smtClean="0">
                <a:latin typeface="Palatino Linotype" pitchFamily="18" charset="0"/>
              </a:rPr>
              <a:t>Never put the organizational structure of the article</a:t>
            </a:r>
          </a:p>
        </p:txBody>
      </p:sp>
      <p:pic>
        <p:nvPicPr>
          <p:cNvPr id="39940" name="Picture 2"/>
          <p:cNvPicPr>
            <a:picLocks noChangeAspect="1" noChangeArrowheads="1"/>
          </p:cNvPicPr>
          <p:nvPr/>
        </p:nvPicPr>
        <p:blipFill>
          <a:blip r:embed="rId3" cstate="print"/>
          <a:srcRect/>
          <a:stretch>
            <a:fillRect/>
          </a:stretch>
        </p:blipFill>
        <p:spPr bwMode="auto">
          <a:xfrm>
            <a:off x="849313" y="2786063"/>
            <a:ext cx="7580312" cy="2008187"/>
          </a:xfrm>
          <a:prstGeom prst="rect">
            <a:avLst/>
          </a:prstGeom>
          <a:noFill/>
          <a:ln w="9525" algn="ctr">
            <a:noFill/>
            <a:miter lim="800000"/>
            <a:headEnd/>
            <a:tailEnd/>
          </a:ln>
        </p:spPr>
      </p:pic>
      <p:sp>
        <p:nvSpPr>
          <p:cNvPr id="6" name="Rectangle 3"/>
          <p:cNvSpPr txBox="1">
            <a:spLocks noChangeArrowheads="1"/>
          </p:cNvSpPr>
          <p:nvPr/>
        </p:nvSpPr>
        <p:spPr bwMode="auto">
          <a:xfrm>
            <a:off x="357188" y="5429250"/>
            <a:ext cx="8501062" cy="1000125"/>
          </a:xfrm>
          <a:prstGeom prst="rect">
            <a:avLst/>
          </a:prstGeom>
          <a:noFill/>
          <a:ln w="9525">
            <a:noFill/>
            <a:miter lim="800000"/>
            <a:headEnd/>
            <a:tailEnd/>
          </a:ln>
        </p:spPr>
        <p:txBody>
          <a:bodyPr/>
          <a:lstStyle/>
          <a:p>
            <a:pPr marL="342900" algn="just">
              <a:lnSpc>
                <a:spcPct val="90000"/>
              </a:lnSpc>
              <a:spcBef>
                <a:spcPct val="50000"/>
              </a:spcBef>
              <a:defRPr/>
            </a:pPr>
            <a:r>
              <a:rPr lang="en-GB" sz="3200" kern="0" dirty="0">
                <a:solidFill>
                  <a:srgbClr val="FF0000"/>
                </a:solidFill>
                <a:latin typeface="Palatino Linotype" pitchFamily="18" charset="0"/>
              </a:rPr>
              <a:t>This is an example of bad INTRODUCTION</a:t>
            </a:r>
          </a:p>
        </p:txBody>
      </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 (wrap up)</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0963" name="Rectangle 3"/>
          <p:cNvSpPr>
            <a:spLocks noGrp="1" noChangeArrowheads="1"/>
          </p:cNvSpPr>
          <p:nvPr>
            <p:ph idx="1"/>
          </p:nvPr>
        </p:nvSpPr>
        <p:spPr>
          <a:xfrm>
            <a:off x="428625" y="1357313"/>
            <a:ext cx="8229600" cy="4357687"/>
          </a:xfrm>
        </p:spPr>
        <p:txBody>
          <a:bodyPr/>
          <a:lstStyle/>
          <a:p>
            <a:pPr algn="just" eaLnBrk="1" hangingPunct="1">
              <a:lnSpc>
                <a:spcPct val="90000"/>
              </a:lnSpc>
              <a:spcBef>
                <a:spcPct val="50000"/>
              </a:spcBef>
            </a:pPr>
            <a:r>
              <a:rPr lang="en-GB" smtClean="0">
                <a:latin typeface="Palatino Linotype" pitchFamily="18" charset="0"/>
              </a:rPr>
              <a:t>Describe the problem so that readers know the context of the article</a:t>
            </a:r>
          </a:p>
          <a:p>
            <a:pPr algn="just" eaLnBrk="1" hangingPunct="1">
              <a:lnSpc>
                <a:spcPct val="90000"/>
              </a:lnSpc>
              <a:spcBef>
                <a:spcPct val="50000"/>
              </a:spcBef>
            </a:pPr>
            <a:r>
              <a:rPr lang="en-GB" smtClean="0">
                <a:latin typeface="Palatino Linotype" pitchFamily="18" charset="0"/>
              </a:rPr>
              <a:t>Describe the features and advantages of the methods that you are going to use</a:t>
            </a:r>
          </a:p>
          <a:p>
            <a:pPr algn="just" eaLnBrk="1" hangingPunct="1">
              <a:lnSpc>
                <a:spcPct val="90000"/>
              </a:lnSpc>
              <a:spcBef>
                <a:spcPct val="50000"/>
              </a:spcBef>
            </a:pPr>
            <a:r>
              <a:rPr lang="en-GB" smtClean="0">
                <a:latin typeface="Palatino Linotype" pitchFamily="18" charset="0"/>
              </a:rPr>
              <a:t>Describe the similar works with their disadvantages</a:t>
            </a:r>
          </a:p>
          <a:p>
            <a:pPr algn="just" eaLnBrk="1" hangingPunct="1">
              <a:lnSpc>
                <a:spcPct val="90000"/>
              </a:lnSpc>
              <a:spcBef>
                <a:spcPct val="50000"/>
              </a:spcBef>
            </a:pPr>
            <a:r>
              <a:rPr lang="en-GB" smtClean="0">
                <a:latin typeface="Palatino Linotype" pitchFamily="18" charset="0"/>
              </a:rPr>
              <a:t>Describe your work in brief with key achieved advantages i.e. state your contributions</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Introduction </a:t>
            </a:r>
            <a:br>
              <a:rPr lang="en-US" dirty="0" smtClean="0">
                <a:effectLst>
                  <a:outerShdw blurRad="38100" dist="38100" dir="2700000" algn="tl">
                    <a:srgbClr val="000000">
                      <a:alpha val="43137"/>
                    </a:srgbClr>
                  </a:outerShdw>
                </a:effectLst>
                <a:latin typeface="Palatino Linotype" pitchFamily="18" charset="0"/>
              </a:rPr>
            </a:br>
            <a:r>
              <a:rPr lang="en-US" dirty="0" smtClean="0">
                <a:effectLst>
                  <a:outerShdw blurRad="38100" dist="38100" dir="2700000" algn="tl">
                    <a:srgbClr val="000000">
                      <a:alpha val="43137"/>
                    </a:srgbClr>
                  </a:outerShdw>
                </a:effectLst>
                <a:latin typeface="Palatino Linotype" pitchFamily="18" charset="0"/>
              </a:rPr>
              <a:t>(few things to note…..)</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1987" name="Rectangle 3"/>
          <p:cNvSpPr>
            <a:spLocks noGrp="1" noChangeArrowheads="1"/>
          </p:cNvSpPr>
          <p:nvPr>
            <p:ph idx="1"/>
          </p:nvPr>
        </p:nvSpPr>
        <p:spPr>
          <a:xfrm>
            <a:off x="428625" y="1785938"/>
            <a:ext cx="8229600" cy="4857750"/>
          </a:xfrm>
        </p:spPr>
        <p:txBody>
          <a:bodyPr/>
          <a:lstStyle/>
          <a:p>
            <a:pPr algn="just" eaLnBrk="1" hangingPunct="1">
              <a:lnSpc>
                <a:spcPct val="90000"/>
              </a:lnSpc>
              <a:spcBef>
                <a:spcPct val="50000"/>
              </a:spcBef>
            </a:pPr>
            <a:r>
              <a:rPr lang="en-GB" sz="2400" smtClean="0">
                <a:latin typeface="Palatino Linotype" pitchFamily="18" charset="0"/>
              </a:rPr>
              <a:t>All works should be properly referenced except yours (your early work also should be referenced)</a:t>
            </a:r>
          </a:p>
          <a:p>
            <a:pPr algn="just"/>
            <a:r>
              <a:rPr lang="en-MY" sz="2400" smtClean="0">
                <a:latin typeface="Palatino Linotype" pitchFamily="18" charset="0"/>
              </a:rPr>
              <a:t>Failing to give credit to others can kill </a:t>
            </a:r>
            <a:r>
              <a:rPr lang="en-US" sz="2400" smtClean="0">
                <a:latin typeface="Palatino Linotype" pitchFamily="18" charset="0"/>
              </a:rPr>
              <a:t>your paper</a:t>
            </a:r>
            <a:r>
              <a:rPr lang="en-GB" sz="2400" smtClean="0">
                <a:latin typeface="Palatino Linotype" pitchFamily="18" charset="0"/>
              </a:rPr>
              <a:t> </a:t>
            </a:r>
          </a:p>
          <a:p>
            <a:pPr lvl="1" algn="just"/>
            <a:r>
              <a:rPr lang="en-MY" sz="2200" smtClean="0">
                <a:latin typeface="Palatino Linotype" pitchFamily="18" charset="0"/>
              </a:rPr>
              <a:t>If you imply that an idea is yours, and the referee knows it is </a:t>
            </a:r>
            <a:r>
              <a:rPr lang="en-US" sz="2200" smtClean="0">
                <a:latin typeface="Palatino Linotype" pitchFamily="18" charset="0"/>
              </a:rPr>
              <a:t>not, then either</a:t>
            </a:r>
          </a:p>
          <a:p>
            <a:pPr lvl="2" algn="just"/>
            <a:r>
              <a:rPr lang="en-MY" sz="2000" smtClean="0">
                <a:latin typeface="Palatino Linotype" pitchFamily="18" charset="0"/>
              </a:rPr>
              <a:t>You don’t know that it’s an old idea (bad)</a:t>
            </a:r>
          </a:p>
          <a:p>
            <a:pPr lvl="2" algn="just"/>
            <a:r>
              <a:rPr lang="en-MY" sz="2000" smtClean="0">
                <a:latin typeface="Palatino Linotype" pitchFamily="18" charset="0"/>
              </a:rPr>
              <a:t>You do know, but are pretending it’s yours (very bad)</a:t>
            </a:r>
            <a:endParaRPr lang="en-GB" sz="2000" smtClean="0">
              <a:latin typeface="Palatino Linotype" pitchFamily="18" charset="0"/>
            </a:endParaRPr>
          </a:p>
          <a:p>
            <a:pPr algn="just" eaLnBrk="1" hangingPunct="1">
              <a:lnSpc>
                <a:spcPct val="90000"/>
              </a:lnSpc>
              <a:spcBef>
                <a:spcPct val="50000"/>
              </a:spcBef>
            </a:pPr>
            <a:r>
              <a:rPr lang="en-US" sz="2400" smtClean="0">
                <a:latin typeface="Palatino Linotype" pitchFamily="18" charset="0"/>
              </a:rPr>
              <a:t>There should have a flow from one paragraph to the next paragraph</a:t>
            </a:r>
          </a:p>
          <a:p>
            <a:pPr algn="just" eaLnBrk="1" hangingPunct="1">
              <a:lnSpc>
                <a:spcPct val="90000"/>
              </a:lnSpc>
              <a:spcBef>
                <a:spcPct val="50000"/>
              </a:spcBef>
            </a:pPr>
            <a:r>
              <a:rPr lang="en-GB" sz="2400" smtClean="0">
                <a:latin typeface="Palatino Linotype" pitchFamily="18" charset="0"/>
              </a:rPr>
              <a:t>Be brief</a:t>
            </a:r>
          </a:p>
          <a:p>
            <a:pPr algn="just"/>
            <a:r>
              <a:rPr lang="en-MY" sz="2400" smtClean="0">
                <a:latin typeface="Palatino Linotype" pitchFamily="18" charset="0"/>
              </a:rPr>
              <a:t>Do not leave the reader to </a:t>
            </a:r>
            <a:r>
              <a:rPr lang="en-US" sz="2400" smtClean="0">
                <a:latin typeface="Palatino Linotype" pitchFamily="18" charset="0"/>
              </a:rPr>
              <a:t>guess what your contributions are!</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28625"/>
            <a:ext cx="8229600" cy="785813"/>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Methodology</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3011" name="Rectangle 3"/>
          <p:cNvSpPr>
            <a:spLocks noGrp="1" noChangeArrowheads="1"/>
          </p:cNvSpPr>
          <p:nvPr>
            <p:ph idx="1"/>
          </p:nvPr>
        </p:nvSpPr>
        <p:spPr>
          <a:xfrm>
            <a:off x="457200" y="1571625"/>
            <a:ext cx="8229600" cy="4881563"/>
          </a:xfrm>
        </p:spPr>
        <p:txBody>
          <a:bodyPr/>
          <a:lstStyle/>
          <a:p>
            <a:pPr algn="just" eaLnBrk="1" hangingPunct="1">
              <a:spcBef>
                <a:spcPct val="50000"/>
              </a:spcBef>
            </a:pPr>
            <a:r>
              <a:rPr lang="en-US" smtClean="0">
                <a:latin typeface="Palatino Linotype" pitchFamily="18" charset="0"/>
                <a:cs typeface="Times New Roman" pitchFamily="18" charset="0"/>
              </a:rPr>
              <a:t>Describe the methodology that you are adopting in detail</a:t>
            </a:r>
            <a:r>
              <a:rPr lang="en-GB" smtClean="0">
                <a:latin typeface="Palatino Linotype" pitchFamily="18" charset="0"/>
                <a:cs typeface="Times New Roman" pitchFamily="18" charset="0"/>
              </a:rPr>
              <a:t> </a:t>
            </a:r>
            <a:r>
              <a:rPr lang="en-GB" smtClean="0">
                <a:latin typeface="Palatino Linotype" pitchFamily="18" charset="0"/>
              </a:rPr>
              <a:t> </a:t>
            </a:r>
          </a:p>
          <a:p>
            <a:pPr algn="just" eaLnBrk="1" hangingPunct="1">
              <a:spcBef>
                <a:spcPct val="50000"/>
              </a:spcBef>
            </a:pPr>
            <a:r>
              <a:rPr lang="en-GB" smtClean="0">
                <a:latin typeface="Palatino Linotype" pitchFamily="18" charset="0"/>
              </a:rPr>
              <a:t>State the assumption clearly (if any)</a:t>
            </a:r>
          </a:p>
          <a:p>
            <a:pPr algn="just" eaLnBrk="1" hangingPunct="1">
              <a:spcBef>
                <a:spcPct val="50000"/>
              </a:spcBef>
            </a:pPr>
            <a:r>
              <a:rPr lang="en-GB" smtClean="0">
                <a:latin typeface="Palatino Linotype" pitchFamily="18" charset="0"/>
              </a:rPr>
              <a:t>Justify all the stated assumptions</a:t>
            </a:r>
          </a:p>
          <a:p>
            <a:pPr algn="just" eaLnBrk="1" hangingPunct="1">
              <a:spcBef>
                <a:spcPct val="50000"/>
              </a:spcBef>
            </a:pPr>
            <a:r>
              <a:rPr lang="en-GB" smtClean="0">
                <a:latin typeface="Palatino Linotype" pitchFamily="18" charset="0"/>
              </a:rPr>
              <a:t>Use diagrams, flowcharts and clear (high resolution) illustrations to make the description more understandable</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57188"/>
            <a:ext cx="8229600" cy="571482"/>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Methodology</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4035" name="Rectangle 3"/>
          <p:cNvSpPr>
            <a:spLocks noGrp="1" noChangeArrowheads="1"/>
          </p:cNvSpPr>
          <p:nvPr>
            <p:ph idx="1"/>
          </p:nvPr>
        </p:nvSpPr>
        <p:spPr>
          <a:xfrm>
            <a:off x="457200" y="1000108"/>
            <a:ext cx="8229600" cy="5453081"/>
          </a:xfrm>
        </p:spPr>
        <p:txBody>
          <a:bodyPr/>
          <a:lstStyle/>
          <a:p>
            <a:pPr algn="just" eaLnBrk="1" hangingPunct="1">
              <a:spcBef>
                <a:spcPct val="50000"/>
              </a:spcBef>
            </a:pPr>
            <a:r>
              <a:rPr lang="en-GB" dirty="0" smtClean="0">
                <a:latin typeface="Palatino Linotype" pitchFamily="18" charset="0"/>
              </a:rPr>
              <a:t>Use appropriate equations but avoid deriving the equation</a:t>
            </a:r>
          </a:p>
          <a:p>
            <a:pPr lvl="1" algn="just" eaLnBrk="1" hangingPunct="1">
              <a:spcBef>
                <a:spcPts val="600"/>
              </a:spcBef>
            </a:pPr>
            <a:r>
              <a:rPr lang="en-GB" dirty="0" smtClean="0">
                <a:latin typeface="Palatino Linotype" pitchFamily="18" charset="0"/>
              </a:rPr>
              <a:t>Too many equations make the article less interesting</a:t>
            </a:r>
          </a:p>
          <a:p>
            <a:pPr algn="just" eaLnBrk="1" hangingPunct="1">
              <a:spcBef>
                <a:spcPts val="600"/>
              </a:spcBef>
            </a:pPr>
            <a:r>
              <a:rPr lang="en-AU" dirty="0" smtClean="0">
                <a:latin typeface="Palatino Linotype" pitchFamily="18" charset="0"/>
              </a:rPr>
              <a:t>Each equation must be numbered consecutively</a:t>
            </a:r>
            <a:endParaRPr lang="en-GB" dirty="0" smtClean="0">
              <a:latin typeface="Palatino Linotype" pitchFamily="18" charset="0"/>
            </a:endParaRPr>
          </a:p>
          <a:p>
            <a:pPr algn="just" eaLnBrk="1" hangingPunct="1">
              <a:spcBef>
                <a:spcPts val="600"/>
              </a:spcBef>
            </a:pPr>
            <a:r>
              <a:rPr lang="en-GB" dirty="0" smtClean="0">
                <a:latin typeface="Palatino Linotype" pitchFamily="18" charset="0"/>
              </a:rPr>
              <a:t>Avoid detail description of known algorithms such as ANN, FL, DWT etc</a:t>
            </a:r>
          </a:p>
          <a:p>
            <a:pPr algn="just"/>
            <a:r>
              <a:rPr lang="en-AU" dirty="0" smtClean="0">
                <a:solidFill>
                  <a:schemeClr val="tx1"/>
                </a:solidFill>
                <a:latin typeface="Palatino Linotype" pitchFamily="18" charset="0"/>
              </a:rPr>
              <a:t>Methodology is not a set of instructions thus avoid all explanatory information and background</a:t>
            </a:r>
            <a:endParaRPr lang="en-US" dirty="0" smtClean="0">
              <a:latin typeface="Palatino Linotype"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57188"/>
            <a:ext cx="8229600" cy="857250"/>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Methodology (letter)</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5059" name="Rectangle 3"/>
          <p:cNvSpPr>
            <a:spLocks noGrp="1" noChangeArrowheads="1"/>
          </p:cNvSpPr>
          <p:nvPr>
            <p:ph idx="1"/>
          </p:nvPr>
        </p:nvSpPr>
        <p:spPr>
          <a:xfrm>
            <a:off x="457200" y="1643063"/>
            <a:ext cx="8229600" cy="4810125"/>
          </a:xfrm>
        </p:spPr>
        <p:txBody>
          <a:bodyPr/>
          <a:lstStyle/>
          <a:p>
            <a:pPr algn="just" eaLnBrk="1" hangingPunct="1">
              <a:spcBef>
                <a:spcPts val="1925"/>
              </a:spcBef>
            </a:pPr>
            <a:r>
              <a:rPr lang="en-GB" dirty="0" smtClean="0">
                <a:latin typeface="Palatino Linotype" pitchFamily="18" charset="0"/>
              </a:rPr>
              <a:t>It will follow almost same structure like the ‘Methodology’ for long paper but in brief (avoid excessive words to describe)</a:t>
            </a:r>
          </a:p>
          <a:p>
            <a:pPr algn="just" eaLnBrk="1" hangingPunct="1">
              <a:spcBef>
                <a:spcPct val="50000"/>
              </a:spcBef>
            </a:pPr>
            <a:r>
              <a:rPr lang="en-GB" dirty="0" smtClean="0">
                <a:latin typeface="Palatino Linotype" pitchFamily="18" charset="0"/>
              </a:rPr>
              <a:t>Usually there is a limitation of using certain numbers of figures and illustrations</a:t>
            </a:r>
            <a:endParaRPr lang="en-US" dirty="0" smtClean="0">
              <a:latin typeface="Palatino Linotype"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86834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7" name="Rectangle 3"/>
          <p:cNvSpPr txBox="1">
            <a:spLocks noChangeArrowheads="1"/>
          </p:cNvSpPr>
          <p:nvPr/>
        </p:nvSpPr>
        <p:spPr bwMode="auto">
          <a:xfrm>
            <a:off x="457200" y="1142984"/>
            <a:ext cx="8229600" cy="5310204"/>
          </a:xfrm>
          <a:prstGeom prst="rect">
            <a:avLst/>
          </a:prstGeom>
          <a:noFill/>
          <a:ln w="9525">
            <a:noFill/>
            <a:miter lim="800000"/>
            <a:headEnd/>
            <a:tailEnd/>
          </a:ln>
        </p:spPr>
        <p:txBody>
          <a:bodyPr/>
          <a:lstStyle/>
          <a:p>
            <a:pPr marL="342900" indent="-342900" algn="just">
              <a:spcBef>
                <a:spcPts val="1200"/>
              </a:spcBef>
              <a:buFontTx/>
              <a:buChar char="•"/>
              <a:defRPr/>
            </a:pPr>
            <a:r>
              <a:rPr lang="en-US" sz="3200" kern="0" dirty="0">
                <a:latin typeface="Palatino Linotype" pitchFamily="18" charset="0"/>
                <a:cs typeface="Times New Roman" pitchFamily="18" charset="0"/>
              </a:rPr>
              <a:t>Results should be clear, convincing, and general and free from interpretations or opinions</a:t>
            </a:r>
          </a:p>
          <a:p>
            <a:pPr marL="342900" indent="-342900" algn="just">
              <a:spcBef>
                <a:spcPts val="1200"/>
              </a:spcBef>
              <a:buFontTx/>
              <a:buChar char="•"/>
              <a:defRPr/>
            </a:pPr>
            <a:r>
              <a:rPr lang="en-US" sz="3200" kern="0" dirty="0">
                <a:latin typeface="Palatino Linotype" pitchFamily="18" charset="0"/>
                <a:cs typeface="Times New Roman" pitchFamily="18" charset="0"/>
              </a:rPr>
              <a:t>It is better to write the data source (if any) at the beginning of this section</a:t>
            </a:r>
            <a:r>
              <a:rPr lang="en-GB" sz="3200" kern="0" dirty="0">
                <a:latin typeface="Palatino Linotype" pitchFamily="18" charset="0"/>
                <a:cs typeface="Times New Roman" pitchFamily="18" charset="0"/>
              </a:rPr>
              <a:t> </a:t>
            </a:r>
          </a:p>
          <a:p>
            <a:pPr marL="342900" indent="-342900" algn="just">
              <a:spcBef>
                <a:spcPts val="1200"/>
              </a:spcBef>
              <a:buFontTx/>
              <a:buChar char="•"/>
              <a:defRPr/>
            </a:pPr>
            <a:r>
              <a:rPr lang="en-AU" sz="3200" dirty="0">
                <a:latin typeface="Palatino Linotype" pitchFamily="18" charset="0"/>
              </a:rPr>
              <a:t>Summarize your findings in text and illustrate them, if appropriate, with figures and tables</a:t>
            </a:r>
            <a:endParaRPr lang="en-US" sz="3200" kern="0" dirty="0" smtClean="0">
              <a:latin typeface="Palatino Linotype" pitchFamily="18" charset="0"/>
              <a:cs typeface="Times New Roman" pitchFamily="18" charset="0"/>
            </a:endParaRPr>
          </a:p>
          <a:p>
            <a:pPr marL="342900" indent="-342900" algn="just">
              <a:spcBef>
                <a:spcPts val="1200"/>
              </a:spcBef>
              <a:buFontTx/>
              <a:buChar char="•"/>
              <a:defRPr/>
            </a:pPr>
            <a:r>
              <a:rPr lang="en-US" sz="3200" kern="0" dirty="0" smtClean="0">
                <a:latin typeface="Palatino Linotype" pitchFamily="18" charset="0"/>
                <a:cs typeface="Times New Roman" pitchFamily="18" charset="0"/>
              </a:rPr>
              <a:t>Presenting </a:t>
            </a:r>
            <a:r>
              <a:rPr lang="en-US" sz="3200" kern="0" dirty="0">
                <a:latin typeface="Palatino Linotype" pitchFamily="18" charset="0"/>
                <a:cs typeface="Times New Roman" pitchFamily="18" charset="0"/>
              </a:rPr>
              <a:t>the </a:t>
            </a:r>
            <a:r>
              <a:rPr lang="en-US" sz="3200" kern="0" dirty="0" smtClean="0">
                <a:latin typeface="Palatino Linotype" pitchFamily="18" charset="0"/>
                <a:cs typeface="Times New Roman" pitchFamily="18" charset="0"/>
              </a:rPr>
              <a:t>results </a:t>
            </a:r>
            <a:r>
              <a:rPr lang="en-US" sz="3200" kern="0" dirty="0">
                <a:latin typeface="Palatino Linotype" pitchFamily="18" charset="0"/>
                <a:cs typeface="Times New Roman" pitchFamily="18" charset="0"/>
              </a:rPr>
              <a:t>graphically </a:t>
            </a:r>
            <a:r>
              <a:rPr lang="en-US" sz="3200" kern="0" dirty="0" smtClean="0">
                <a:latin typeface="Palatino Linotype" pitchFamily="18" charset="0"/>
                <a:cs typeface="Times New Roman" pitchFamily="18" charset="0"/>
              </a:rPr>
              <a:t>or through table helps </a:t>
            </a:r>
            <a:r>
              <a:rPr lang="en-US" sz="3200" kern="0" dirty="0">
                <a:latin typeface="Palatino Linotype" pitchFamily="18" charset="0"/>
                <a:cs typeface="Times New Roman" pitchFamily="18" charset="0"/>
              </a:rPr>
              <a:t>to </a:t>
            </a:r>
            <a:r>
              <a:rPr lang="en-US" sz="3200" kern="0" dirty="0" smtClean="0">
                <a:latin typeface="Palatino Linotype" pitchFamily="18" charset="0"/>
                <a:cs typeface="Times New Roman" pitchFamily="18" charset="0"/>
              </a:rPr>
              <a:t>understand</a:t>
            </a:r>
            <a:endParaRPr lang="en-GB" sz="3200" kern="0" dirty="0">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1011222"/>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7" name="Rectangle 3"/>
          <p:cNvSpPr txBox="1">
            <a:spLocks noChangeArrowheads="1"/>
          </p:cNvSpPr>
          <p:nvPr/>
        </p:nvSpPr>
        <p:spPr bwMode="auto">
          <a:xfrm>
            <a:off x="457200" y="1428736"/>
            <a:ext cx="8229600" cy="5024452"/>
          </a:xfrm>
          <a:prstGeom prst="rect">
            <a:avLst/>
          </a:prstGeom>
          <a:noFill/>
          <a:ln w="9525">
            <a:noFill/>
            <a:miter lim="800000"/>
            <a:headEnd/>
            <a:tailEnd/>
          </a:ln>
        </p:spPr>
        <p:txBody>
          <a:bodyPr/>
          <a:lstStyle/>
          <a:p>
            <a:pPr marL="342900" indent="-342900" algn="just">
              <a:spcBef>
                <a:spcPct val="50000"/>
              </a:spcBef>
              <a:buFontTx/>
              <a:buChar char="•"/>
              <a:defRPr/>
            </a:pPr>
            <a:r>
              <a:rPr lang="en-AU" sz="3200" dirty="0">
                <a:latin typeface="Palatino Linotype" pitchFamily="18" charset="0"/>
              </a:rPr>
              <a:t>Use past tense when you refer to your results</a:t>
            </a:r>
          </a:p>
          <a:p>
            <a:pPr marL="342900" indent="-342900" algn="just">
              <a:spcBef>
                <a:spcPct val="50000"/>
              </a:spcBef>
              <a:buFontTx/>
              <a:buChar char="•"/>
              <a:defRPr/>
            </a:pPr>
            <a:r>
              <a:rPr lang="en-AU" sz="3200" dirty="0" smtClean="0">
                <a:latin typeface="Palatino Linotype" pitchFamily="18" charset="0"/>
              </a:rPr>
              <a:t>In </a:t>
            </a:r>
            <a:r>
              <a:rPr lang="en-AU" sz="3200" dirty="0">
                <a:latin typeface="Palatino Linotype" pitchFamily="18" charset="0"/>
              </a:rPr>
              <a:t>text, describe each of your results, pointing the reader to observations that are most relevant</a:t>
            </a:r>
            <a:r>
              <a:rPr lang="en-GB" sz="3200" kern="0" dirty="0" smtClean="0">
                <a:latin typeface="Palatino Linotype" pitchFamily="18" charset="0"/>
                <a:cs typeface="Times New Roman" pitchFamily="18" charset="0"/>
              </a:rPr>
              <a:t> </a:t>
            </a:r>
          </a:p>
          <a:p>
            <a:pPr marL="342900" indent="-342900" algn="just">
              <a:spcBef>
                <a:spcPct val="50000"/>
              </a:spcBef>
              <a:buFontTx/>
              <a:buChar char="•"/>
              <a:defRPr/>
            </a:pPr>
            <a:r>
              <a:rPr lang="en-AU" sz="3200" dirty="0">
                <a:latin typeface="Palatino Linotype" pitchFamily="18" charset="0"/>
              </a:rPr>
              <a:t>Describe results of control experiments and include observations that are not presented in a formal figure or table, if appropriate</a:t>
            </a:r>
            <a:r>
              <a:rPr lang="en-GB" sz="3200" kern="0" dirty="0">
                <a:latin typeface="Palatino Linotype" pitchFamily="18" charset="0"/>
                <a:cs typeface="Times New Roman" pitchFamily="18" charset="0"/>
              </a:rPr>
              <a:t> </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285875"/>
            <a:ext cx="8229600" cy="5005388"/>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US" sz="3200" kern="0" dirty="0">
                <a:latin typeface="Palatino Linotype" pitchFamily="18" charset="0"/>
              </a:rPr>
              <a:t>Your introduction makes claims</a:t>
            </a:r>
          </a:p>
          <a:p>
            <a:pPr marL="742950" lvl="1" indent="-285750" algn="just" eaLnBrk="0" hangingPunct="0">
              <a:spcBef>
                <a:spcPct val="20000"/>
              </a:spcBef>
              <a:buFontTx/>
              <a:buChar char="–"/>
              <a:defRPr/>
            </a:pPr>
            <a:r>
              <a:rPr lang="en-US" sz="2800" kern="0" dirty="0">
                <a:latin typeface="Palatino Linotype" pitchFamily="18" charset="0"/>
              </a:rPr>
              <a:t>Disadvantages of other works</a:t>
            </a:r>
          </a:p>
          <a:p>
            <a:pPr marL="742950" lvl="1" indent="-285750" algn="just" eaLnBrk="0" hangingPunct="0">
              <a:spcBef>
                <a:spcPct val="20000"/>
              </a:spcBef>
              <a:buFontTx/>
              <a:buChar char="–"/>
              <a:defRPr/>
            </a:pPr>
            <a:r>
              <a:rPr lang="en-US" sz="2800" kern="0" dirty="0">
                <a:latin typeface="Palatino Linotype" pitchFamily="18" charset="0"/>
              </a:rPr>
              <a:t>Advantages of your work</a:t>
            </a:r>
          </a:p>
          <a:p>
            <a:pPr marL="342900" indent="-342900" algn="just" eaLnBrk="0" hangingPunct="0">
              <a:spcBef>
                <a:spcPct val="20000"/>
              </a:spcBef>
              <a:buFontTx/>
              <a:buChar char="•"/>
              <a:defRPr/>
            </a:pPr>
            <a:r>
              <a:rPr lang="en-MY" sz="3200" kern="0" dirty="0">
                <a:latin typeface="Palatino Linotype" pitchFamily="18" charset="0"/>
              </a:rPr>
              <a:t>The methodology part of the paper provides evidence to </a:t>
            </a:r>
            <a:r>
              <a:rPr lang="en-US" sz="3200" kern="0" dirty="0">
                <a:latin typeface="Palatino Linotype" pitchFamily="18" charset="0"/>
              </a:rPr>
              <a:t>support each claim</a:t>
            </a:r>
          </a:p>
          <a:p>
            <a:pPr marL="342900" indent="-342900" algn="just" eaLnBrk="0" hangingPunct="0">
              <a:spcBef>
                <a:spcPct val="20000"/>
              </a:spcBef>
              <a:buFontTx/>
              <a:buChar char="•"/>
              <a:defRPr/>
            </a:pPr>
            <a:r>
              <a:rPr lang="en-MY" sz="3200" kern="0" dirty="0">
                <a:latin typeface="Palatino Linotype" pitchFamily="18" charset="0"/>
              </a:rPr>
              <a:t>Check each claim in the introduction, identify the evidence, and forward-reference it from the claim</a:t>
            </a:r>
          </a:p>
          <a:p>
            <a:pPr marL="342900" indent="-342900" algn="just" eaLnBrk="0" hangingPunct="0">
              <a:spcBef>
                <a:spcPct val="20000"/>
              </a:spcBef>
              <a:buFontTx/>
              <a:buChar char="•"/>
              <a:defRPr/>
            </a:pPr>
            <a:r>
              <a:rPr lang="en-MY" sz="3200" kern="0" dirty="0">
                <a:latin typeface="Palatino Linotype" pitchFamily="18" charset="0"/>
              </a:rPr>
              <a:t>Evidence can be: analysis and comparison, theorems, </a:t>
            </a:r>
            <a:r>
              <a:rPr lang="en-US" sz="3200" kern="0" dirty="0">
                <a:latin typeface="Palatino Linotype" pitchFamily="18" charset="0"/>
              </a:rPr>
              <a:t>measurements, case studies</a:t>
            </a:r>
            <a:endParaRPr lang="en-GB" sz="3200" kern="0" dirty="0">
              <a:latin typeface="Palatino Linotype" pitchFamily="18" charset="0"/>
              <a:cs typeface="Times New Roman"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42852"/>
            <a:ext cx="8229600" cy="928694"/>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071546"/>
            <a:ext cx="8229600" cy="5076842"/>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US" sz="3200" kern="0" dirty="0">
                <a:latin typeface="Palatino Linotype" pitchFamily="18" charset="0"/>
              </a:rPr>
              <a:t>The most important part of the discussion is comparison among various methods</a:t>
            </a:r>
          </a:p>
          <a:p>
            <a:pPr marL="742950" lvl="1" indent="-285750" algn="just" eaLnBrk="0" hangingPunct="0">
              <a:spcBef>
                <a:spcPct val="20000"/>
              </a:spcBef>
              <a:buFontTx/>
              <a:buChar char="–"/>
              <a:defRPr/>
            </a:pPr>
            <a:r>
              <a:rPr lang="en-MY" sz="2800" dirty="0">
                <a:latin typeface="Palatino Linotype" pitchFamily="18" charset="0"/>
              </a:rPr>
              <a:t>How do the results compare with earlier work?</a:t>
            </a:r>
            <a:endParaRPr lang="en-US" sz="2800" kern="0" dirty="0">
              <a:latin typeface="Palatino Linotype" pitchFamily="18" charset="0"/>
            </a:endParaRPr>
          </a:p>
          <a:p>
            <a:pPr marL="742950" lvl="1" indent="-285750" algn="just" eaLnBrk="0" hangingPunct="0">
              <a:spcBef>
                <a:spcPct val="20000"/>
              </a:spcBef>
              <a:buFontTx/>
              <a:buChar char="–"/>
              <a:defRPr/>
            </a:pPr>
            <a:r>
              <a:rPr lang="en-MY" sz="2800" dirty="0">
                <a:latin typeface="Palatino Linotype" pitchFamily="18" charset="0"/>
              </a:rPr>
              <a:t>What is new and significant?</a:t>
            </a:r>
            <a:endParaRPr lang="en-US" sz="2800" kern="0" dirty="0">
              <a:latin typeface="Palatino Linotype" pitchFamily="18" charset="0"/>
            </a:endParaRPr>
          </a:p>
          <a:p>
            <a:pPr marL="342900" indent="-342900" algn="just" eaLnBrk="0" hangingPunct="0">
              <a:spcBef>
                <a:spcPct val="20000"/>
              </a:spcBef>
              <a:buFontTx/>
              <a:buChar char="•"/>
              <a:defRPr/>
            </a:pPr>
            <a:r>
              <a:rPr lang="en-MY" sz="3200" kern="0" dirty="0">
                <a:latin typeface="Palatino Linotype" pitchFamily="18" charset="0"/>
              </a:rPr>
              <a:t>Comparison should be on apple to apple</a:t>
            </a:r>
            <a:endParaRPr lang="en-US" sz="3200" kern="0" dirty="0">
              <a:latin typeface="Palatino Linotype" pitchFamily="18" charset="0"/>
            </a:endParaRPr>
          </a:p>
          <a:p>
            <a:pPr marL="742950" lvl="1" indent="-285750" algn="just" eaLnBrk="0" hangingPunct="0">
              <a:spcBef>
                <a:spcPct val="20000"/>
              </a:spcBef>
              <a:buFontTx/>
              <a:buChar char="–"/>
              <a:defRPr/>
            </a:pPr>
            <a:r>
              <a:rPr lang="en-MY" sz="2800" dirty="0">
                <a:latin typeface="Palatino Linotype" pitchFamily="18" charset="0"/>
              </a:rPr>
              <a:t>The same data should be used with other methods to compare your results</a:t>
            </a:r>
            <a:endParaRPr lang="en-MY" sz="3200" kern="0" dirty="0">
              <a:latin typeface="Palatino Linotype" pitchFamily="18" charset="0"/>
            </a:endParaRPr>
          </a:p>
          <a:p>
            <a:pPr marL="342900" indent="-342900" algn="just" eaLnBrk="0" hangingPunct="0">
              <a:spcBef>
                <a:spcPct val="20000"/>
              </a:spcBef>
              <a:buFontTx/>
              <a:buChar char="•"/>
              <a:defRPr/>
            </a:pPr>
            <a:r>
              <a:rPr lang="en-US" sz="3200" kern="0" dirty="0">
                <a:latin typeface="Palatino Linotype" pitchFamily="18" charset="0"/>
              </a:rPr>
              <a:t>Never claim any sort of superiority of your work without any proof from your result and comparison</a:t>
            </a:r>
            <a:endParaRPr lang="en-GB" sz="3200" kern="0" dirty="0">
              <a:latin typeface="Palatino Linotype" pitchFamily="18" charset="0"/>
              <a:cs typeface="Times New Roman"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When to start?</a:t>
            </a:r>
            <a:endParaRPr lang="en-GB" dirty="0" smtClean="0">
              <a:effectLst>
                <a:outerShdw blurRad="38100" dist="38100" dir="2700000" algn="tl">
                  <a:srgbClr val="000000">
                    <a:alpha val="43137"/>
                  </a:srgbClr>
                </a:outerShdw>
              </a:effectLst>
              <a:latin typeface="Palatino Linotype" pitchFamily="18" charset="0"/>
            </a:endParaRPr>
          </a:p>
        </p:txBody>
      </p:sp>
      <p:grpSp>
        <p:nvGrpSpPr>
          <p:cNvPr id="7171" name="Group 15"/>
          <p:cNvGrpSpPr>
            <a:grpSpLocks/>
          </p:cNvGrpSpPr>
          <p:nvPr/>
        </p:nvGrpSpPr>
        <p:grpSpPr bwMode="auto">
          <a:xfrm>
            <a:off x="1143000" y="1928813"/>
            <a:ext cx="6572250" cy="954087"/>
            <a:chOff x="1142976" y="1928802"/>
            <a:chExt cx="6572296" cy="954107"/>
          </a:xfrm>
        </p:grpSpPr>
        <p:sp>
          <p:nvSpPr>
            <p:cNvPr id="11" name="TextBox 10"/>
            <p:cNvSpPr txBox="1"/>
            <p:nvPr/>
          </p:nvSpPr>
          <p:spPr>
            <a:xfrm>
              <a:off x="1142976" y="2143118"/>
              <a:ext cx="1214447" cy="523886"/>
            </a:xfrm>
            <a:prstGeom prst="rect">
              <a:avLst/>
            </a:prstGeom>
            <a:solidFill>
              <a:schemeClr val="tx1">
                <a:lumMod val="60000"/>
                <a:lumOff val="40000"/>
              </a:schemeClr>
            </a:solidFill>
            <a:ln>
              <a:solidFill>
                <a:schemeClr val="accent1"/>
              </a:solidFill>
            </a:ln>
          </p:spPr>
          <p:txBody>
            <a:bodyPr>
              <a:spAutoFit/>
            </a:bodyPr>
            <a:lstStyle/>
            <a:p>
              <a:pPr algn="ctr">
                <a:defRPr/>
              </a:pPr>
              <a:r>
                <a:rPr lang="en-US" sz="2800" dirty="0">
                  <a:solidFill>
                    <a:schemeClr val="accent3"/>
                  </a:solidFill>
                  <a:latin typeface="Palatino Linotype" pitchFamily="18" charset="0"/>
                </a:rPr>
                <a:t>Idea</a:t>
              </a:r>
            </a:p>
          </p:txBody>
        </p:sp>
        <p:sp>
          <p:nvSpPr>
            <p:cNvPr id="12" name="Right Arrow 11"/>
            <p:cNvSpPr/>
            <p:nvPr/>
          </p:nvSpPr>
          <p:spPr bwMode="auto">
            <a:xfrm>
              <a:off x="2357423" y="2071680"/>
              <a:ext cx="785817" cy="73344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13" name="TextBox 12"/>
            <p:cNvSpPr txBox="1"/>
            <p:nvPr/>
          </p:nvSpPr>
          <p:spPr>
            <a:xfrm>
              <a:off x="3143240" y="1928802"/>
              <a:ext cx="2084403" cy="954107"/>
            </a:xfrm>
            <a:prstGeom prst="rect">
              <a:avLst/>
            </a:prstGeom>
            <a:solidFill>
              <a:schemeClr val="tx1">
                <a:lumMod val="60000"/>
                <a:lumOff val="40000"/>
              </a:schemeClr>
            </a:solidFill>
            <a:ln>
              <a:solidFill>
                <a:schemeClr val="accent1"/>
              </a:solidFill>
            </a:ln>
          </p:spPr>
          <p:txBody>
            <a:bodyPr>
              <a:spAutoFit/>
            </a:bodyPr>
            <a:lstStyle/>
            <a:p>
              <a:pPr algn="ctr">
                <a:defRPr/>
              </a:pPr>
              <a:r>
                <a:rPr lang="en-US" sz="2800" dirty="0">
                  <a:solidFill>
                    <a:schemeClr val="accent3"/>
                  </a:solidFill>
                  <a:latin typeface="Palatino Linotype" pitchFamily="18" charset="0"/>
                </a:rPr>
                <a:t>Do Research</a:t>
              </a:r>
            </a:p>
          </p:txBody>
        </p:sp>
        <p:sp>
          <p:nvSpPr>
            <p:cNvPr id="14" name="Right Arrow 13"/>
            <p:cNvSpPr/>
            <p:nvPr/>
          </p:nvSpPr>
          <p:spPr bwMode="auto">
            <a:xfrm>
              <a:off x="5235580" y="2051042"/>
              <a:ext cx="785819" cy="733440"/>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15" name="TextBox 14"/>
            <p:cNvSpPr txBox="1"/>
            <p:nvPr/>
          </p:nvSpPr>
          <p:spPr>
            <a:xfrm>
              <a:off x="6000760" y="1928802"/>
              <a:ext cx="1714512" cy="954107"/>
            </a:xfrm>
            <a:prstGeom prst="rect">
              <a:avLst/>
            </a:prstGeom>
            <a:solidFill>
              <a:schemeClr val="tx1">
                <a:lumMod val="60000"/>
                <a:lumOff val="40000"/>
              </a:schemeClr>
            </a:solidFill>
            <a:ln>
              <a:solidFill>
                <a:schemeClr val="accent1"/>
              </a:solidFill>
            </a:ln>
          </p:spPr>
          <p:txBody>
            <a:bodyPr>
              <a:spAutoFit/>
            </a:bodyPr>
            <a:lstStyle/>
            <a:p>
              <a:pPr algn="ctr">
                <a:defRPr/>
              </a:pPr>
              <a:r>
                <a:rPr lang="en-US" sz="2800" dirty="0">
                  <a:solidFill>
                    <a:schemeClr val="accent3"/>
                  </a:solidFill>
                  <a:latin typeface="Palatino Linotype" pitchFamily="18" charset="0"/>
                </a:rPr>
                <a:t>Write Paper</a:t>
              </a:r>
            </a:p>
          </p:txBody>
        </p:sp>
      </p:grpSp>
      <p:grpSp>
        <p:nvGrpSpPr>
          <p:cNvPr id="23" name="Group 22"/>
          <p:cNvGrpSpPr/>
          <p:nvPr/>
        </p:nvGrpSpPr>
        <p:grpSpPr>
          <a:xfrm>
            <a:off x="1143000" y="3760788"/>
            <a:ext cx="6500813" cy="954087"/>
            <a:chOff x="1143000" y="3760788"/>
            <a:chExt cx="6500813" cy="954087"/>
          </a:xfrm>
        </p:grpSpPr>
        <p:sp>
          <p:nvSpPr>
            <p:cNvPr id="18" name="TextBox 17"/>
            <p:cNvSpPr txBox="1"/>
            <p:nvPr/>
          </p:nvSpPr>
          <p:spPr>
            <a:xfrm>
              <a:off x="1143000" y="3975100"/>
              <a:ext cx="1214438" cy="523875"/>
            </a:xfrm>
            <a:prstGeom prst="rect">
              <a:avLst/>
            </a:prstGeom>
            <a:solidFill>
              <a:schemeClr val="tx1">
                <a:lumMod val="60000"/>
                <a:lumOff val="40000"/>
              </a:schemeClr>
            </a:solidFill>
            <a:ln>
              <a:solidFill>
                <a:schemeClr val="accent1"/>
              </a:solidFill>
            </a:ln>
          </p:spPr>
          <p:txBody>
            <a:bodyPr>
              <a:spAutoFit/>
            </a:bodyPr>
            <a:lstStyle/>
            <a:p>
              <a:pPr algn="ctr">
                <a:defRPr/>
              </a:pPr>
              <a:r>
                <a:rPr lang="en-US" sz="2800" dirty="0">
                  <a:solidFill>
                    <a:schemeClr val="accent3"/>
                  </a:solidFill>
                  <a:latin typeface="Palatino Linotype" pitchFamily="18" charset="0"/>
                </a:rPr>
                <a:t>Idea</a:t>
              </a:r>
            </a:p>
          </p:txBody>
        </p:sp>
        <p:sp>
          <p:nvSpPr>
            <p:cNvPr id="19" name="Right Arrow 18"/>
            <p:cNvSpPr/>
            <p:nvPr/>
          </p:nvSpPr>
          <p:spPr bwMode="auto">
            <a:xfrm>
              <a:off x="2357438" y="3903663"/>
              <a:ext cx="785812" cy="733425"/>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20" name="TextBox 19"/>
            <p:cNvSpPr txBox="1"/>
            <p:nvPr/>
          </p:nvSpPr>
          <p:spPr>
            <a:xfrm>
              <a:off x="3143250" y="3760788"/>
              <a:ext cx="1643063" cy="954087"/>
            </a:xfrm>
            <a:prstGeom prst="rect">
              <a:avLst/>
            </a:prstGeom>
            <a:solidFill>
              <a:schemeClr val="tx1">
                <a:lumMod val="60000"/>
                <a:lumOff val="40000"/>
              </a:schemeClr>
            </a:solidFill>
            <a:ln>
              <a:solidFill>
                <a:schemeClr val="accent1"/>
              </a:solidFill>
            </a:ln>
          </p:spPr>
          <p:txBody>
            <a:bodyPr>
              <a:spAutoFit/>
            </a:bodyPr>
            <a:lstStyle/>
            <a:p>
              <a:pPr algn="ctr">
                <a:defRPr/>
              </a:pPr>
              <a:r>
                <a:rPr lang="en-US" sz="2800" dirty="0">
                  <a:solidFill>
                    <a:schemeClr val="accent3"/>
                  </a:solidFill>
                  <a:latin typeface="Palatino Linotype" pitchFamily="18" charset="0"/>
                </a:rPr>
                <a:t>Write</a:t>
              </a:r>
            </a:p>
            <a:p>
              <a:pPr algn="ctr">
                <a:defRPr/>
              </a:pPr>
              <a:r>
                <a:rPr lang="en-US" sz="2800" dirty="0">
                  <a:solidFill>
                    <a:schemeClr val="accent3"/>
                  </a:solidFill>
                  <a:latin typeface="Palatino Linotype" pitchFamily="18" charset="0"/>
                </a:rPr>
                <a:t>Paper</a:t>
              </a:r>
            </a:p>
          </p:txBody>
        </p:sp>
        <p:sp>
          <p:nvSpPr>
            <p:cNvPr id="21" name="Right Arrow 20"/>
            <p:cNvSpPr/>
            <p:nvPr/>
          </p:nvSpPr>
          <p:spPr bwMode="auto">
            <a:xfrm>
              <a:off x="4786313" y="3883025"/>
              <a:ext cx="785812" cy="733425"/>
            </a:xfrm>
            <a:prstGeom prst="rightArrow">
              <a:avLst/>
            </a:prstGeom>
            <a:solidFill>
              <a:schemeClr val="bg1">
                <a:lumMod val="50000"/>
              </a:schemeClr>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22" name="TextBox 21"/>
            <p:cNvSpPr txBox="1"/>
            <p:nvPr/>
          </p:nvSpPr>
          <p:spPr>
            <a:xfrm>
              <a:off x="5572125" y="3760788"/>
              <a:ext cx="2071688" cy="954087"/>
            </a:xfrm>
            <a:prstGeom prst="rect">
              <a:avLst/>
            </a:prstGeom>
            <a:solidFill>
              <a:schemeClr val="tx1">
                <a:lumMod val="60000"/>
                <a:lumOff val="40000"/>
              </a:schemeClr>
            </a:solidFill>
            <a:ln>
              <a:solidFill>
                <a:schemeClr val="accent1"/>
              </a:solidFill>
            </a:ln>
          </p:spPr>
          <p:txBody>
            <a:bodyPr>
              <a:spAutoFit/>
            </a:bodyPr>
            <a:lstStyle/>
            <a:p>
              <a:pPr algn="ctr">
                <a:defRPr/>
              </a:pPr>
              <a:r>
                <a:rPr lang="en-US" sz="2800" dirty="0">
                  <a:solidFill>
                    <a:schemeClr val="accent3"/>
                  </a:solidFill>
                  <a:latin typeface="Palatino Linotype" pitchFamily="18" charset="0"/>
                </a:rPr>
                <a:t>Do</a:t>
              </a:r>
            </a:p>
            <a:p>
              <a:pPr algn="ctr">
                <a:defRPr/>
              </a:pPr>
              <a:r>
                <a:rPr lang="en-US" sz="2800" dirty="0">
                  <a:solidFill>
                    <a:schemeClr val="accent3"/>
                  </a:solidFill>
                  <a:latin typeface="Palatino Linotype" pitchFamily="18" charset="0"/>
                </a:rPr>
                <a:t>Research</a:t>
              </a:r>
            </a:p>
          </p:txBody>
        </p:sp>
      </p:grpSp>
      <p:sp>
        <p:nvSpPr>
          <p:cNvPr id="1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868362"/>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142984"/>
            <a:ext cx="8229600" cy="5005404"/>
          </a:xfrm>
          <a:prstGeom prst="rect">
            <a:avLst/>
          </a:prstGeom>
          <a:noFill/>
          <a:ln w="9525">
            <a:noFill/>
            <a:miter lim="800000"/>
            <a:headEnd/>
            <a:tailEnd/>
          </a:ln>
        </p:spPr>
        <p:txBody>
          <a:bodyPr/>
          <a:lstStyle/>
          <a:p>
            <a:pPr marL="342000" indent="-342000" algn="just">
              <a:spcBef>
                <a:spcPts val="600"/>
              </a:spcBef>
              <a:buSzPct val="100000"/>
              <a:buFont typeface="Palatino Linotype" pitchFamily="18" charset="0"/>
              <a:buChar char="•"/>
            </a:pPr>
            <a:r>
              <a:rPr lang="en-AU" sz="3200" dirty="0" smtClean="0">
                <a:latin typeface="Palatino Linotype" pitchFamily="18" charset="0"/>
              </a:rPr>
              <a:t>Do </a:t>
            </a:r>
            <a:r>
              <a:rPr lang="en-AU" sz="3200" dirty="0">
                <a:latin typeface="Palatino Linotype" pitchFamily="18" charset="0"/>
              </a:rPr>
              <a:t>not simply dismiss a study or part of a study as "inconclusive</a:t>
            </a:r>
            <a:r>
              <a:rPr lang="en-AU" sz="3200" dirty="0" smtClean="0">
                <a:latin typeface="Palatino Linotype" pitchFamily="18" charset="0"/>
              </a:rPr>
              <a:t>.“ </a:t>
            </a:r>
          </a:p>
          <a:p>
            <a:pPr marL="342900" indent="-342900" algn="just" eaLnBrk="0" hangingPunct="0">
              <a:spcBef>
                <a:spcPct val="20000"/>
              </a:spcBef>
              <a:buFontTx/>
              <a:buChar char="•"/>
              <a:defRPr/>
            </a:pPr>
            <a:r>
              <a:rPr lang="en-AU" sz="3200" dirty="0" smtClean="0">
                <a:latin typeface="Palatino Linotype" pitchFamily="18" charset="0"/>
              </a:rPr>
              <a:t>Research </a:t>
            </a:r>
            <a:r>
              <a:rPr lang="en-AU" sz="3200" dirty="0">
                <a:latin typeface="Palatino Linotype" pitchFamily="18" charset="0"/>
              </a:rPr>
              <a:t>papers are not accepted if the work is </a:t>
            </a:r>
            <a:r>
              <a:rPr lang="en-AU" sz="3200" dirty="0" smtClean="0">
                <a:latin typeface="Palatino Linotype" pitchFamily="18" charset="0"/>
              </a:rPr>
              <a:t>incomplete</a:t>
            </a:r>
            <a:endParaRPr lang="en-US" sz="3200" kern="0" dirty="0">
              <a:latin typeface="Palatino Linotype" pitchFamily="18" charset="0"/>
            </a:endParaRPr>
          </a:p>
          <a:p>
            <a:pPr marL="742950" lvl="1" indent="-285750" algn="just" eaLnBrk="0" hangingPunct="0">
              <a:spcBef>
                <a:spcPct val="20000"/>
              </a:spcBef>
              <a:buFontTx/>
              <a:buChar char="–"/>
              <a:defRPr/>
            </a:pPr>
            <a:r>
              <a:rPr lang="en-AU" sz="2800" dirty="0">
                <a:latin typeface="Palatino Linotype" pitchFamily="18" charset="0"/>
              </a:rPr>
              <a:t>Draw what conclusions you can based upon the results that you have, and treat the study as a finished work </a:t>
            </a:r>
            <a:endParaRPr lang="en-AU" sz="3200" dirty="0" smtClean="0">
              <a:latin typeface="Palatino Linotype" pitchFamily="18" charset="0"/>
            </a:endParaRPr>
          </a:p>
          <a:p>
            <a:pPr marL="342000" indent="-342000" algn="just">
              <a:spcBef>
                <a:spcPts val="600"/>
              </a:spcBef>
              <a:buFont typeface="Palatino Linotype" pitchFamily="18" charset="0"/>
              <a:buChar char="•"/>
            </a:pPr>
            <a:r>
              <a:rPr lang="en-AU" sz="3200" dirty="0" smtClean="0">
                <a:latin typeface="Palatino Linotype" pitchFamily="18" charset="0"/>
              </a:rPr>
              <a:t>Explain all of your observations as much as possible</a:t>
            </a:r>
          </a:p>
          <a:p>
            <a:pPr marL="342000" indent="-342000" algn="just">
              <a:spcBef>
                <a:spcPts val="600"/>
              </a:spcBef>
              <a:buFont typeface="Palatino Linotype" pitchFamily="18" charset="0"/>
              <a:buChar char="•"/>
            </a:pPr>
            <a:r>
              <a:rPr lang="en-AU" sz="3200" dirty="0" smtClean="0">
                <a:latin typeface="Palatino Linotype" pitchFamily="18" charset="0"/>
              </a:rPr>
              <a:t>Try to offer alternative explanations if reasonable alternatives exist</a:t>
            </a:r>
            <a:endParaRPr lang="en-US" sz="3200" dirty="0"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868362"/>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285860"/>
            <a:ext cx="8229600" cy="4862528"/>
          </a:xfrm>
          <a:prstGeom prst="rect">
            <a:avLst/>
          </a:prstGeom>
          <a:noFill/>
          <a:ln w="9525">
            <a:noFill/>
            <a:miter lim="800000"/>
            <a:headEnd/>
            <a:tailEnd/>
          </a:ln>
        </p:spPr>
        <p:txBody>
          <a:bodyPr/>
          <a:lstStyle/>
          <a:p>
            <a:pPr marL="342000" indent="-342000" algn="just">
              <a:spcBef>
                <a:spcPts val="600"/>
              </a:spcBef>
              <a:buFont typeface="Arial" pitchFamily="34" charset="0"/>
              <a:buChar char="•"/>
            </a:pPr>
            <a:r>
              <a:rPr lang="en-AU" sz="3200" dirty="0" smtClean="0">
                <a:latin typeface="Palatino Linotype" pitchFamily="18" charset="0"/>
              </a:rPr>
              <a:t>Refer </a:t>
            </a:r>
            <a:r>
              <a:rPr lang="en-AU" sz="3200" dirty="0">
                <a:latin typeface="Palatino Linotype" pitchFamily="18" charset="0"/>
              </a:rPr>
              <a:t>to work done by specific individuals (including yourself) in past tense. </a:t>
            </a:r>
            <a:endParaRPr lang="en-US" sz="3200" dirty="0">
              <a:latin typeface="Palatino Linotype" pitchFamily="18" charset="0"/>
            </a:endParaRPr>
          </a:p>
          <a:p>
            <a:pPr marL="342000" indent="-342000" algn="just">
              <a:spcBef>
                <a:spcPts val="600"/>
              </a:spcBef>
              <a:buFont typeface="Arial" pitchFamily="34" charset="0"/>
              <a:buChar char="•"/>
            </a:pPr>
            <a:r>
              <a:rPr lang="en-AU" sz="3200" dirty="0">
                <a:latin typeface="Palatino Linotype" pitchFamily="18" charset="0"/>
              </a:rPr>
              <a:t>Refer to generally accepted facts and principles in present </a:t>
            </a:r>
            <a:r>
              <a:rPr lang="en-AU" sz="3200" dirty="0" smtClean="0">
                <a:latin typeface="Palatino Linotype" pitchFamily="18" charset="0"/>
              </a:rPr>
              <a:t>tense</a:t>
            </a:r>
            <a:endParaRPr lang="en-US" sz="3200" dirty="0">
              <a:latin typeface="Palatino Linotype" pitchFamily="18" charset="0"/>
            </a:endParaRPr>
          </a:p>
          <a:p>
            <a:pPr marL="342000" indent="-342000" algn="just">
              <a:spcBef>
                <a:spcPts val="600"/>
              </a:spcBef>
              <a:buFont typeface="Arial" pitchFamily="34" charset="0"/>
              <a:buChar char="•"/>
            </a:pPr>
            <a:r>
              <a:rPr lang="en-US" sz="3200" dirty="0" smtClean="0">
                <a:latin typeface="Palatino Linotype" pitchFamily="18" charset="0"/>
              </a:rPr>
              <a:t>Do not present </a:t>
            </a:r>
            <a:r>
              <a:rPr lang="en-US" sz="3200" dirty="0">
                <a:latin typeface="Palatino Linotype" pitchFamily="18" charset="0"/>
              </a:rPr>
              <a:t>a superficial interpretation that more or less </a:t>
            </a:r>
            <a:r>
              <a:rPr lang="en-US" sz="3200" dirty="0" smtClean="0">
                <a:latin typeface="Palatino Linotype" pitchFamily="18" charset="0"/>
              </a:rPr>
              <a:t>restates </a:t>
            </a:r>
            <a:r>
              <a:rPr lang="en-US" sz="3200" dirty="0">
                <a:latin typeface="Palatino Linotype" pitchFamily="18" charset="0"/>
              </a:rPr>
              <a:t>the </a:t>
            </a:r>
            <a:r>
              <a:rPr lang="en-US" sz="3200" dirty="0" smtClean="0">
                <a:latin typeface="Palatino Linotype" pitchFamily="18" charset="0"/>
              </a:rPr>
              <a:t>results</a:t>
            </a:r>
            <a:endParaRPr lang="en-US" sz="3200" dirty="0">
              <a:latin typeface="Palatino Linotype" pitchFamily="18" charset="0"/>
            </a:endParaRPr>
          </a:p>
          <a:p>
            <a:pPr marL="342900" indent="-342900" algn="just" eaLnBrk="0" hangingPunct="0">
              <a:spcBef>
                <a:spcPct val="20000"/>
              </a:spcBef>
              <a:buFontTx/>
              <a:buChar char="•"/>
              <a:defRPr/>
            </a:pPr>
            <a:endParaRPr lang="en-GB" sz="3200" kern="0" dirty="0">
              <a:latin typeface="Palatino Linotype" pitchFamily="18" charset="0"/>
              <a:cs typeface="Times New Roman"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28604"/>
            <a:ext cx="8229600" cy="71439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357298"/>
            <a:ext cx="8229600" cy="4791090"/>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AU" sz="3200" dirty="0" smtClean="0">
                <a:latin typeface="Palatino Linotype" pitchFamily="18" charset="0"/>
              </a:rPr>
              <a:t>In </a:t>
            </a:r>
            <a:r>
              <a:rPr lang="en-AU" sz="3200" dirty="0">
                <a:latin typeface="Palatino Linotype" pitchFamily="18" charset="0"/>
              </a:rPr>
              <a:t>text, refer to each figure as "figure 1," "figure 2," </a:t>
            </a:r>
            <a:r>
              <a:rPr lang="en-AU" sz="3200" dirty="0" smtClean="0">
                <a:latin typeface="Palatino Linotype" pitchFamily="18" charset="0"/>
              </a:rPr>
              <a:t>; same goes for table</a:t>
            </a:r>
          </a:p>
          <a:p>
            <a:pPr marL="342900" indent="-342900" algn="just" eaLnBrk="0" hangingPunct="0">
              <a:spcBef>
                <a:spcPct val="20000"/>
              </a:spcBef>
              <a:buFontTx/>
              <a:buChar char="•"/>
              <a:defRPr/>
            </a:pPr>
            <a:r>
              <a:rPr lang="en-AU" sz="3200" dirty="0">
                <a:latin typeface="Palatino Linotype" pitchFamily="18" charset="0"/>
              </a:rPr>
              <a:t>Place figures and tables, properly </a:t>
            </a:r>
            <a:r>
              <a:rPr lang="en-AU" sz="3200" dirty="0" smtClean="0">
                <a:latin typeface="Palatino Linotype" pitchFamily="18" charset="0"/>
              </a:rPr>
              <a:t>numbered</a:t>
            </a:r>
          </a:p>
          <a:p>
            <a:pPr marL="342900" indent="-342900" algn="just" eaLnBrk="0" hangingPunct="0">
              <a:spcBef>
                <a:spcPct val="20000"/>
              </a:spcBef>
              <a:buFontTx/>
              <a:buChar char="•"/>
              <a:defRPr/>
            </a:pPr>
            <a:r>
              <a:rPr lang="en-AU" sz="3200" dirty="0" smtClean="0">
                <a:latin typeface="Palatino Linotype" pitchFamily="18" charset="0"/>
              </a:rPr>
              <a:t>Either </a:t>
            </a:r>
            <a:r>
              <a:rPr lang="en-AU" sz="3200" dirty="0">
                <a:latin typeface="Palatino Linotype" pitchFamily="18" charset="0"/>
              </a:rPr>
              <a:t>place figures and tables within the text of the result, or include them in the back of the </a:t>
            </a:r>
            <a:r>
              <a:rPr lang="en-AU" sz="3200" dirty="0" smtClean="0">
                <a:latin typeface="Palatino Linotype" pitchFamily="18" charset="0"/>
              </a:rPr>
              <a:t>report</a:t>
            </a:r>
          </a:p>
          <a:p>
            <a:pPr marL="342900" indent="-342900" algn="just" eaLnBrk="0" hangingPunct="0">
              <a:spcBef>
                <a:spcPct val="20000"/>
              </a:spcBef>
              <a:buFontTx/>
              <a:buChar char="•"/>
              <a:defRPr/>
            </a:pPr>
            <a:r>
              <a:rPr lang="en-AU" sz="3200" dirty="0" smtClean="0">
                <a:latin typeface="Palatino Linotype" pitchFamily="18" charset="0"/>
              </a:rPr>
              <a:t>For the same data, do not use both table or graph</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868362"/>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357298"/>
            <a:ext cx="8229600" cy="4791090"/>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AU" sz="3200" dirty="0" smtClean="0">
                <a:latin typeface="Palatino Linotype" pitchFamily="18" charset="0"/>
              </a:rPr>
              <a:t>Each </a:t>
            </a:r>
            <a:r>
              <a:rPr lang="en-AU" sz="3200" dirty="0">
                <a:latin typeface="Palatino Linotype" pitchFamily="18" charset="0"/>
              </a:rPr>
              <a:t>figure must be numbered consecutively and complete with caption (caption goes under the figure</a:t>
            </a:r>
            <a:r>
              <a:rPr lang="en-AU" sz="3200" dirty="0" smtClean="0">
                <a:latin typeface="Palatino Linotype" pitchFamily="18" charset="0"/>
              </a:rPr>
              <a:t>)</a:t>
            </a:r>
          </a:p>
          <a:p>
            <a:pPr marL="342900" indent="-342900" algn="just" eaLnBrk="0" hangingPunct="0">
              <a:spcBef>
                <a:spcPct val="20000"/>
              </a:spcBef>
              <a:buFontTx/>
              <a:buChar char="•"/>
              <a:defRPr/>
            </a:pPr>
            <a:r>
              <a:rPr lang="en-AU" sz="3200" dirty="0" smtClean="0">
                <a:latin typeface="Palatino Linotype" pitchFamily="18" charset="0"/>
              </a:rPr>
              <a:t>Each </a:t>
            </a:r>
            <a:r>
              <a:rPr lang="en-AU" sz="3200" dirty="0">
                <a:latin typeface="Palatino Linotype" pitchFamily="18" charset="0"/>
              </a:rPr>
              <a:t>table must be titled, numbered consecutively and complete with heading (title with description goes above the table) </a:t>
            </a:r>
            <a:endParaRPr lang="en-AU" sz="3200" dirty="0" smtClean="0">
              <a:latin typeface="Palatino Linotype" pitchFamily="18" charset="0"/>
            </a:endParaRPr>
          </a:p>
          <a:p>
            <a:pPr marL="342900" indent="-342900" algn="just" eaLnBrk="0" hangingPunct="0">
              <a:spcBef>
                <a:spcPct val="20000"/>
              </a:spcBef>
              <a:buFontTx/>
              <a:buChar char="•"/>
              <a:defRPr/>
            </a:pPr>
            <a:r>
              <a:rPr lang="en-AU" sz="3200" dirty="0">
                <a:latin typeface="Palatino Linotype" pitchFamily="18" charset="0"/>
              </a:rPr>
              <a:t>Each figure and table must be sufficiently complete that it could stand on its own, separate from text </a:t>
            </a:r>
            <a:endParaRPr lang="en-AU" sz="3200" dirty="0"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1296974"/>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Results and discussion</a:t>
            </a:r>
            <a:br>
              <a:rPr lang="en-US" dirty="0" smtClean="0">
                <a:effectLst>
                  <a:outerShdw blurRad="38100" dist="38100" dir="2700000" algn="tl">
                    <a:srgbClr val="000000">
                      <a:alpha val="43137"/>
                    </a:srgbClr>
                  </a:outerShdw>
                </a:effectLst>
                <a:latin typeface="Palatino Linotype" pitchFamily="18" charset="0"/>
              </a:rPr>
            </a:br>
            <a:r>
              <a:rPr lang="en-US" dirty="0" smtClean="0">
                <a:effectLst>
                  <a:outerShdw blurRad="38100" dist="38100" dir="2700000" algn="tl">
                    <a:srgbClr val="000000">
                      <a:alpha val="43137"/>
                    </a:srgbClr>
                  </a:outerShdw>
                </a:effectLst>
                <a:latin typeface="Palatino Linotype" pitchFamily="18" charset="0"/>
              </a:rPr>
              <a:t>(letter)</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6" name="Rectangle 3"/>
          <p:cNvSpPr>
            <a:spLocks noGrp="1" noChangeArrowheads="1"/>
          </p:cNvSpPr>
          <p:nvPr>
            <p:ph idx="1"/>
          </p:nvPr>
        </p:nvSpPr>
        <p:spPr>
          <a:xfrm>
            <a:off x="457200" y="2000240"/>
            <a:ext cx="8229600" cy="4452948"/>
          </a:xfrm>
        </p:spPr>
        <p:txBody>
          <a:bodyPr/>
          <a:lstStyle/>
          <a:p>
            <a:pPr algn="just" eaLnBrk="1" hangingPunct="1">
              <a:spcBef>
                <a:spcPts val="1925"/>
              </a:spcBef>
            </a:pPr>
            <a:r>
              <a:rPr lang="en-GB" dirty="0" smtClean="0">
                <a:latin typeface="Palatino Linotype" pitchFamily="18" charset="0"/>
              </a:rPr>
              <a:t>It will follow almost same structure like the ‘Result and Discussion’ for long paper</a:t>
            </a:r>
          </a:p>
          <a:p>
            <a:pPr algn="just" eaLnBrk="1" hangingPunct="1">
              <a:spcBef>
                <a:spcPct val="50000"/>
              </a:spcBef>
            </a:pPr>
            <a:r>
              <a:rPr lang="en-GB" dirty="0" smtClean="0">
                <a:latin typeface="Palatino Linotype" pitchFamily="18" charset="0"/>
              </a:rPr>
              <a:t>There will be no comparison study</a:t>
            </a:r>
            <a:endParaRPr lang="en-US" dirty="0" smtClean="0">
              <a:latin typeface="Palatino Linotype" pitchFamily="18" charset="0"/>
            </a:endParaRPr>
          </a:p>
        </p:txBody>
      </p:sp>
      <p:sp>
        <p:nvSpPr>
          <p:cNvPr id="7"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Conclusions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9155" name="Rectangle 3"/>
          <p:cNvSpPr>
            <a:spLocks noGrp="1" noChangeArrowheads="1"/>
          </p:cNvSpPr>
          <p:nvPr>
            <p:ph idx="1"/>
          </p:nvPr>
        </p:nvSpPr>
        <p:spPr>
          <a:xfrm>
            <a:off x="457200" y="1447800"/>
            <a:ext cx="8229600" cy="5005388"/>
          </a:xfrm>
        </p:spPr>
        <p:txBody>
          <a:bodyPr/>
          <a:lstStyle/>
          <a:p>
            <a:pPr algn="just" eaLnBrk="1" hangingPunct="1">
              <a:spcBef>
                <a:spcPts val="1200"/>
              </a:spcBef>
            </a:pPr>
            <a:r>
              <a:rPr lang="en-GB" smtClean="0">
                <a:latin typeface="Palatino Linotype" pitchFamily="18" charset="0"/>
                <a:cs typeface="Times New Roman" pitchFamily="18" charset="0"/>
              </a:rPr>
              <a:t>State the principal object of your work </a:t>
            </a:r>
          </a:p>
          <a:p>
            <a:pPr algn="just" eaLnBrk="1" hangingPunct="1">
              <a:spcBef>
                <a:spcPts val="1200"/>
              </a:spcBef>
            </a:pPr>
            <a:r>
              <a:rPr lang="en-GB" smtClean="0">
                <a:latin typeface="Palatino Linotype" pitchFamily="18" charset="0"/>
                <a:cs typeface="Times New Roman" pitchFamily="18" charset="0"/>
              </a:rPr>
              <a:t>State the achieved results (only the final outcome)</a:t>
            </a:r>
          </a:p>
          <a:p>
            <a:pPr algn="just" eaLnBrk="1" hangingPunct="1">
              <a:spcBef>
                <a:spcPts val="1200"/>
              </a:spcBef>
            </a:pPr>
            <a:r>
              <a:rPr lang="en-GB" smtClean="0">
                <a:latin typeface="Palatino Linotype" pitchFamily="18" charset="0"/>
                <a:cs typeface="Times New Roman" pitchFamily="18" charset="0"/>
              </a:rPr>
              <a:t>State the benefits that can be achieved from the acquired final outcome  </a:t>
            </a:r>
          </a:p>
          <a:p>
            <a:pPr algn="just" eaLnBrk="1" hangingPunct="1">
              <a:spcBef>
                <a:spcPts val="1200"/>
              </a:spcBef>
            </a:pPr>
            <a:r>
              <a:rPr lang="en-GB" smtClean="0">
                <a:latin typeface="Palatino Linotype" pitchFamily="18" charset="0"/>
                <a:cs typeface="Times New Roman" pitchFamily="18" charset="0"/>
              </a:rPr>
              <a:t>Suggest future research from the end point of your research</a:t>
            </a:r>
          </a:p>
          <a:p>
            <a:pPr algn="just" eaLnBrk="1" hangingPunct="1">
              <a:spcBef>
                <a:spcPts val="1200"/>
              </a:spcBef>
            </a:pPr>
            <a:r>
              <a:rPr lang="en-MY" smtClean="0">
                <a:latin typeface="Palatino Linotype" pitchFamily="18" charset="0"/>
              </a:rPr>
              <a:t>Here you should not present any new information</a:t>
            </a:r>
            <a:endParaRPr lang="en-GB" smtClean="0">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Conclusions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50179" name="Rectangle 3"/>
          <p:cNvSpPr>
            <a:spLocks noGrp="1" noChangeArrowheads="1"/>
          </p:cNvSpPr>
          <p:nvPr>
            <p:ph idx="1"/>
          </p:nvPr>
        </p:nvSpPr>
        <p:spPr>
          <a:xfrm>
            <a:off x="457200" y="4857750"/>
            <a:ext cx="8229600" cy="1595438"/>
          </a:xfrm>
        </p:spPr>
        <p:txBody>
          <a:bodyPr/>
          <a:lstStyle/>
          <a:p>
            <a:pPr algn="just" eaLnBrk="1" hangingPunct="1">
              <a:spcBef>
                <a:spcPct val="50000"/>
              </a:spcBef>
            </a:pPr>
            <a:r>
              <a:rPr lang="en-GB" smtClean="0">
                <a:latin typeface="Palatino Linotype" pitchFamily="18" charset="0"/>
                <a:cs typeface="Times New Roman" pitchFamily="18" charset="0"/>
              </a:rPr>
              <a:t>Suggesting future research is not mandatory</a:t>
            </a:r>
          </a:p>
        </p:txBody>
      </p:sp>
      <p:grpSp>
        <p:nvGrpSpPr>
          <p:cNvPr id="50180" name="Group 5"/>
          <p:cNvGrpSpPr>
            <a:grpSpLocks noChangeAspect="1"/>
          </p:cNvGrpSpPr>
          <p:nvPr/>
        </p:nvGrpSpPr>
        <p:grpSpPr bwMode="auto">
          <a:xfrm>
            <a:off x="1165225" y="1500188"/>
            <a:ext cx="6924675" cy="2857500"/>
            <a:chOff x="1857356" y="1643050"/>
            <a:chExt cx="4929222" cy="2033785"/>
          </a:xfrm>
        </p:grpSpPr>
        <p:pic>
          <p:nvPicPr>
            <p:cNvPr id="50181" name="Picture 2"/>
            <p:cNvPicPr>
              <a:picLocks noChangeAspect="1" noChangeArrowheads="1"/>
            </p:cNvPicPr>
            <p:nvPr/>
          </p:nvPicPr>
          <p:blipFill>
            <a:blip r:embed="rId3" cstate="print"/>
            <a:srcRect/>
            <a:stretch>
              <a:fillRect/>
            </a:stretch>
          </p:blipFill>
          <p:spPr bwMode="auto">
            <a:xfrm>
              <a:off x="1857356" y="1643050"/>
              <a:ext cx="4924425" cy="476250"/>
            </a:xfrm>
            <a:prstGeom prst="rect">
              <a:avLst/>
            </a:prstGeom>
            <a:noFill/>
            <a:ln w="9525" algn="ctr">
              <a:noFill/>
              <a:miter lim="800000"/>
              <a:headEnd/>
              <a:tailEnd/>
            </a:ln>
          </p:spPr>
        </p:pic>
        <p:pic>
          <p:nvPicPr>
            <p:cNvPr id="50182" name="Picture 3"/>
            <p:cNvPicPr>
              <a:picLocks noChangeAspect="1" noChangeArrowheads="1"/>
            </p:cNvPicPr>
            <p:nvPr/>
          </p:nvPicPr>
          <p:blipFill>
            <a:blip r:embed="rId4" cstate="print"/>
            <a:srcRect/>
            <a:stretch>
              <a:fillRect/>
            </a:stretch>
          </p:blipFill>
          <p:spPr bwMode="auto">
            <a:xfrm>
              <a:off x="1857356" y="2071678"/>
              <a:ext cx="4929222" cy="1605157"/>
            </a:xfrm>
            <a:prstGeom prst="rect">
              <a:avLst/>
            </a:prstGeom>
            <a:noFill/>
            <a:ln w="9525" algn="ctr">
              <a:noFill/>
              <a:miter lim="800000"/>
              <a:headEnd/>
              <a:tailEnd/>
            </a:ln>
          </p:spPr>
        </p:pic>
      </p:gr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a:grpSpLocks noChangeAspect="1"/>
          </p:cNvGrpSpPr>
          <p:nvPr/>
        </p:nvGrpSpPr>
        <p:grpSpPr bwMode="auto">
          <a:xfrm>
            <a:off x="1866900" y="1230313"/>
            <a:ext cx="5276850" cy="3270250"/>
            <a:chOff x="1857356" y="1571612"/>
            <a:chExt cx="4933950" cy="3057528"/>
          </a:xfrm>
        </p:grpSpPr>
        <p:pic>
          <p:nvPicPr>
            <p:cNvPr id="10" name="Picture 2"/>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1857356" y="1571612"/>
              <a:ext cx="4924425" cy="419100"/>
            </a:xfrm>
            <a:prstGeom prst="rect">
              <a:avLst/>
            </a:prstGeom>
            <a:noFill/>
            <a:ln w="9525" cap="flat" cmpd="sng" algn="ctr">
              <a:noFill/>
              <a:prstDash val="solid"/>
              <a:miter lim="800000"/>
              <a:headEnd/>
              <a:tailEnd/>
            </a:ln>
            <a:effectLst/>
          </p:spPr>
        </p:pic>
        <p:pic>
          <p:nvPicPr>
            <p:cNvPr id="11" name="Picture 3"/>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1857356" y="2000240"/>
              <a:ext cx="4933950" cy="2628900"/>
            </a:xfrm>
            <a:prstGeom prst="rect">
              <a:avLst/>
            </a:prstGeom>
            <a:noFill/>
            <a:ln w="9525" cap="flat" cmpd="sng" algn="ctr">
              <a:noFill/>
              <a:prstDash val="solid"/>
              <a:miter lim="800000"/>
              <a:headEnd/>
              <a:tailEnd/>
            </a:ln>
            <a:effectLst/>
          </p:spPr>
        </p:pic>
      </p:grpSp>
      <p:sp>
        <p:nvSpPr>
          <p:cNvPr id="51202"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Conclusions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grpSp>
        <p:nvGrpSpPr>
          <p:cNvPr id="51203" name="Group 8"/>
          <p:cNvGrpSpPr>
            <a:grpSpLocks noChangeAspect="1"/>
          </p:cNvGrpSpPr>
          <p:nvPr/>
        </p:nvGrpSpPr>
        <p:grpSpPr bwMode="auto">
          <a:xfrm>
            <a:off x="1000125" y="1428750"/>
            <a:ext cx="7146925" cy="4429125"/>
            <a:chOff x="1857356" y="1571612"/>
            <a:chExt cx="4933950" cy="3057528"/>
          </a:xfrm>
        </p:grpSpPr>
        <p:pic>
          <p:nvPicPr>
            <p:cNvPr id="51204" name="Picture 2"/>
            <p:cNvPicPr>
              <a:picLocks noChangeAspect="1" noChangeArrowheads="1"/>
            </p:cNvPicPr>
            <p:nvPr/>
          </p:nvPicPr>
          <p:blipFill>
            <a:blip r:embed="rId3" cstate="print"/>
            <a:srcRect/>
            <a:stretch>
              <a:fillRect/>
            </a:stretch>
          </p:blipFill>
          <p:spPr bwMode="auto">
            <a:xfrm>
              <a:off x="1857356" y="1571612"/>
              <a:ext cx="4924425" cy="419100"/>
            </a:xfrm>
            <a:prstGeom prst="rect">
              <a:avLst/>
            </a:prstGeom>
            <a:noFill/>
            <a:ln w="9525" algn="ctr">
              <a:noFill/>
              <a:miter lim="800000"/>
              <a:headEnd/>
              <a:tailEnd/>
            </a:ln>
          </p:spPr>
        </p:pic>
        <p:pic>
          <p:nvPicPr>
            <p:cNvPr id="51205" name="Picture 3"/>
            <p:cNvPicPr>
              <a:picLocks noChangeAspect="1" noChangeArrowheads="1"/>
            </p:cNvPicPr>
            <p:nvPr/>
          </p:nvPicPr>
          <p:blipFill>
            <a:blip r:embed="rId4" cstate="print"/>
            <a:srcRect/>
            <a:stretch>
              <a:fillRect/>
            </a:stretch>
          </p:blipFill>
          <p:spPr bwMode="auto">
            <a:xfrm>
              <a:off x="1857356" y="2000240"/>
              <a:ext cx="4933950" cy="2628900"/>
            </a:xfrm>
            <a:prstGeom prst="rect">
              <a:avLst/>
            </a:prstGeom>
            <a:noFill/>
            <a:ln w="9525" algn="ctr">
              <a:noFill/>
              <a:miter lim="800000"/>
              <a:headEnd/>
              <a:tailEnd/>
            </a:ln>
          </p:spPr>
        </p:pic>
      </p:grpSp>
      <p:sp>
        <p:nvSpPr>
          <p:cNvPr id="8" name="Rectangle 3"/>
          <p:cNvSpPr txBox="1">
            <a:spLocks noChangeArrowheads="1"/>
          </p:cNvSpPr>
          <p:nvPr/>
        </p:nvSpPr>
        <p:spPr bwMode="auto">
          <a:xfrm>
            <a:off x="428625" y="1619250"/>
            <a:ext cx="8515350" cy="1166813"/>
          </a:xfrm>
          <a:prstGeom prst="rect">
            <a:avLst/>
          </a:prstGeom>
          <a:noFill/>
          <a:ln w="9525">
            <a:noFill/>
            <a:miter lim="800000"/>
            <a:headEnd/>
            <a:tailEnd/>
          </a:ln>
        </p:spPr>
        <p:txBody>
          <a:bodyPr/>
          <a:lstStyle/>
          <a:p>
            <a:pPr marL="342900" indent="-342900" algn="just">
              <a:spcBef>
                <a:spcPts val="600"/>
              </a:spcBef>
              <a:defRPr/>
            </a:pPr>
            <a:r>
              <a:rPr lang="en-GB" sz="2400" b="1" kern="0" dirty="0">
                <a:solidFill>
                  <a:srgbClr val="FF0000"/>
                </a:solidFill>
                <a:latin typeface="Palatino Linotype" pitchFamily="18" charset="0"/>
                <a:cs typeface="Times New Roman" pitchFamily="18" charset="0"/>
              </a:rPr>
              <a:t>Is it following the primary rules of writing a conclusion?</a:t>
            </a:r>
          </a:p>
        </p:txBody>
      </p:sp>
      <p:sp>
        <p:nvSpPr>
          <p:cNvPr id="12" name="Rectangle 3"/>
          <p:cNvSpPr txBox="1">
            <a:spLocks noChangeArrowheads="1"/>
          </p:cNvSpPr>
          <p:nvPr/>
        </p:nvSpPr>
        <p:spPr bwMode="auto">
          <a:xfrm>
            <a:off x="414338" y="3500438"/>
            <a:ext cx="8229600" cy="1166812"/>
          </a:xfrm>
          <a:prstGeom prst="rect">
            <a:avLst/>
          </a:prstGeom>
          <a:noFill/>
          <a:ln w="9525">
            <a:noFill/>
            <a:miter lim="800000"/>
            <a:headEnd/>
            <a:tailEnd/>
          </a:ln>
        </p:spPr>
        <p:txBody>
          <a:bodyPr/>
          <a:lstStyle/>
          <a:p>
            <a:pPr marL="342900" indent="-342900" algn="just">
              <a:spcBef>
                <a:spcPts val="600"/>
              </a:spcBef>
              <a:defRPr/>
            </a:pPr>
            <a:r>
              <a:rPr lang="en-GB" sz="2400" b="1" kern="0" dirty="0">
                <a:solidFill>
                  <a:srgbClr val="FF0000"/>
                </a:solidFill>
                <a:latin typeface="Palatino Linotype" pitchFamily="18" charset="0"/>
                <a:cs typeface="Times New Roman" pitchFamily="18" charset="0"/>
              </a:rPr>
              <a:t>If NOT then what should be deleted or need to be added?</a:t>
            </a:r>
          </a:p>
        </p:txBody>
      </p:sp>
      <p:sp>
        <p:nvSpPr>
          <p:cNvPr id="13" name="Rectangle 3"/>
          <p:cNvSpPr txBox="1">
            <a:spLocks noChangeArrowheads="1"/>
          </p:cNvSpPr>
          <p:nvPr/>
        </p:nvSpPr>
        <p:spPr bwMode="auto">
          <a:xfrm>
            <a:off x="500063" y="4643438"/>
            <a:ext cx="8229600" cy="1714500"/>
          </a:xfrm>
          <a:prstGeom prst="rect">
            <a:avLst/>
          </a:prstGeom>
          <a:noFill/>
          <a:ln w="9525">
            <a:noFill/>
            <a:miter lim="800000"/>
            <a:headEnd/>
            <a:tailEnd/>
          </a:ln>
        </p:spPr>
        <p:txBody>
          <a:bodyPr/>
          <a:lstStyle/>
          <a:p>
            <a:pPr marL="342900" indent="-342900" algn="just">
              <a:spcBef>
                <a:spcPts val="600"/>
              </a:spcBef>
              <a:buFontTx/>
              <a:buChar char="•"/>
              <a:defRPr/>
            </a:pPr>
            <a:r>
              <a:rPr lang="en-GB" sz="2000" b="1" kern="0" dirty="0">
                <a:latin typeface="Palatino Linotype" pitchFamily="18" charset="0"/>
                <a:cs typeface="Times New Roman" pitchFamily="18" charset="0"/>
              </a:rPr>
              <a:t>State the principal object of your work </a:t>
            </a:r>
          </a:p>
          <a:p>
            <a:pPr marL="342900" indent="-342900" algn="just">
              <a:spcBef>
                <a:spcPts val="600"/>
              </a:spcBef>
              <a:buFontTx/>
              <a:buChar char="•"/>
              <a:defRPr/>
            </a:pPr>
            <a:r>
              <a:rPr lang="en-GB" sz="2000" b="1" kern="0" dirty="0">
                <a:latin typeface="Palatino Linotype" pitchFamily="18" charset="0"/>
                <a:cs typeface="Times New Roman" pitchFamily="18" charset="0"/>
              </a:rPr>
              <a:t>State the achieved results (only the final outcome)</a:t>
            </a:r>
          </a:p>
          <a:p>
            <a:pPr marL="342900" indent="-342900" algn="just">
              <a:spcBef>
                <a:spcPts val="600"/>
              </a:spcBef>
              <a:buFontTx/>
              <a:buChar char="•"/>
              <a:defRPr/>
            </a:pPr>
            <a:r>
              <a:rPr lang="en-GB" sz="2000" b="1" kern="0" dirty="0">
                <a:latin typeface="Palatino Linotype" pitchFamily="18" charset="0"/>
                <a:cs typeface="Times New Roman" pitchFamily="18" charset="0"/>
              </a:rPr>
              <a:t>State the benefits that can be achieved from the acquired final outcome  </a:t>
            </a:r>
          </a:p>
          <a:p>
            <a:pPr marL="342900" indent="-342900" algn="just">
              <a:spcBef>
                <a:spcPts val="600"/>
              </a:spcBef>
              <a:buFontTx/>
              <a:buChar char="•"/>
              <a:defRPr/>
            </a:pPr>
            <a:r>
              <a:rPr lang="en-GB" sz="2000" b="1" kern="0" dirty="0">
                <a:latin typeface="Palatino Linotype" pitchFamily="18" charset="0"/>
                <a:cs typeface="Times New Roman" pitchFamily="18" charset="0"/>
              </a:rPr>
              <a:t>Suggest future research from the end point of your research</a:t>
            </a:r>
          </a:p>
        </p:txBody>
      </p:sp>
      <p:grpSp>
        <p:nvGrpSpPr>
          <p:cNvPr id="14" name="Group 8"/>
          <p:cNvGrpSpPr>
            <a:grpSpLocks noChangeAspect="1"/>
          </p:cNvGrpSpPr>
          <p:nvPr/>
        </p:nvGrpSpPr>
        <p:grpSpPr bwMode="auto">
          <a:xfrm>
            <a:off x="1879600" y="1230313"/>
            <a:ext cx="5276850" cy="3270250"/>
            <a:chOff x="1857356" y="1571612"/>
            <a:chExt cx="4933950" cy="3057528"/>
          </a:xfrm>
          <a:effectLst>
            <a:outerShdw blurRad="50800" dist="50800" dir="5400000" algn="ctr" rotWithShape="0">
              <a:schemeClr val="bg1"/>
            </a:outerShdw>
          </a:effectLst>
        </p:grpSpPr>
        <p:pic>
          <p:nvPicPr>
            <p:cNvPr id="15" name="Picture 2"/>
            <p:cNvPicPr>
              <a:picLocks noChangeAspect="1" noChangeArrowheads="1"/>
            </p:cNvPicPr>
            <p:nvPr/>
          </p:nvPicPr>
          <p:blipFill>
            <a:blip r:embed="rId3" cstate="print"/>
            <a:srcRect/>
            <a:stretch>
              <a:fillRect/>
            </a:stretch>
          </p:blipFill>
          <p:spPr bwMode="auto">
            <a:xfrm>
              <a:off x="1857356" y="1571612"/>
              <a:ext cx="4924425" cy="419100"/>
            </a:xfrm>
            <a:prstGeom prst="rect">
              <a:avLst/>
            </a:prstGeom>
            <a:noFill/>
            <a:ln w="9525" cap="flat" cmpd="sng" algn="ctr">
              <a:noFill/>
              <a:prstDash val="solid"/>
              <a:miter lim="800000"/>
              <a:headEnd/>
              <a:tailEnd/>
            </a:ln>
            <a:effectLst/>
          </p:spPr>
        </p:pic>
        <p:pic>
          <p:nvPicPr>
            <p:cNvPr id="16" name="Picture 3"/>
            <p:cNvPicPr>
              <a:picLocks noChangeAspect="1" noChangeArrowheads="1"/>
            </p:cNvPicPr>
            <p:nvPr/>
          </p:nvPicPr>
          <p:blipFill>
            <a:blip r:embed="rId4" cstate="print"/>
            <a:srcRect/>
            <a:stretch>
              <a:fillRect/>
            </a:stretch>
          </p:blipFill>
          <p:spPr bwMode="auto">
            <a:xfrm>
              <a:off x="1857356" y="2000240"/>
              <a:ext cx="4933950" cy="2628900"/>
            </a:xfrm>
            <a:prstGeom prst="rect">
              <a:avLst/>
            </a:prstGeom>
            <a:noFill/>
            <a:ln w="9525" cap="flat" cmpd="sng" algn="ctr">
              <a:noFill/>
              <a:prstDash val="solid"/>
              <a:miter lim="800000"/>
              <a:headEnd/>
              <a:tailEnd/>
            </a:ln>
            <a:effectLst/>
          </p:spPr>
        </p:pic>
      </p:grpSp>
      <p:sp>
        <p:nvSpPr>
          <p:cNvPr id="17"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horizontal)">
                                      <p:cBhvr>
                                        <p:cTn id="7" dur="500"/>
                                        <p:tgtEl>
                                          <p:spTgt spid="51203"/>
                                        </p:tgtEl>
                                      </p:cBhvr>
                                    </p:animEffect>
                                  </p:childTnLst>
                                  <p:subTnLst>
                                    <p:set>
                                      <p:cBhvr override="childStyle">
                                        <p:cTn dur="1" fill="hold" display="0" masterRel="nextClick" afterEffect="1"/>
                                        <p:tgtEl>
                                          <p:spTgt spid="5120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2"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Acknowledgement</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53251" name="Rectangle 3"/>
          <p:cNvSpPr>
            <a:spLocks noGrp="1" noChangeArrowheads="1"/>
          </p:cNvSpPr>
          <p:nvPr>
            <p:ph idx="1"/>
          </p:nvPr>
        </p:nvSpPr>
        <p:spPr>
          <a:xfrm>
            <a:off x="457200" y="1357313"/>
            <a:ext cx="8229600" cy="1552575"/>
          </a:xfrm>
        </p:spPr>
        <p:txBody>
          <a:bodyPr/>
          <a:lstStyle/>
          <a:p>
            <a:pPr algn="just" eaLnBrk="1" hangingPunct="1">
              <a:lnSpc>
                <a:spcPct val="90000"/>
              </a:lnSpc>
              <a:spcBef>
                <a:spcPct val="50000"/>
              </a:spcBef>
            </a:pPr>
            <a:r>
              <a:rPr lang="en-GB" smtClean="0">
                <a:latin typeface="Palatino Linotype" pitchFamily="18" charset="0"/>
                <a:cs typeface="Times New Roman" pitchFamily="18" charset="0"/>
              </a:rPr>
              <a:t>In this section, you can acknowledge those who helped conducting the research including financial support </a:t>
            </a:r>
          </a:p>
        </p:txBody>
      </p:sp>
      <p:pic>
        <p:nvPicPr>
          <p:cNvPr id="53252" name="Picture 4"/>
          <p:cNvPicPr>
            <a:picLocks noChangeAspect="1" noChangeArrowheads="1"/>
          </p:cNvPicPr>
          <p:nvPr/>
        </p:nvPicPr>
        <p:blipFill>
          <a:blip r:embed="rId3" cstate="print"/>
          <a:srcRect/>
          <a:stretch>
            <a:fillRect/>
          </a:stretch>
        </p:blipFill>
        <p:spPr bwMode="auto">
          <a:xfrm>
            <a:off x="1285875" y="3357563"/>
            <a:ext cx="6705600" cy="1214437"/>
          </a:xfrm>
          <a:prstGeom prst="rect">
            <a:avLst/>
          </a:prstGeom>
          <a:noFill/>
          <a:ln w="9525" algn="ctr">
            <a:noFill/>
            <a:miter lim="800000"/>
            <a:headEnd/>
            <a:tailEnd/>
          </a:ln>
        </p:spPr>
      </p:pic>
      <p:pic>
        <p:nvPicPr>
          <p:cNvPr id="53253" name="Picture 5"/>
          <p:cNvPicPr>
            <a:picLocks noChangeAspect="1" noChangeArrowheads="1"/>
          </p:cNvPicPr>
          <p:nvPr/>
        </p:nvPicPr>
        <p:blipFill>
          <a:blip r:embed="rId4" cstate="print"/>
          <a:srcRect/>
          <a:stretch>
            <a:fillRect/>
          </a:stretch>
        </p:blipFill>
        <p:spPr bwMode="auto">
          <a:xfrm>
            <a:off x="1285875" y="5286375"/>
            <a:ext cx="7026275" cy="1214438"/>
          </a:xfrm>
          <a:prstGeom prst="rect">
            <a:avLst/>
          </a:prstGeom>
          <a:noFill/>
          <a:ln w="9525" algn="ctr">
            <a:noFill/>
            <a:miter lim="800000"/>
            <a:headEnd/>
            <a:tailEnd/>
          </a:ln>
        </p:spPr>
      </p:pic>
      <p:sp>
        <p:nvSpPr>
          <p:cNvPr id="6" name="Rectangle 3"/>
          <p:cNvSpPr txBox="1">
            <a:spLocks noChangeArrowheads="1"/>
          </p:cNvSpPr>
          <p:nvPr/>
        </p:nvSpPr>
        <p:spPr bwMode="auto">
          <a:xfrm>
            <a:off x="1143000" y="2857500"/>
            <a:ext cx="2390775" cy="552450"/>
          </a:xfrm>
          <a:prstGeom prst="rect">
            <a:avLst/>
          </a:prstGeom>
          <a:noFill/>
          <a:ln w="9525">
            <a:noFill/>
            <a:miter lim="800000"/>
            <a:headEnd/>
            <a:tailEnd/>
          </a:ln>
        </p:spPr>
        <p:txBody>
          <a:bodyPr/>
          <a:lstStyle/>
          <a:p>
            <a:pPr marL="342900" indent="-342900" algn="just">
              <a:lnSpc>
                <a:spcPct val="90000"/>
              </a:lnSpc>
              <a:spcBef>
                <a:spcPct val="50000"/>
              </a:spcBef>
              <a:defRPr/>
            </a:pPr>
            <a:r>
              <a:rPr lang="en-GB" sz="2800" kern="0" dirty="0">
                <a:latin typeface="Palatino Linotype" pitchFamily="18" charset="0"/>
                <a:cs typeface="Times New Roman" pitchFamily="18" charset="0"/>
              </a:rPr>
              <a:t>Example 1:</a:t>
            </a:r>
          </a:p>
        </p:txBody>
      </p:sp>
      <p:sp>
        <p:nvSpPr>
          <p:cNvPr id="7" name="Rectangle 3"/>
          <p:cNvSpPr txBox="1">
            <a:spLocks noChangeArrowheads="1"/>
          </p:cNvSpPr>
          <p:nvPr/>
        </p:nvSpPr>
        <p:spPr bwMode="auto">
          <a:xfrm>
            <a:off x="1143000" y="4786313"/>
            <a:ext cx="2390775" cy="552450"/>
          </a:xfrm>
          <a:prstGeom prst="rect">
            <a:avLst/>
          </a:prstGeom>
          <a:noFill/>
          <a:ln w="9525">
            <a:noFill/>
            <a:miter lim="800000"/>
            <a:headEnd/>
            <a:tailEnd/>
          </a:ln>
        </p:spPr>
        <p:txBody>
          <a:bodyPr/>
          <a:lstStyle/>
          <a:p>
            <a:pPr marL="342900" indent="-342900" algn="just">
              <a:lnSpc>
                <a:spcPct val="90000"/>
              </a:lnSpc>
              <a:spcBef>
                <a:spcPct val="50000"/>
              </a:spcBef>
              <a:defRPr/>
            </a:pPr>
            <a:r>
              <a:rPr lang="en-GB" sz="2800" kern="0" dirty="0">
                <a:latin typeface="Palatino Linotype" pitchFamily="18" charset="0"/>
                <a:cs typeface="Times New Roman" pitchFamily="18" charset="0"/>
              </a:rPr>
              <a:t>Example 2:</a:t>
            </a:r>
          </a:p>
        </p:txBody>
      </p:sp>
      <p:sp>
        <p:nvSpPr>
          <p:cNvPr id="9"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References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54275" name="Rectangle 3"/>
          <p:cNvSpPr>
            <a:spLocks noGrp="1" noChangeArrowheads="1"/>
          </p:cNvSpPr>
          <p:nvPr>
            <p:ph idx="1"/>
          </p:nvPr>
        </p:nvSpPr>
        <p:spPr>
          <a:xfrm>
            <a:off x="457200" y="1447800"/>
            <a:ext cx="8229600" cy="5005388"/>
          </a:xfrm>
        </p:spPr>
        <p:txBody>
          <a:bodyPr/>
          <a:lstStyle/>
          <a:p>
            <a:pPr algn="just" eaLnBrk="1" hangingPunct="1">
              <a:lnSpc>
                <a:spcPct val="90000"/>
              </a:lnSpc>
              <a:spcBef>
                <a:spcPct val="50000"/>
              </a:spcBef>
            </a:pPr>
            <a:r>
              <a:rPr lang="en-GB" smtClean="0">
                <a:latin typeface="Palatino Linotype" pitchFamily="18" charset="0"/>
                <a:cs typeface="Times New Roman" pitchFamily="18" charset="0"/>
              </a:rPr>
              <a:t>Put here all the cited reference in the text chronologically (1, 2, … or A, B, …) </a:t>
            </a:r>
          </a:p>
          <a:p>
            <a:pPr algn="just" eaLnBrk="1" hangingPunct="1">
              <a:lnSpc>
                <a:spcPct val="90000"/>
              </a:lnSpc>
              <a:spcBef>
                <a:spcPct val="50000"/>
              </a:spcBef>
            </a:pPr>
            <a:r>
              <a:rPr lang="en-GB" smtClean="0">
                <a:latin typeface="Palatino Linotype" pitchFamily="18" charset="0"/>
                <a:cs typeface="Times New Roman" pitchFamily="18" charset="0"/>
              </a:rPr>
              <a:t>There are two types of reference styles are being used</a:t>
            </a:r>
          </a:p>
          <a:p>
            <a:pPr lvl="1" algn="just" eaLnBrk="1" hangingPunct="1">
              <a:lnSpc>
                <a:spcPct val="90000"/>
              </a:lnSpc>
              <a:spcBef>
                <a:spcPct val="50000"/>
              </a:spcBef>
            </a:pPr>
            <a:r>
              <a:rPr lang="en-MY" smtClean="0">
                <a:latin typeface="Palatino Linotype" pitchFamily="18" charset="0"/>
              </a:rPr>
              <a:t>A numbered list of references</a:t>
            </a:r>
          </a:p>
          <a:p>
            <a:pPr lvl="2" algn="just" eaLnBrk="1" hangingPunct="1">
              <a:lnSpc>
                <a:spcPct val="90000"/>
              </a:lnSpc>
              <a:spcBef>
                <a:spcPct val="50000"/>
              </a:spcBef>
              <a:buFontTx/>
              <a:buNone/>
            </a:pPr>
            <a:r>
              <a:rPr lang="en-MY" smtClean="0">
                <a:latin typeface="Palatino Linotype" pitchFamily="18" charset="0"/>
              </a:rPr>
              <a:t>[1] Name, Title, Publisher name, Vol (if any), Issue (if any), Page no., Date (month and year for journal and date for conference, Place (for conference)</a:t>
            </a:r>
          </a:p>
          <a:p>
            <a:pPr lvl="2" algn="just" eaLnBrk="1" hangingPunct="1">
              <a:lnSpc>
                <a:spcPct val="90000"/>
              </a:lnSpc>
              <a:spcBef>
                <a:spcPct val="50000"/>
              </a:spcBef>
              <a:buFontTx/>
              <a:buNone/>
            </a:pPr>
            <a:r>
              <a:rPr lang="en-MY" smtClean="0">
                <a:solidFill>
                  <a:srgbClr val="006600"/>
                </a:solidFill>
                <a:latin typeface="Palatino Linotype" pitchFamily="18" charset="0"/>
              </a:rPr>
              <a:t>Note: the reference should be cited in the text in numbers i.e. [1], [2]…..</a:t>
            </a:r>
            <a:endParaRPr lang="en-GB" smtClean="0">
              <a:solidFill>
                <a:srgbClr val="006600"/>
              </a:solidFill>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Conveying the idea</a:t>
            </a:r>
            <a:endParaRPr lang="en-GB" dirty="0" smtClean="0">
              <a:effectLst>
                <a:outerShdw blurRad="38100" dist="38100" dir="2700000" algn="tl">
                  <a:srgbClr val="000000">
                    <a:alpha val="43137"/>
                  </a:srgbClr>
                </a:outerShdw>
              </a:effectLst>
              <a:latin typeface="Palatino Linotype" pitchFamily="18" charset="0"/>
            </a:endParaRPr>
          </a:p>
        </p:txBody>
      </p:sp>
      <p:sp>
        <p:nvSpPr>
          <p:cNvPr id="8195" name="Rectangle 1027"/>
          <p:cNvSpPr>
            <a:spLocks noGrp="1" noChangeArrowheads="1"/>
          </p:cNvSpPr>
          <p:nvPr>
            <p:ph idx="1"/>
          </p:nvPr>
        </p:nvSpPr>
        <p:spPr>
          <a:xfrm>
            <a:off x="457200" y="1800225"/>
            <a:ext cx="8229600" cy="4343400"/>
          </a:xfrm>
        </p:spPr>
        <p:txBody>
          <a:bodyPr/>
          <a:lstStyle/>
          <a:p>
            <a:pPr algn="just"/>
            <a:r>
              <a:rPr lang="en-US" dirty="0" smtClean="0">
                <a:latin typeface="Palatino Linotype" pitchFamily="18" charset="0"/>
              </a:rPr>
              <a:t>Here is a problem</a:t>
            </a:r>
          </a:p>
          <a:p>
            <a:pPr algn="just"/>
            <a:r>
              <a:rPr lang="en-US" dirty="0" smtClean="0">
                <a:latin typeface="Palatino Linotype" pitchFamily="18" charset="0"/>
              </a:rPr>
              <a:t>It’s an interesting problem</a:t>
            </a:r>
          </a:p>
          <a:p>
            <a:pPr algn="just"/>
            <a:r>
              <a:rPr lang="en-US" dirty="0" smtClean="0">
                <a:latin typeface="Palatino Linotype" pitchFamily="18" charset="0"/>
              </a:rPr>
              <a:t>It’s an unsolved problem</a:t>
            </a:r>
          </a:p>
          <a:p>
            <a:pPr algn="just"/>
            <a:r>
              <a:rPr lang="en-US" b="1" dirty="0" smtClean="0">
                <a:latin typeface="Palatino Linotype" pitchFamily="18" charset="0"/>
              </a:rPr>
              <a:t>Here is my idea</a:t>
            </a:r>
            <a:endParaRPr lang="en-US" dirty="0" smtClean="0">
              <a:latin typeface="Palatino Linotype" pitchFamily="18" charset="0"/>
            </a:endParaRPr>
          </a:p>
          <a:p>
            <a:pPr algn="just"/>
            <a:r>
              <a:rPr lang="en-US" dirty="0" smtClean="0">
                <a:latin typeface="Palatino Linotype" pitchFamily="18" charset="0"/>
              </a:rPr>
              <a:t>My idea works (details, data)</a:t>
            </a:r>
          </a:p>
          <a:p>
            <a:pPr algn="just"/>
            <a:r>
              <a:rPr lang="en-US" dirty="0" smtClean="0">
                <a:latin typeface="Palatino Linotype" pitchFamily="18" charset="0"/>
              </a:rPr>
              <a:t>Here’s how my idea compares to other people’s approaches</a:t>
            </a:r>
          </a:p>
          <a:p>
            <a:pPr algn="just"/>
            <a:endParaRPr lang="en-US" dirty="0" smtClean="0">
              <a:latin typeface="Palatino Linotype" pitchFamily="18" charset="0"/>
            </a:endParaRP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939800"/>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References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55299" name="Rectangle 3"/>
          <p:cNvSpPr>
            <a:spLocks noGrp="1" noChangeArrowheads="1"/>
          </p:cNvSpPr>
          <p:nvPr>
            <p:ph idx="1"/>
          </p:nvPr>
        </p:nvSpPr>
        <p:spPr>
          <a:xfrm>
            <a:off x="457200" y="1214438"/>
            <a:ext cx="8229600" cy="5005387"/>
          </a:xfrm>
        </p:spPr>
        <p:txBody>
          <a:bodyPr/>
          <a:lstStyle/>
          <a:p>
            <a:pPr lvl="1" algn="just" eaLnBrk="1" hangingPunct="1">
              <a:lnSpc>
                <a:spcPct val="90000"/>
              </a:lnSpc>
              <a:spcBef>
                <a:spcPct val="50000"/>
              </a:spcBef>
            </a:pPr>
            <a:r>
              <a:rPr lang="en-MY" smtClean="0">
                <a:latin typeface="Palatino Linotype" pitchFamily="18" charset="0"/>
              </a:rPr>
              <a:t>A author list of references</a:t>
            </a:r>
          </a:p>
          <a:p>
            <a:pPr lvl="2" algn="just" eaLnBrk="1" hangingPunct="1">
              <a:lnSpc>
                <a:spcPct val="90000"/>
              </a:lnSpc>
              <a:spcBef>
                <a:spcPct val="50000"/>
              </a:spcBef>
              <a:buFontTx/>
              <a:buNone/>
            </a:pPr>
            <a:r>
              <a:rPr lang="en-MY" smtClean="0">
                <a:latin typeface="Palatino Linotype" pitchFamily="18" charset="0"/>
                <a:cs typeface="Times New Roman" pitchFamily="18" charset="0"/>
              </a:rPr>
              <a:t>Same as above but chronologically on authors first/last name</a:t>
            </a:r>
          </a:p>
          <a:p>
            <a:pPr lvl="2" algn="just" eaLnBrk="1" hangingPunct="1">
              <a:lnSpc>
                <a:spcPct val="90000"/>
              </a:lnSpc>
              <a:spcBef>
                <a:spcPct val="50000"/>
              </a:spcBef>
              <a:buFontTx/>
              <a:buNone/>
            </a:pPr>
            <a:r>
              <a:rPr lang="en-MY" smtClean="0">
                <a:solidFill>
                  <a:srgbClr val="006600"/>
                </a:solidFill>
                <a:latin typeface="Palatino Linotype" pitchFamily="18" charset="0"/>
              </a:rPr>
              <a:t>Note: the reference should be cited in the text by author’s name i.e. (Ali et. al., 2007)</a:t>
            </a:r>
            <a:endParaRPr lang="en-GB" smtClean="0">
              <a:latin typeface="Palatino Linotype" pitchFamily="18" charset="0"/>
              <a:cs typeface="Times New Roman" pitchFamily="18" charset="0"/>
            </a:endParaRPr>
          </a:p>
          <a:p>
            <a:pPr algn="just" eaLnBrk="1" hangingPunct="1">
              <a:lnSpc>
                <a:spcPct val="90000"/>
              </a:lnSpc>
              <a:spcBef>
                <a:spcPct val="50000"/>
              </a:spcBef>
            </a:pPr>
            <a:r>
              <a:rPr lang="en-GB" smtClean="0">
                <a:latin typeface="Palatino Linotype" pitchFamily="18" charset="0"/>
                <a:cs typeface="Times New Roman" pitchFamily="18" charset="0"/>
              </a:rPr>
              <a:t>Usually journal citation is more stronger than citation from conference proceedings</a:t>
            </a:r>
          </a:p>
          <a:p>
            <a:pPr algn="just" eaLnBrk="1" hangingPunct="1">
              <a:lnSpc>
                <a:spcPct val="90000"/>
              </a:lnSpc>
              <a:spcBef>
                <a:spcPct val="50000"/>
              </a:spcBef>
            </a:pPr>
            <a:r>
              <a:rPr lang="en-GB" smtClean="0">
                <a:latin typeface="Palatino Linotype" pitchFamily="18" charset="0"/>
                <a:cs typeface="Times New Roman" pitchFamily="18" charset="0"/>
              </a:rPr>
              <a:t>Avoid citing unpublished thesis, internal report and private correspondence</a:t>
            </a:r>
          </a:p>
          <a:p>
            <a:pPr algn="just" eaLnBrk="1" hangingPunct="1">
              <a:lnSpc>
                <a:spcPct val="90000"/>
              </a:lnSpc>
              <a:spcBef>
                <a:spcPct val="50000"/>
              </a:spcBef>
            </a:pPr>
            <a:r>
              <a:rPr lang="en-GB" smtClean="0">
                <a:latin typeface="Palatino Linotype" pitchFamily="18" charset="0"/>
                <a:cs typeface="Times New Roman" pitchFamily="18" charset="0"/>
              </a:rPr>
              <a:t>Try to put webpage reference as little as possible</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88640"/>
            <a:ext cx="8229600" cy="1143000"/>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Structure </a:t>
            </a:r>
            <a:br>
              <a:rPr lang="en-US" dirty="0" smtClean="0">
                <a:effectLst>
                  <a:outerShdw blurRad="38100" dist="38100" dir="2700000" algn="tl">
                    <a:srgbClr val="000000">
                      <a:alpha val="43137"/>
                    </a:srgbClr>
                  </a:outerShdw>
                </a:effectLst>
                <a:latin typeface="Palatino Linotype" pitchFamily="18" charset="0"/>
              </a:rPr>
            </a:br>
            <a:r>
              <a:rPr lang="en-US" sz="2400" dirty="0" smtClean="0">
                <a:effectLst>
                  <a:outerShdw blurRad="38100" dist="38100" dir="2700000" algn="tl">
                    <a:srgbClr val="000000">
                      <a:alpha val="43137"/>
                    </a:srgbClr>
                  </a:outerShdw>
                </a:effectLst>
                <a:latin typeface="Palatino Linotype" pitchFamily="18" charset="0"/>
              </a:rPr>
              <a:t>(Review Article)</a:t>
            </a:r>
            <a:endParaRPr lang="en-GB" sz="2400" dirty="0" smtClean="0">
              <a:effectLst>
                <a:outerShdw blurRad="38100" dist="38100" dir="2700000" algn="tl">
                  <a:srgbClr val="000000">
                    <a:alpha val="43137"/>
                  </a:srgbClr>
                </a:outerShdw>
              </a:effectLst>
              <a:latin typeface="Palatino Linotype" pitchFamily="18" charset="0"/>
            </a:endParaRPr>
          </a:p>
        </p:txBody>
      </p:sp>
      <p:sp>
        <p:nvSpPr>
          <p:cNvPr id="8" name="Rectangle 3"/>
          <p:cNvSpPr>
            <a:spLocks noGrp="1" noChangeArrowheads="1"/>
          </p:cNvSpPr>
          <p:nvPr>
            <p:ph idx="1"/>
          </p:nvPr>
        </p:nvSpPr>
        <p:spPr>
          <a:xfrm>
            <a:off x="609600" y="1196752"/>
            <a:ext cx="8229600" cy="4381500"/>
          </a:xfrm>
        </p:spPr>
        <p:txBody>
          <a:bodyPr/>
          <a:lstStyle/>
          <a:p>
            <a:pPr algn="just"/>
            <a:r>
              <a:rPr lang="en-US" sz="2400" dirty="0" smtClean="0">
                <a:latin typeface="Palatino Linotype" pitchFamily="18" charset="0"/>
              </a:rPr>
              <a:t>Title</a:t>
            </a:r>
          </a:p>
          <a:p>
            <a:pPr algn="just"/>
            <a:r>
              <a:rPr lang="en-US" sz="2400" dirty="0" smtClean="0">
                <a:latin typeface="Palatino Linotype" pitchFamily="18" charset="0"/>
              </a:rPr>
              <a:t>Author’s name and affiliation</a:t>
            </a:r>
          </a:p>
          <a:p>
            <a:pPr algn="just"/>
            <a:r>
              <a:rPr lang="en-US" sz="2400" dirty="0" smtClean="0">
                <a:latin typeface="Palatino Linotype" pitchFamily="18" charset="0"/>
              </a:rPr>
              <a:t>Abstract</a:t>
            </a:r>
          </a:p>
          <a:p>
            <a:pPr algn="just"/>
            <a:r>
              <a:rPr lang="en-US" sz="2400" dirty="0" smtClean="0">
                <a:latin typeface="Palatino Linotype" pitchFamily="18" charset="0"/>
              </a:rPr>
              <a:t>Keywords</a:t>
            </a:r>
          </a:p>
          <a:p>
            <a:pPr algn="just"/>
            <a:r>
              <a:rPr lang="en-US" sz="2400" dirty="0" smtClean="0">
                <a:latin typeface="Palatino Linotype" pitchFamily="18" charset="0"/>
              </a:rPr>
              <a:t>Introduction</a:t>
            </a:r>
          </a:p>
          <a:p>
            <a:pPr algn="just"/>
            <a:r>
              <a:rPr lang="en-US" sz="2400" strike="sngStrike" dirty="0" smtClean="0">
                <a:solidFill>
                  <a:srgbClr val="FF0000"/>
                </a:solidFill>
                <a:latin typeface="Palatino Linotype" pitchFamily="18" charset="0"/>
              </a:rPr>
              <a:t>No Methodology</a:t>
            </a:r>
          </a:p>
          <a:p>
            <a:pPr algn="just"/>
            <a:r>
              <a:rPr lang="en-US" sz="2400" strike="sngStrike" dirty="0" smtClean="0">
                <a:solidFill>
                  <a:srgbClr val="FF0000"/>
                </a:solidFill>
                <a:latin typeface="Palatino Linotype" pitchFamily="18" charset="0"/>
              </a:rPr>
              <a:t>No Results</a:t>
            </a:r>
          </a:p>
          <a:p>
            <a:pPr algn="just"/>
            <a:r>
              <a:rPr lang="en-US" sz="2400" dirty="0" smtClean="0">
                <a:latin typeface="Palatino Linotype" pitchFamily="18" charset="0"/>
              </a:rPr>
              <a:t>Key researches on the topic</a:t>
            </a:r>
          </a:p>
          <a:p>
            <a:pPr algn="just"/>
            <a:r>
              <a:rPr lang="en-US" sz="2400" dirty="0" smtClean="0">
                <a:latin typeface="Palatino Linotype" pitchFamily="18" charset="0"/>
              </a:rPr>
              <a:t>Discussion</a:t>
            </a:r>
          </a:p>
          <a:p>
            <a:pPr algn="just"/>
            <a:r>
              <a:rPr lang="en-US" sz="2400" dirty="0" smtClean="0">
                <a:latin typeface="Palatino Linotype" pitchFamily="18" charset="0"/>
              </a:rPr>
              <a:t>Conclusions</a:t>
            </a:r>
          </a:p>
          <a:p>
            <a:pPr algn="just"/>
            <a:r>
              <a:rPr lang="en-US" sz="2400" dirty="0" smtClean="0">
                <a:latin typeface="Palatino Linotype" pitchFamily="18" charset="0"/>
              </a:rPr>
              <a:t>Acknowledgement</a:t>
            </a:r>
          </a:p>
          <a:p>
            <a:pPr algn="just"/>
            <a:r>
              <a:rPr lang="en-US" sz="2400" dirty="0" smtClean="0">
                <a:latin typeface="Palatino Linotype" pitchFamily="18" charset="0"/>
              </a:rPr>
              <a:t>Reference</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extLst>
      <p:ext uri="{BB962C8B-B14F-4D97-AF65-F5344CB8AC3E}">
        <p14:creationId xmlns:p14="http://schemas.microsoft.com/office/powerpoint/2010/main" val="4922708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Title</a:t>
            </a:r>
            <a:endParaRPr lang="en-GB" dirty="0" smtClean="0">
              <a:effectLst>
                <a:outerShdw blurRad="38100" dist="38100" dir="2700000" algn="tl">
                  <a:srgbClr val="000000">
                    <a:alpha val="43137"/>
                  </a:srgbClr>
                </a:outerShdw>
              </a:effectLst>
              <a:latin typeface="Palatino Linotype" pitchFamily="18" charset="0"/>
            </a:endParaRPr>
          </a:p>
        </p:txBody>
      </p:sp>
      <p:sp>
        <p:nvSpPr>
          <p:cNvPr id="6147" name="Rectangle 3"/>
          <p:cNvSpPr>
            <a:spLocks noGrp="1" noChangeArrowheads="1"/>
          </p:cNvSpPr>
          <p:nvPr>
            <p:ph idx="1"/>
          </p:nvPr>
        </p:nvSpPr>
        <p:spPr>
          <a:xfrm>
            <a:off x="457200" y="1285875"/>
            <a:ext cx="8229600" cy="3223245"/>
          </a:xfrm>
        </p:spPr>
        <p:txBody>
          <a:bodyPr/>
          <a:lstStyle/>
          <a:p>
            <a:pPr algn="just">
              <a:defRPr/>
            </a:pPr>
            <a:r>
              <a:rPr lang="en-US" dirty="0" smtClean="0">
                <a:latin typeface="Palatino Linotype" pitchFamily="18" charset="0"/>
              </a:rPr>
              <a:t>Should perfectly highlight your principal review work</a:t>
            </a:r>
          </a:p>
          <a:p>
            <a:pPr algn="just">
              <a:defRPr/>
            </a:pPr>
            <a:r>
              <a:rPr lang="en-US" dirty="0" smtClean="0">
                <a:latin typeface="Palatino Linotype" pitchFamily="18" charset="0"/>
              </a:rPr>
              <a:t>Usually review article cited more than research article</a:t>
            </a:r>
          </a:p>
          <a:p>
            <a:pPr lvl="1" algn="just">
              <a:defRPr/>
            </a:pPr>
            <a:r>
              <a:rPr lang="en-US" dirty="0" smtClean="0">
                <a:latin typeface="Palatino Linotype" pitchFamily="18" charset="0"/>
              </a:rPr>
              <a:t>You need to make title such that it sounds like a review rather than technical article</a:t>
            </a:r>
            <a:endParaRPr lang="en-US" dirty="0">
              <a:latin typeface="Palatino Linotype" pitchFamily="18" charset="0"/>
            </a:endParaRPr>
          </a:p>
        </p:txBody>
      </p:sp>
      <p:sp>
        <p:nvSpPr>
          <p:cNvPr id="6" name="Rectangle 3"/>
          <p:cNvSpPr txBox="1">
            <a:spLocks noChangeArrowheads="1"/>
          </p:cNvSpPr>
          <p:nvPr/>
        </p:nvSpPr>
        <p:spPr bwMode="auto">
          <a:xfrm>
            <a:off x="455800" y="4382219"/>
            <a:ext cx="8229600" cy="2261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dirty="0">
                <a:latin typeface="Palatino Linotype" pitchFamily="18" charset="0"/>
              </a:rPr>
              <a:t>Techniques of EMG Signal Analysis: Detection, Processing, Classification and Applications.</a:t>
            </a:r>
            <a:endParaRPr lang="en-MY" sz="1800" dirty="0">
              <a:latin typeface="Palatino Linotype" pitchFamily="18" charset="0"/>
            </a:endParaRPr>
          </a:p>
          <a:p>
            <a:r>
              <a:rPr lang="en-US" sz="1800" dirty="0">
                <a:latin typeface="Palatino Linotype" pitchFamily="18" charset="0"/>
              </a:rPr>
              <a:t>Detection and Processing Techniques of FECG Signal for Fetal Monitoring</a:t>
            </a:r>
            <a:endParaRPr lang="en-MY" sz="1800" dirty="0">
              <a:latin typeface="Palatino Linotype" pitchFamily="18" charset="0"/>
            </a:endParaRPr>
          </a:p>
          <a:p>
            <a:r>
              <a:rPr lang="en-US" sz="1800" dirty="0">
                <a:latin typeface="Palatino Linotype" pitchFamily="18" charset="0"/>
              </a:rPr>
              <a:t>Image Compression System for Mobile Communication: Advancement in the Recent Years</a:t>
            </a:r>
            <a:endParaRPr lang="en-MY" sz="1800" dirty="0">
              <a:latin typeface="Palatino Linotype" pitchFamily="18" charset="0"/>
            </a:endParaRPr>
          </a:p>
          <a:p>
            <a:r>
              <a:rPr lang="en-US" sz="1800" dirty="0">
                <a:latin typeface="Palatino Linotype" pitchFamily="18" charset="0"/>
              </a:rPr>
              <a:t>Advances in Signal Processing and Artificial Intelligence Technologies in the Classification of Power Quality Events: A Survey</a:t>
            </a:r>
          </a:p>
        </p:txBody>
      </p:sp>
      <p:sp>
        <p:nvSpPr>
          <p:cNvPr id="7"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Abstract</a:t>
            </a:r>
          </a:p>
        </p:txBody>
      </p:sp>
      <p:sp>
        <p:nvSpPr>
          <p:cNvPr id="21507" name="Rectangle 3"/>
          <p:cNvSpPr>
            <a:spLocks noGrp="1" noChangeArrowheads="1"/>
          </p:cNvSpPr>
          <p:nvPr>
            <p:ph idx="1"/>
          </p:nvPr>
        </p:nvSpPr>
        <p:spPr>
          <a:xfrm>
            <a:off x="457200" y="1285875"/>
            <a:ext cx="8229600" cy="4852988"/>
          </a:xfrm>
        </p:spPr>
        <p:txBody>
          <a:bodyPr/>
          <a:lstStyle/>
          <a:p>
            <a:pPr algn="just">
              <a:spcAft>
                <a:spcPts val="1200"/>
              </a:spcAft>
            </a:pPr>
            <a:r>
              <a:rPr lang="en-US" dirty="0" smtClean="0">
                <a:latin typeface="Palatino Linotype" pitchFamily="18" charset="0"/>
              </a:rPr>
              <a:t>The abstract is almost like research article but it will rather give a guideline instead of result.</a:t>
            </a:r>
          </a:p>
          <a:p>
            <a:pPr marL="0" indent="0" algn="just">
              <a:buNone/>
            </a:pPr>
            <a:r>
              <a:rPr lang="en-MY" sz="1800" dirty="0" smtClean="0">
                <a:latin typeface="Palatino Linotype" pitchFamily="18" charset="0"/>
              </a:rPr>
              <a:t>Electromyography </a:t>
            </a:r>
            <a:r>
              <a:rPr lang="en-MY" sz="1800" dirty="0">
                <a:latin typeface="Palatino Linotype" pitchFamily="18" charset="0"/>
              </a:rPr>
              <a:t>(EMG) signals can be used for clinical/biomedical applications, Evolvable Hardware Chip (EHW</a:t>
            </a:r>
            <a:r>
              <a:rPr lang="en-MY" sz="1800" dirty="0" smtClean="0">
                <a:latin typeface="Palatino Linotype" pitchFamily="18" charset="0"/>
              </a:rPr>
              <a:t>) development</a:t>
            </a:r>
            <a:r>
              <a:rPr lang="en-MY" sz="1800" dirty="0">
                <a:latin typeface="Palatino Linotype" pitchFamily="18" charset="0"/>
              </a:rPr>
              <a:t>, and modern human computer interaction. EMG signals acquired from muscles require </a:t>
            </a:r>
            <a:r>
              <a:rPr lang="en-MY" sz="1800" dirty="0" smtClean="0">
                <a:latin typeface="Palatino Linotype" pitchFamily="18" charset="0"/>
              </a:rPr>
              <a:t>advanced methods </a:t>
            </a:r>
            <a:r>
              <a:rPr lang="en-MY" sz="1800" dirty="0">
                <a:latin typeface="Palatino Linotype" pitchFamily="18" charset="0"/>
              </a:rPr>
              <a:t>for detection, decomposition, processing, and classification. The purpose of this paper is to illustrate </a:t>
            </a:r>
            <a:r>
              <a:rPr lang="en-MY" sz="1800" dirty="0" smtClean="0">
                <a:latin typeface="Palatino Linotype" pitchFamily="18" charset="0"/>
              </a:rPr>
              <a:t>the various </a:t>
            </a:r>
            <a:r>
              <a:rPr lang="en-MY" sz="1800" dirty="0">
                <a:latin typeface="Palatino Linotype" pitchFamily="18" charset="0"/>
              </a:rPr>
              <a:t>methodologies and algorithms for EMG signal analysis to provide efficient and effective ways </a:t>
            </a:r>
            <a:r>
              <a:rPr lang="en-MY" sz="1800" dirty="0" smtClean="0">
                <a:latin typeface="Palatino Linotype" pitchFamily="18" charset="0"/>
              </a:rPr>
              <a:t>of understanding </a:t>
            </a:r>
            <a:r>
              <a:rPr lang="en-MY" sz="1800" dirty="0">
                <a:latin typeface="Palatino Linotype" pitchFamily="18" charset="0"/>
              </a:rPr>
              <a:t>the signal and its nature. We further point up some of the hardware implementations using </a:t>
            </a:r>
            <a:r>
              <a:rPr lang="en-MY" sz="1800" dirty="0" smtClean="0">
                <a:latin typeface="Palatino Linotype" pitchFamily="18" charset="0"/>
              </a:rPr>
              <a:t>EMG focusing </a:t>
            </a:r>
            <a:r>
              <a:rPr lang="en-MY" sz="1800" dirty="0">
                <a:latin typeface="Palatino Linotype" pitchFamily="18" charset="0"/>
              </a:rPr>
              <a:t>on applications related to prosthetic hand control, grasp recognition, and human computer interaction. </a:t>
            </a:r>
            <a:r>
              <a:rPr lang="en-MY" sz="1800" dirty="0" smtClean="0">
                <a:latin typeface="Palatino Linotype" pitchFamily="18" charset="0"/>
              </a:rPr>
              <a:t>A comparison </a:t>
            </a:r>
            <a:r>
              <a:rPr lang="en-MY" sz="1800" dirty="0">
                <a:latin typeface="Palatino Linotype" pitchFamily="18" charset="0"/>
              </a:rPr>
              <a:t>study is also given to show performance of various EMG signal analysis methods. This paper </a:t>
            </a:r>
            <a:r>
              <a:rPr lang="en-MY" sz="1800" dirty="0" smtClean="0">
                <a:latin typeface="Palatino Linotype" pitchFamily="18" charset="0"/>
              </a:rPr>
              <a:t>provides researchers </a:t>
            </a:r>
            <a:r>
              <a:rPr lang="en-MY" sz="1800" dirty="0">
                <a:latin typeface="Palatino Linotype" pitchFamily="18" charset="0"/>
              </a:rPr>
              <a:t>a good understanding of EMG signal and its analysis procedures. This knowledge will help them </a:t>
            </a:r>
            <a:r>
              <a:rPr lang="en-MY" sz="1800" dirty="0" smtClean="0">
                <a:latin typeface="Palatino Linotype" pitchFamily="18" charset="0"/>
              </a:rPr>
              <a:t>develop more </a:t>
            </a:r>
            <a:r>
              <a:rPr lang="en-MY" sz="1800" dirty="0">
                <a:latin typeface="Palatino Linotype" pitchFamily="18" charset="0"/>
              </a:rPr>
              <a:t>powerful, flexible, and efficient applications.</a:t>
            </a:r>
            <a:endParaRPr lang="en-US" sz="1800" dirty="0" smtClean="0">
              <a:latin typeface="Palatino Linotype" pitchFamily="18" charset="0"/>
            </a:endParaRPr>
          </a:p>
        </p:txBody>
      </p:sp>
      <p:sp>
        <p:nvSpPr>
          <p:cNvPr id="8"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Key Researches on the Topic</a:t>
            </a:r>
          </a:p>
        </p:txBody>
      </p:sp>
      <p:sp>
        <p:nvSpPr>
          <p:cNvPr id="21507" name="Rectangle 3"/>
          <p:cNvSpPr>
            <a:spLocks noGrp="1" noChangeArrowheads="1"/>
          </p:cNvSpPr>
          <p:nvPr>
            <p:ph idx="1"/>
          </p:nvPr>
        </p:nvSpPr>
        <p:spPr>
          <a:xfrm>
            <a:off x="457200" y="1412775"/>
            <a:ext cx="8229600" cy="4726087"/>
          </a:xfrm>
        </p:spPr>
        <p:txBody>
          <a:bodyPr/>
          <a:lstStyle/>
          <a:p>
            <a:pPr algn="just">
              <a:spcAft>
                <a:spcPts val="1200"/>
              </a:spcAft>
            </a:pPr>
            <a:r>
              <a:rPr lang="en-US" sz="2800" dirty="0" smtClean="0">
                <a:latin typeface="Palatino Linotype" pitchFamily="18" charset="0"/>
              </a:rPr>
              <a:t>Download at least 150 articles based on the keywords</a:t>
            </a:r>
          </a:p>
          <a:p>
            <a:pPr algn="just">
              <a:spcAft>
                <a:spcPts val="1200"/>
              </a:spcAft>
            </a:pPr>
            <a:r>
              <a:rPr lang="en-US" sz="2800" dirty="0" smtClean="0">
                <a:latin typeface="Palatino Linotype" pitchFamily="18" charset="0"/>
              </a:rPr>
              <a:t>Scan each article and keep only which are related (at least 70 articles)</a:t>
            </a:r>
          </a:p>
          <a:p>
            <a:pPr algn="just">
              <a:spcAft>
                <a:spcPts val="1200"/>
              </a:spcAft>
            </a:pPr>
            <a:r>
              <a:rPr lang="en-US" sz="2800" dirty="0" smtClean="0">
                <a:latin typeface="Palatino Linotype" pitchFamily="18" charset="0"/>
              </a:rPr>
              <a:t>Read each article and note down the following:</a:t>
            </a:r>
          </a:p>
          <a:p>
            <a:pPr lvl="1" algn="just">
              <a:spcAft>
                <a:spcPts val="1200"/>
              </a:spcAft>
            </a:pPr>
            <a:r>
              <a:rPr lang="en-US" sz="2400" dirty="0" smtClean="0">
                <a:latin typeface="Palatino Linotype" pitchFamily="18" charset="0"/>
              </a:rPr>
              <a:t>Citation of the article</a:t>
            </a:r>
          </a:p>
          <a:p>
            <a:pPr lvl="1" algn="just">
              <a:spcAft>
                <a:spcPts val="1200"/>
              </a:spcAft>
            </a:pPr>
            <a:r>
              <a:rPr lang="en-US" sz="2400" dirty="0" smtClean="0">
                <a:latin typeface="Palatino Linotype" pitchFamily="18" charset="0"/>
              </a:rPr>
              <a:t>Key research method and findings</a:t>
            </a:r>
          </a:p>
          <a:p>
            <a:pPr lvl="1" algn="just">
              <a:spcAft>
                <a:spcPts val="1200"/>
              </a:spcAft>
            </a:pPr>
            <a:r>
              <a:rPr lang="en-US" sz="2400" dirty="0" smtClean="0">
                <a:latin typeface="Palatino Linotype" pitchFamily="18" charset="0"/>
              </a:rPr>
              <a:t>Advantages</a:t>
            </a:r>
          </a:p>
          <a:p>
            <a:pPr lvl="1" algn="just">
              <a:spcAft>
                <a:spcPts val="1200"/>
              </a:spcAft>
            </a:pPr>
            <a:r>
              <a:rPr lang="en-US" sz="2400" dirty="0" smtClean="0">
                <a:latin typeface="Palatino Linotype" pitchFamily="18" charset="0"/>
              </a:rPr>
              <a:t>Disadvantages</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extLst>
      <p:ext uri="{BB962C8B-B14F-4D97-AF65-F5344CB8AC3E}">
        <p14:creationId xmlns:p14="http://schemas.microsoft.com/office/powerpoint/2010/main" val="3506628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effectLst>
                  <a:outerShdw blurRad="38100" dist="38100" dir="2700000" algn="tl">
                    <a:srgbClr val="000000">
                      <a:alpha val="43137"/>
                    </a:srgbClr>
                  </a:outerShdw>
                </a:effectLst>
                <a:latin typeface="Palatino Linotype" pitchFamily="18" charset="0"/>
                <a:cs typeface="Times New Roman" pitchFamily="18" charset="0"/>
              </a:rPr>
              <a:t>Key Researches on the Topic</a:t>
            </a:r>
          </a:p>
        </p:txBody>
      </p:sp>
      <p:sp>
        <p:nvSpPr>
          <p:cNvPr id="21507" name="Rectangle 3"/>
          <p:cNvSpPr>
            <a:spLocks noGrp="1" noChangeArrowheads="1"/>
          </p:cNvSpPr>
          <p:nvPr>
            <p:ph idx="1"/>
          </p:nvPr>
        </p:nvSpPr>
        <p:spPr>
          <a:xfrm>
            <a:off x="457200" y="1916832"/>
            <a:ext cx="8229600" cy="4222030"/>
          </a:xfrm>
        </p:spPr>
        <p:txBody>
          <a:bodyPr/>
          <a:lstStyle/>
          <a:p>
            <a:pPr algn="just">
              <a:spcAft>
                <a:spcPts val="1200"/>
              </a:spcAft>
            </a:pPr>
            <a:r>
              <a:rPr lang="en-US" dirty="0" smtClean="0">
                <a:latin typeface="Palatino Linotype" pitchFamily="18" charset="0"/>
              </a:rPr>
              <a:t>Complete the same for all 70 articles</a:t>
            </a:r>
          </a:p>
          <a:p>
            <a:pPr algn="just">
              <a:spcAft>
                <a:spcPts val="1200"/>
              </a:spcAft>
            </a:pPr>
            <a:r>
              <a:rPr lang="en-US" dirty="0" smtClean="0">
                <a:latin typeface="Palatino Linotype" pitchFamily="18" charset="0"/>
              </a:rPr>
              <a:t>Then append all and make a complete story</a:t>
            </a:r>
          </a:p>
          <a:p>
            <a:pPr algn="just">
              <a:spcAft>
                <a:spcPts val="1200"/>
              </a:spcAft>
            </a:pPr>
            <a:r>
              <a:rPr lang="en-US" dirty="0" smtClean="0">
                <a:latin typeface="Palatino Linotype" pitchFamily="18" charset="0"/>
              </a:rPr>
              <a:t>The review can be based on HISTORY or can be based on the popular BASIC METHODS</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extLst>
      <p:ext uri="{BB962C8B-B14F-4D97-AF65-F5344CB8AC3E}">
        <p14:creationId xmlns:p14="http://schemas.microsoft.com/office/powerpoint/2010/main" val="36089606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42852"/>
            <a:ext cx="8229600" cy="928694"/>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Discussion</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4" name="Rectangle 3"/>
          <p:cNvSpPr txBox="1">
            <a:spLocks noChangeArrowheads="1"/>
          </p:cNvSpPr>
          <p:nvPr/>
        </p:nvSpPr>
        <p:spPr bwMode="auto">
          <a:xfrm>
            <a:off x="457200" y="1628800"/>
            <a:ext cx="8229600" cy="4519588"/>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n-US" sz="3200" kern="0" dirty="0">
                <a:latin typeface="Palatino Linotype" pitchFamily="18" charset="0"/>
              </a:rPr>
              <a:t>The most important part of the </a:t>
            </a:r>
            <a:r>
              <a:rPr lang="en-US" sz="3200" kern="0" dirty="0" smtClean="0">
                <a:latin typeface="Palatino Linotype" pitchFamily="18" charset="0"/>
              </a:rPr>
              <a:t>review article is discussion </a:t>
            </a:r>
          </a:p>
          <a:p>
            <a:pPr marL="342900" indent="-342900" algn="just" eaLnBrk="0" hangingPunct="0">
              <a:spcBef>
                <a:spcPct val="20000"/>
              </a:spcBef>
              <a:buFontTx/>
              <a:buChar char="•"/>
              <a:defRPr/>
            </a:pPr>
            <a:r>
              <a:rPr lang="en-US" sz="3200" kern="0" dirty="0" smtClean="0">
                <a:latin typeface="Palatino Linotype" pitchFamily="18" charset="0"/>
              </a:rPr>
              <a:t>Your discussion should be based on all the review that you have made</a:t>
            </a:r>
          </a:p>
          <a:p>
            <a:pPr marL="342900" indent="-342900" algn="just" eaLnBrk="0" hangingPunct="0">
              <a:spcBef>
                <a:spcPct val="20000"/>
              </a:spcBef>
              <a:buFontTx/>
              <a:buChar char="•"/>
              <a:defRPr/>
            </a:pPr>
            <a:r>
              <a:rPr lang="en-US" sz="3200" kern="0" dirty="0" smtClean="0">
                <a:latin typeface="Palatino Linotype" pitchFamily="18" charset="0"/>
              </a:rPr>
              <a:t>From your expert analysis you will give a future direction on the review topic</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88640"/>
            <a:ext cx="8229600" cy="1143000"/>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Structure </a:t>
            </a:r>
            <a:br>
              <a:rPr lang="en-US" dirty="0" smtClean="0">
                <a:effectLst>
                  <a:outerShdw blurRad="38100" dist="38100" dir="2700000" algn="tl">
                    <a:srgbClr val="000000">
                      <a:alpha val="43137"/>
                    </a:srgbClr>
                  </a:outerShdw>
                </a:effectLst>
                <a:latin typeface="Palatino Linotype" pitchFamily="18" charset="0"/>
              </a:rPr>
            </a:br>
            <a:r>
              <a:rPr lang="en-US" sz="2400" dirty="0" smtClean="0">
                <a:effectLst>
                  <a:outerShdw blurRad="38100" dist="38100" dir="2700000" algn="tl">
                    <a:srgbClr val="000000">
                      <a:alpha val="43137"/>
                    </a:srgbClr>
                  </a:outerShdw>
                </a:effectLst>
                <a:latin typeface="Palatino Linotype" pitchFamily="18" charset="0"/>
              </a:rPr>
              <a:t>(Conference Article)</a:t>
            </a:r>
            <a:endParaRPr lang="en-GB" sz="2400" dirty="0" smtClean="0">
              <a:effectLst>
                <a:outerShdw blurRad="38100" dist="38100" dir="2700000" algn="tl">
                  <a:srgbClr val="000000">
                    <a:alpha val="43137"/>
                  </a:srgbClr>
                </a:outerShdw>
              </a:effectLst>
              <a:latin typeface="Palatino Linotype" pitchFamily="18" charset="0"/>
            </a:endParaRPr>
          </a:p>
        </p:txBody>
      </p:sp>
      <p:sp>
        <p:nvSpPr>
          <p:cNvPr id="8" name="Rectangle 3"/>
          <p:cNvSpPr>
            <a:spLocks noGrp="1" noChangeArrowheads="1"/>
          </p:cNvSpPr>
          <p:nvPr>
            <p:ph idx="1"/>
          </p:nvPr>
        </p:nvSpPr>
        <p:spPr>
          <a:xfrm>
            <a:off x="609600" y="1484784"/>
            <a:ext cx="8229600" cy="3877444"/>
          </a:xfrm>
        </p:spPr>
        <p:txBody>
          <a:bodyPr/>
          <a:lstStyle/>
          <a:p>
            <a:pPr algn="just"/>
            <a:r>
              <a:rPr lang="en-US" sz="2800" dirty="0" smtClean="0">
                <a:solidFill>
                  <a:srgbClr val="002060"/>
                </a:solidFill>
                <a:latin typeface="Palatino Linotype" pitchFamily="18" charset="0"/>
              </a:rPr>
              <a:t>Title</a:t>
            </a:r>
          </a:p>
          <a:p>
            <a:pPr algn="just"/>
            <a:r>
              <a:rPr lang="en-US" sz="2800" dirty="0" smtClean="0">
                <a:solidFill>
                  <a:srgbClr val="002060"/>
                </a:solidFill>
                <a:latin typeface="Palatino Linotype" pitchFamily="18" charset="0"/>
              </a:rPr>
              <a:t>Author’s name and affiliation</a:t>
            </a:r>
          </a:p>
          <a:p>
            <a:pPr algn="just"/>
            <a:r>
              <a:rPr lang="en-US" sz="2800" dirty="0" smtClean="0">
                <a:solidFill>
                  <a:srgbClr val="002060"/>
                </a:solidFill>
                <a:latin typeface="Palatino Linotype" pitchFamily="18" charset="0"/>
              </a:rPr>
              <a:t>Abstract</a:t>
            </a:r>
          </a:p>
          <a:p>
            <a:pPr algn="just"/>
            <a:r>
              <a:rPr lang="en-US" sz="2800" dirty="0" smtClean="0">
                <a:solidFill>
                  <a:srgbClr val="002060"/>
                </a:solidFill>
                <a:latin typeface="Palatino Linotype" pitchFamily="18" charset="0"/>
              </a:rPr>
              <a:t>Keywords</a:t>
            </a:r>
          </a:p>
          <a:p>
            <a:pPr algn="just"/>
            <a:r>
              <a:rPr lang="en-US" sz="2800" dirty="0" smtClean="0">
                <a:solidFill>
                  <a:srgbClr val="002060"/>
                </a:solidFill>
                <a:latin typeface="Palatino Linotype" pitchFamily="18" charset="0"/>
              </a:rPr>
              <a:t>Introduction</a:t>
            </a:r>
          </a:p>
          <a:p>
            <a:pPr algn="just"/>
            <a:r>
              <a:rPr lang="en-US" sz="2800" dirty="0" smtClean="0">
                <a:solidFill>
                  <a:srgbClr val="002060"/>
                </a:solidFill>
                <a:latin typeface="Palatino Linotype" pitchFamily="18" charset="0"/>
              </a:rPr>
              <a:t>Methodology</a:t>
            </a:r>
          </a:p>
          <a:p>
            <a:pPr algn="just"/>
            <a:r>
              <a:rPr lang="en-US" sz="2800" dirty="0" smtClean="0">
                <a:solidFill>
                  <a:srgbClr val="002060"/>
                </a:solidFill>
                <a:latin typeface="Palatino Linotype" pitchFamily="18" charset="0"/>
              </a:rPr>
              <a:t>Results and Discussion</a:t>
            </a:r>
          </a:p>
          <a:p>
            <a:pPr algn="just"/>
            <a:r>
              <a:rPr lang="en-US" sz="2800" dirty="0" smtClean="0">
                <a:solidFill>
                  <a:srgbClr val="002060"/>
                </a:solidFill>
                <a:latin typeface="Palatino Linotype" pitchFamily="18" charset="0"/>
              </a:rPr>
              <a:t>Conclusions</a:t>
            </a:r>
          </a:p>
          <a:p>
            <a:pPr algn="just"/>
            <a:r>
              <a:rPr lang="en-US" sz="2800" dirty="0" smtClean="0">
                <a:solidFill>
                  <a:srgbClr val="002060"/>
                </a:solidFill>
                <a:latin typeface="Palatino Linotype" pitchFamily="18" charset="0"/>
              </a:rPr>
              <a:t>Acknowledgement</a:t>
            </a:r>
          </a:p>
          <a:p>
            <a:pPr algn="just"/>
            <a:r>
              <a:rPr lang="en-US" sz="2800" dirty="0" smtClean="0">
                <a:solidFill>
                  <a:srgbClr val="002060"/>
                </a:solidFill>
                <a:latin typeface="Palatino Linotype" pitchFamily="18" charset="0"/>
              </a:rPr>
              <a:t>Reference</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extLst>
      <p:ext uri="{BB962C8B-B14F-4D97-AF65-F5344CB8AC3E}">
        <p14:creationId xmlns:p14="http://schemas.microsoft.com/office/powerpoint/2010/main" val="492270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88640"/>
            <a:ext cx="8229600" cy="1143000"/>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rPr>
              <a:t>Structure </a:t>
            </a:r>
            <a:br>
              <a:rPr lang="en-US" dirty="0" smtClean="0">
                <a:effectLst>
                  <a:outerShdw blurRad="38100" dist="38100" dir="2700000" algn="tl">
                    <a:srgbClr val="000000">
                      <a:alpha val="43137"/>
                    </a:srgbClr>
                  </a:outerShdw>
                </a:effectLst>
                <a:latin typeface="Palatino Linotype" pitchFamily="18" charset="0"/>
              </a:rPr>
            </a:br>
            <a:r>
              <a:rPr lang="en-US" sz="2400" dirty="0" smtClean="0">
                <a:effectLst>
                  <a:outerShdw blurRad="38100" dist="38100" dir="2700000" algn="tl">
                    <a:srgbClr val="000000">
                      <a:alpha val="43137"/>
                    </a:srgbClr>
                  </a:outerShdw>
                </a:effectLst>
                <a:latin typeface="Palatino Linotype" pitchFamily="18" charset="0"/>
              </a:rPr>
              <a:t>(Conference Article)</a:t>
            </a:r>
            <a:endParaRPr lang="en-GB" sz="2400" dirty="0" smtClean="0">
              <a:effectLst>
                <a:outerShdw blurRad="38100" dist="38100" dir="2700000" algn="tl">
                  <a:srgbClr val="000000">
                    <a:alpha val="43137"/>
                  </a:srgbClr>
                </a:outerShdw>
              </a:effectLst>
              <a:latin typeface="Palatino Linotype" pitchFamily="18" charset="0"/>
            </a:endParaRPr>
          </a:p>
        </p:txBody>
      </p:sp>
      <p:sp>
        <p:nvSpPr>
          <p:cNvPr id="8" name="Rectangle 3"/>
          <p:cNvSpPr>
            <a:spLocks noGrp="1" noChangeArrowheads="1"/>
          </p:cNvSpPr>
          <p:nvPr>
            <p:ph idx="1"/>
          </p:nvPr>
        </p:nvSpPr>
        <p:spPr>
          <a:xfrm>
            <a:off x="609600" y="1916832"/>
            <a:ext cx="8229600" cy="3445396"/>
          </a:xfrm>
        </p:spPr>
        <p:txBody>
          <a:bodyPr/>
          <a:lstStyle/>
          <a:p>
            <a:pPr algn="just"/>
            <a:r>
              <a:rPr lang="en-US" dirty="0" smtClean="0">
                <a:solidFill>
                  <a:srgbClr val="002060"/>
                </a:solidFill>
                <a:latin typeface="Palatino Linotype" pitchFamily="18" charset="0"/>
              </a:rPr>
              <a:t>Conference article can be an idea only</a:t>
            </a:r>
          </a:p>
          <a:p>
            <a:pPr algn="just"/>
            <a:r>
              <a:rPr lang="en-US" dirty="0" smtClean="0">
                <a:solidFill>
                  <a:srgbClr val="002060"/>
                </a:solidFill>
                <a:latin typeface="Palatino Linotype" pitchFamily="18" charset="0"/>
              </a:rPr>
              <a:t>Conference article is the preliminary results of a research</a:t>
            </a:r>
          </a:p>
          <a:p>
            <a:pPr algn="just"/>
            <a:r>
              <a:rPr lang="en-US" dirty="0" smtClean="0">
                <a:solidFill>
                  <a:srgbClr val="002060"/>
                </a:solidFill>
                <a:latin typeface="Palatino Linotype" pitchFamily="18" charset="0"/>
              </a:rPr>
              <a:t>Even if you have the complete result, please do not put all the results in the conference article to avoid the duplication in publishing to journal</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extLst>
      <p:ext uri="{BB962C8B-B14F-4D97-AF65-F5344CB8AC3E}">
        <p14:creationId xmlns:p14="http://schemas.microsoft.com/office/powerpoint/2010/main" val="22732688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Which journal?</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62467" name="Rectangle 3"/>
          <p:cNvSpPr>
            <a:spLocks noGrp="1" noChangeArrowheads="1"/>
          </p:cNvSpPr>
          <p:nvPr>
            <p:ph idx="1"/>
          </p:nvPr>
        </p:nvSpPr>
        <p:spPr>
          <a:xfrm>
            <a:off x="457200" y="1447800"/>
            <a:ext cx="8229600" cy="5005388"/>
          </a:xfrm>
        </p:spPr>
        <p:txBody>
          <a:bodyPr/>
          <a:lstStyle/>
          <a:p>
            <a:pPr algn="just"/>
            <a:r>
              <a:rPr lang="en-MY" dirty="0" smtClean="0">
                <a:solidFill>
                  <a:schemeClr val="tx1"/>
                </a:solidFill>
                <a:latin typeface="Palatino Linotype" pitchFamily="18" charset="0"/>
              </a:rPr>
              <a:t>Many factors are involved in the decision</a:t>
            </a:r>
          </a:p>
          <a:p>
            <a:pPr lvl="1" algn="just"/>
            <a:r>
              <a:rPr lang="en-MY" dirty="0" smtClean="0">
                <a:solidFill>
                  <a:schemeClr val="tx1"/>
                </a:solidFill>
                <a:latin typeface="Palatino Linotype" pitchFamily="18" charset="0"/>
              </a:rPr>
              <a:t>Impact of the journal </a:t>
            </a:r>
            <a:r>
              <a:rPr lang="en-MY" dirty="0" err="1" smtClean="0">
                <a:solidFill>
                  <a:schemeClr val="tx1"/>
                </a:solidFill>
                <a:latin typeface="Palatino Linotype" pitchFamily="18" charset="0"/>
              </a:rPr>
              <a:t>vs</a:t>
            </a:r>
            <a:r>
              <a:rPr lang="en-MY" dirty="0" smtClean="0">
                <a:solidFill>
                  <a:schemeClr val="tx1"/>
                </a:solidFill>
                <a:latin typeface="Palatino Linotype" pitchFamily="18" charset="0"/>
              </a:rPr>
              <a:t> probability of acceptance</a:t>
            </a:r>
          </a:p>
          <a:p>
            <a:pPr lvl="1" algn="just"/>
            <a:r>
              <a:rPr lang="en-MY" dirty="0" smtClean="0">
                <a:solidFill>
                  <a:schemeClr val="tx1"/>
                </a:solidFill>
                <a:latin typeface="Palatino Linotype" pitchFamily="18" charset="0"/>
              </a:rPr>
              <a:t>Publication lag</a:t>
            </a:r>
          </a:p>
          <a:p>
            <a:pPr lvl="1" algn="just"/>
            <a:r>
              <a:rPr lang="en-MY" dirty="0" smtClean="0">
                <a:solidFill>
                  <a:schemeClr val="tx1"/>
                </a:solidFill>
                <a:latin typeface="Palatino Linotype" pitchFamily="18" charset="0"/>
              </a:rPr>
              <a:t>Desired </a:t>
            </a:r>
            <a:r>
              <a:rPr lang="en-US" dirty="0" smtClean="0">
                <a:solidFill>
                  <a:schemeClr val="tx1"/>
                </a:solidFill>
                <a:latin typeface="Palatino Linotype" pitchFamily="18" charset="0"/>
              </a:rPr>
              <a:t>audience</a:t>
            </a:r>
          </a:p>
          <a:p>
            <a:pPr algn="just"/>
            <a:r>
              <a:rPr lang="en-GB" dirty="0" smtClean="0">
                <a:latin typeface="Palatino Linotype" pitchFamily="18" charset="0"/>
                <a:cs typeface="Times New Roman" pitchFamily="18" charset="0"/>
              </a:rPr>
              <a:t>Read the ‘Scope’ of the journal</a:t>
            </a:r>
          </a:p>
          <a:p>
            <a:pPr algn="just"/>
            <a:r>
              <a:rPr lang="en-GB" dirty="0" smtClean="0">
                <a:latin typeface="Palatino Linotype" pitchFamily="18" charset="0"/>
                <a:cs typeface="Times New Roman" pitchFamily="18" charset="0"/>
              </a:rPr>
              <a:t>Read carefully the “</a:t>
            </a:r>
            <a:r>
              <a:rPr lang="en-US" dirty="0" smtClean="0">
                <a:solidFill>
                  <a:schemeClr val="tx1"/>
                </a:solidFill>
                <a:latin typeface="Palatino Linotype" pitchFamily="18" charset="0"/>
              </a:rPr>
              <a:t>Instructions for authors”</a:t>
            </a:r>
            <a:endParaRPr lang="en-GB" dirty="0" smtClean="0">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General principles</a:t>
            </a:r>
            <a:endParaRPr lang="en-GB" dirty="0" smtClean="0">
              <a:effectLst>
                <a:outerShdw blurRad="38100" dist="38100" dir="2700000" algn="tl">
                  <a:srgbClr val="000000">
                    <a:alpha val="43137"/>
                  </a:srgbClr>
                </a:outerShdw>
              </a:effectLst>
              <a:latin typeface="Palatino Linotype" pitchFamily="18" charset="0"/>
            </a:endParaRPr>
          </a:p>
        </p:txBody>
      </p:sp>
      <p:sp>
        <p:nvSpPr>
          <p:cNvPr id="9219" name="Rectangle 3"/>
          <p:cNvSpPr>
            <a:spLocks noGrp="1" noChangeArrowheads="1"/>
          </p:cNvSpPr>
          <p:nvPr>
            <p:ph idx="1"/>
          </p:nvPr>
        </p:nvSpPr>
        <p:spPr>
          <a:xfrm>
            <a:off x="457200" y="1728788"/>
            <a:ext cx="8229600" cy="4343400"/>
          </a:xfrm>
        </p:spPr>
        <p:txBody>
          <a:bodyPr/>
          <a:lstStyle/>
          <a:p>
            <a:pPr algn="just"/>
            <a:r>
              <a:rPr lang="en-US" smtClean="0">
                <a:latin typeface="Palatino Linotype" pitchFamily="18" charset="0"/>
              </a:rPr>
              <a:t>Scientific writing does not have to be boring</a:t>
            </a:r>
          </a:p>
          <a:p>
            <a:pPr lvl="1" algn="just"/>
            <a:r>
              <a:rPr lang="en-US" smtClean="0">
                <a:latin typeface="Palatino Linotype" pitchFamily="18" charset="0"/>
              </a:rPr>
              <a:t>It is like a story book. Your writing should attract the reader to read it to the end.</a:t>
            </a:r>
          </a:p>
          <a:p>
            <a:pPr algn="just"/>
            <a:r>
              <a:rPr lang="en-US" smtClean="0">
                <a:latin typeface="Palatino Linotype" pitchFamily="18" charset="0"/>
              </a:rPr>
              <a:t>Learning to write is learning to edit yourself</a:t>
            </a:r>
          </a:p>
          <a:p>
            <a:pPr lvl="1" algn="just"/>
            <a:r>
              <a:rPr lang="en-US" smtClean="0">
                <a:latin typeface="Palatino Linotype" pitchFamily="18" charset="0"/>
              </a:rPr>
              <a:t>Many students do a brain dump, edit it once and call it done, expecting the advisor to clean it up </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86834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Reviewers</a:t>
            </a:r>
            <a:endParaRPr lang="en-GB" dirty="0" smtClean="0">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62467" name="Rectangle 3"/>
          <p:cNvSpPr>
            <a:spLocks noGrp="1" noChangeArrowheads="1"/>
          </p:cNvSpPr>
          <p:nvPr>
            <p:ph idx="1"/>
          </p:nvPr>
        </p:nvSpPr>
        <p:spPr>
          <a:xfrm>
            <a:off x="457200" y="1214422"/>
            <a:ext cx="8229600" cy="5238766"/>
          </a:xfrm>
        </p:spPr>
        <p:txBody>
          <a:bodyPr/>
          <a:lstStyle/>
          <a:p>
            <a:pPr algn="just"/>
            <a:r>
              <a:rPr lang="en-US" sz="3000" dirty="0" smtClean="0">
                <a:latin typeface="Palatino Linotype" pitchFamily="18" charset="0"/>
              </a:rPr>
              <a:t>Most articles usually reviewed by 2 to 4 external reviewers</a:t>
            </a:r>
          </a:p>
          <a:p>
            <a:pPr lvl="1" algn="just"/>
            <a:r>
              <a:rPr lang="en-US" sz="2600" dirty="0" smtClean="0">
                <a:latin typeface="Palatino Linotype" pitchFamily="18" charset="0"/>
              </a:rPr>
              <a:t>These are experts in your field who read the article and give their opinions</a:t>
            </a:r>
          </a:p>
          <a:p>
            <a:pPr algn="just"/>
            <a:r>
              <a:rPr lang="en-US" sz="3000" dirty="0" smtClean="0">
                <a:latin typeface="Palatino Linotype" pitchFamily="18" charset="0"/>
              </a:rPr>
              <a:t>They comment on scientific merit, suitability to the journal for which you are applying, and readability</a:t>
            </a:r>
          </a:p>
          <a:p>
            <a:pPr algn="just"/>
            <a:r>
              <a:rPr lang="en-US" sz="3000" dirty="0" smtClean="0">
                <a:latin typeface="Palatino Linotype" pitchFamily="18" charset="0"/>
              </a:rPr>
              <a:t>They are not likely to correct grammar or poor organization; however, negatives in these areas will probably lead to a negative assessment of the scientific merit</a:t>
            </a: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86834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Reviewers</a:t>
            </a:r>
            <a:endParaRPr lang="en-GB" dirty="0" smtClean="0">
              <a:latin typeface="Palatino Linotype" pitchFamily="18" charset="0"/>
              <a:cs typeface="Times New Roman" pitchFamily="18" charset="0"/>
            </a:endParaRPr>
          </a:p>
        </p:txBody>
      </p:sp>
      <p:sp>
        <p:nvSpPr>
          <p:cNvPr id="62467" name="Rectangle 3"/>
          <p:cNvSpPr>
            <a:spLocks noGrp="1" noChangeArrowheads="1"/>
          </p:cNvSpPr>
          <p:nvPr>
            <p:ph idx="1"/>
          </p:nvPr>
        </p:nvSpPr>
        <p:spPr>
          <a:xfrm>
            <a:off x="457200" y="1214422"/>
            <a:ext cx="8229600" cy="5238766"/>
          </a:xfrm>
        </p:spPr>
        <p:txBody>
          <a:bodyPr/>
          <a:lstStyle/>
          <a:p>
            <a:pPr algn="just"/>
            <a:r>
              <a:rPr lang="en-US" sz="3000" dirty="0" smtClean="0">
                <a:latin typeface="Palatino Linotype" pitchFamily="18" charset="0"/>
              </a:rPr>
              <a:t>By writing the best literary article, you maximize the chances that the reviews will be favorable</a:t>
            </a:r>
          </a:p>
          <a:p>
            <a:pPr algn="just"/>
            <a:r>
              <a:rPr lang="en-US" sz="3000" dirty="0" smtClean="0">
                <a:latin typeface="Palatino Linotype" pitchFamily="18" charset="0"/>
              </a:rPr>
              <a:t>The bulk of the decision will then land where it should: on the scientific merit of your contribution</a:t>
            </a:r>
          </a:p>
          <a:p>
            <a:pPr algn="just"/>
            <a:r>
              <a:rPr lang="en-US" sz="3000" dirty="0" smtClean="0">
                <a:latin typeface="Palatino Linotype" pitchFamily="18" charset="0"/>
              </a:rPr>
              <a:t>The best-written article that presents poor science is still not publishable</a:t>
            </a:r>
            <a:endParaRPr lang="en-GB" sz="3000" dirty="0" smtClean="0">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86834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How to Make Responses</a:t>
            </a:r>
            <a:endParaRPr lang="en-GB" dirty="0" smtClean="0">
              <a:latin typeface="Palatino Linotype" pitchFamily="18" charset="0"/>
              <a:cs typeface="Times New Roman" pitchFamily="18" charset="0"/>
            </a:endParaRPr>
          </a:p>
        </p:txBody>
      </p:sp>
      <p:sp>
        <p:nvSpPr>
          <p:cNvPr id="62467" name="Rectangle 3"/>
          <p:cNvSpPr>
            <a:spLocks noGrp="1" noChangeArrowheads="1"/>
          </p:cNvSpPr>
          <p:nvPr>
            <p:ph idx="1"/>
          </p:nvPr>
        </p:nvSpPr>
        <p:spPr>
          <a:xfrm>
            <a:off x="457200" y="1214422"/>
            <a:ext cx="8229600" cy="5238766"/>
          </a:xfrm>
        </p:spPr>
        <p:txBody>
          <a:bodyPr/>
          <a:lstStyle/>
          <a:p>
            <a:pPr algn="just"/>
            <a:r>
              <a:rPr lang="en-US" sz="3000" dirty="0" smtClean="0">
                <a:latin typeface="Palatino Linotype" pitchFamily="18" charset="0"/>
              </a:rPr>
              <a:t>Try to understand every single comments that has been given by the reviewer.</a:t>
            </a:r>
          </a:p>
          <a:p>
            <a:pPr algn="just"/>
            <a:r>
              <a:rPr lang="en-US" sz="3000" dirty="0" smtClean="0">
                <a:latin typeface="Palatino Linotype" pitchFamily="18" charset="0"/>
              </a:rPr>
              <a:t>Though the comments are presented in descriptive way but try to figure out the number of questions from every paragraph of the description.</a:t>
            </a:r>
          </a:p>
          <a:p>
            <a:pPr algn="just"/>
            <a:r>
              <a:rPr lang="en-US" sz="3000" dirty="0" smtClean="0">
                <a:latin typeface="Palatino Linotype" pitchFamily="18" charset="0"/>
              </a:rPr>
              <a:t>Once questions are figured out, give answer for every single question.</a:t>
            </a:r>
          </a:p>
          <a:p>
            <a:pPr algn="just"/>
            <a:r>
              <a:rPr lang="en-US" sz="3000" dirty="0" smtClean="0">
                <a:latin typeface="Palatino Linotype" pitchFamily="18" charset="0"/>
              </a:rPr>
              <a:t>Show your extreme politeness in your responses even though the questions are not appropriate.</a:t>
            </a:r>
            <a:endParaRPr lang="en-GB" sz="3000" dirty="0" smtClean="0">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86834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How to Make Responses</a:t>
            </a:r>
            <a:endParaRPr lang="en-GB" dirty="0" smtClean="0">
              <a:latin typeface="Palatino Linotype" pitchFamily="18" charset="0"/>
              <a:cs typeface="Times New Roman" pitchFamily="18" charset="0"/>
            </a:endParaRPr>
          </a:p>
        </p:txBody>
      </p:sp>
      <p:sp>
        <p:nvSpPr>
          <p:cNvPr id="62467" name="Rectangle 3"/>
          <p:cNvSpPr>
            <a:spLocks noGrp="1" noChangeArrowheads="1"/>
          </p:cNvSpPr>
          <p:nvPr>
            <p:ph idx="1"/>
          </p:nvPr>
        </p:nvSpPr>
        <p:spPr>
          <a:xfrm>
            <a:off x="457200" y="1214422"/>
            <a:ext cx="8229600" cy="5238766"/>
          </a:xfrm>
        </p:spPr>
        <p:txBody>
          <a:bodyPr/>
          <a:lstStyle/>
          <a:p>
            <a:pPr algn="just"/>
            <a:r>
              <a:rPr lang="en-US" sz="3000" dirty="0" smtClean="0">
                <a:latin typeface="Palatino Linotype" pitchFamily="18" charset="0"/>
              </a:rPr>
              <a:t>Always try to give answer in detail rather than only YES or NO.</a:t>
            </a:r>
          </a:p>
          <a:p>
            <a:pPr algn="just"/>
            <a:r>
              <a:rPr lang="en-US" sz="3000" dirty="0" smtClean="0">
                <a:latin typeface="Palatino Linotype" pitchFamily="18" charset="0"/>
              </a:rPr>
              <a:t>Remember that the reviewer will feel comfortable to get the answer from the RESPONSE rather opening the manuscript again to understand your response.</a:t>
            </a:r>
          </a:p>
          <a:p>
            <a:pPr algn="just"/>
            <a:r>
              <a:rPr lang="en-US" sz="3000" dirty="0" smtClean="0">
                <a:latin typeface="Palatino Linotype" pitchFamily="18" charset="0"/>
              </a:rPr>
              <a:t>Your response should reflect in the manuscript thus you need to revise the article accordingly.</a:t>
            </a:r>
            <a:endParaRPr lang="en-GB" sz="3000" dirty="0" smtClean="0">
              <a:latin typeface="Palatino Linotype" pitchFamily="18" charset="0"/>
              <a:cs typeface="Times New Roman" pitchFamily="18" charset="0"/>
            </a:endParaRPr>
          </a:p>
        </p:txBody>
      </p:sp>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868346"/>
          </a:xfrm>
        </p:spPr>
        <p:txBody>
          <a:bodyPr/>
          <a:lstStyle/>
          <a:p>
            <a:pPr eaLnBrk="1" hangingPunct="1"/>
            <a:r>
              <a:rPr lang="en-US" dirty="0" smtClean="0">
                <a:effectLst>
                  <a:outerShdw blurRad="38100" dist="38100" dir="2700000" algn="tl">
                    <a:srgbClr val="000000">
                      <a:alpha val="43137"/>
                    </a:srgbClr>
                  </a:outerShdw>
                </a:effectLst>
                <a:latin typeface="Palatino Linotype" pitchFamily="18" charset="0"/>
                <a:cs typeface="Times New Roman" pitchFamily="18" charset="0"/>
              </a:rPr>
              <a:t>How to Make Responses</a:t>
            </a:r>
            <a:endParaRPr lang="en-GB" dirty="0" smtClean="0">
              <a:latin typeface="Palatino Linotype"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676275" y="1257321"/>
            <a:ext cx="7791450" cy="5172075"/>
          </a:xfrm>
          <a:prstGeom prst="rect">
            <a:avLst/>
          </a:prstGeom>
          <a:noFill/>
          <a:ln w="9525">
            <a:noFill/>
            <a:miter lim="800000"/>
            <a:headEnd/>
            <a:tailEnd/>
          </a:ln>
          <a:effectLst/>
        </p:spPr>
      </p:pic>
      <p:sp>
        <p:nvSpPr>
          <p:cNvPr id="5"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5"/>
          <p:cNvSpPr>
            <a:spLocks noChangeArrowheads="1"/>
          </p:cNvSpPr>
          <p:nvPr/>
        </p:nvSpPr>
        <p:spPr bwMode="auto">
          <a:xfrm>
            <a:off x="428596" y="2571744"/>
            <a:ext cx="8229600" cy="1143000"/>
          </a:xfrm>
          <a:prstGeom prst="rect">
            <a:avLst/>
          </a:prstGeom>
          <a:noFill/>
          <a:ln w="9525">
            <a:noFill/>
            <a:miter lim="800000"/>
            <a:headEnd/>
            <a:tailEnd/>
          </a:ln>
        </p:spPr>
        <p:txBody>
          <a:bodyPr anchor="ctr"/>
          <a:lstStyle/>
          <a:p>
            <a:pPr algn="ctr"/>
            <a:r>
              <a:rPr lang="en-US" sz="4400" dirty="0" smtClean="0">
                <a:solidFill>
                  <a:schemeClr val="tx2"/>
                </a:solidFill>
                <a:effectLst>
                  <a:outerShdw blurRad="38100" dist="38100" dir="2700000" algn="tl">
                    <a:srgbClr val="000000">
                      <a:alpha val="43137"/>
                    </a:srgbClr>
                  </a:outerShdw>
                </a:effectLst>
                <a:latin typeface="Palatino Linotype" pitchFamily="18" charset="0"/>
                <a:cs typeface="Times New Roman" pitchFamily="18" charset="0"/>
              </a:rPr>
              <a:t>Thank You</a:t>
            </a:r>
            <a:endParaRPr lang="en-GB" sz="4400" dirty="0">
              <a:solidFill>
                <a:schemeClr val="tx2"/>
              </a:solidFill>
              <a:effectLst>
                <a:outerShdw blurRad="38100" dist="38100" dir="2700000" algn="tl">
                  <a:srgbClr val="000000">
                    <a:alpha val="43137"/>
                  </a:srgbClr>
                </a:outerShdw>
              </a:effectLst>
              <a:latin typeface="Palatino Linotype" pitchFamily="18" charset="0"/>
              <a:cs typeface="Times New Roman" pitchFamily="18" charset="0"/>
            </a:endParaRPr>
          </a:p>
        </p:txBody>
      </p:sp>
      <p:sp>
        <p:nvSpPr>
          <p:cNvPr id="3"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General principles</a:t>
            </a:r>
            <a:endParaRPr lang="en-GB" dirty="0" smtClean="0">
              <a:effectLst>
                <a:outerShdw blurRad="38100" dist="38100" dir="2700000" algn="tl">
                  <a:srgbClr val="000000">
                    <a:alpha val="43137"/>
                  </a:srgbClr>
                </a:outerShdw>
              </a:effectLst>
              <a:latin typeface="Palatino Linotype" pitchFamily="18" charset="0"/>
            </a:endParaRPr>
          </a:p>
        </p:txBody>
      </p:sp>
      <p:sp>
        <p:nvSpPr>
          <p:cNvPr id="10243" name="Rectangle 3"/>
          <p:cNvSpPr>
            <a:spLocks noGrp="1" noChangeArrowheads="1"/>
          </p:cNvSpPr>
          <p:nvPr>
            <p:ph idx="1"/>
          </p:nvPr>
        </p:nvSpPr>
        <p:spPr>
          <a:xfrm>
            <a:off x="457200" y="1524000"/>
            <a:ext cx="8229600" cy="4343400"/>
          </a:xfrm>
        </p:spPr>
        <p:txBody>
          <a:bodyPr/>
          <a:lstStyle/>
          <a:p>
            <a:pPr lvl="1" algn="just"/>
            <a:r>
              <a:rPr lang="en-US" smtClean="0">
                <a:latin typeface="Palatino Linotype" pitchFamily="18" charset="0"/>
              </a:rPr>
              <a:t>You should be giving your advisor work that you feel you have put your best effort into, not some half-baked writing that you have been too lazy to improve yourself </a:t>
            </a:r>
          </a:p>
          <a:p>
            <a:pPr lvl="1" algn="just"/>
            <a:r>
              <a:rPr lang="en-US" smtClean="0">
                <a:latin typeface="Palatino Linotype" pitchFamily="18" charset="0"/>
              </a:rPr>
              <a:t>Good writers edit themselves repeatedly</a:t>
            </a:r>
          </a:p>
          <a:p>
            <a:pPr lvl="1" algn="just"/>
            <a:r>
              <a:rPr lang="en-US" smtClean="0">
                <a:latin typeface="Palatino Linotype" pitchFamily="18" charset="0"/>
              </a:rPr>
              <a:t>Keep editing yourself until you cannot see any changes, your changes make it worse, or the thing is due </a:t>
            </a:r>
          </a:p>
          <a:p>
            <a:pPr lvl="1" algn="just"/>
            <a:r>
              <a:rPr lang="en-US" smtClean="0">
                <a:latin typeface="Palatino Linotype" pitchFamily="18" charset="0"/>
              </a:rPr>
              <a:t>Editing often works best when done after a break</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solidFill>
                  <a:schemeClr val="tx1"/>
                </a:solidFill>
                <a:effectLst>
                  <a:outerShdw blurRad="38100" dist="38100" dir="2700000" algn="tl">
                    <a:srgbClr val="000000">
                      <a:alpha val="43137"/>
                    </a:srgbClr>
                  </a:outerShdw>
                </a:effectLst>
                <a:latin typeface="Palatino Linotype" pitchFamily="18" charset="0"/>
              </a:rPr>
              <a:t>General principles</a:t>
            </a:r>
            <a:endParaRPr lang="en-GB" dirty="0" smtClean="0">
              <a:effectLst>
                <a:outerShdw blurRad="38100" dist="38100" dir="2700000" algn="tl">
                  <a:srgbClr val="000000">
                    <a:alpha val="43137"/>
                  </a:srgbClr>
                </a:outerShdw>
              </a:effectLst>
              <a:latin typeface="Palatino Linotype" pitchFamily="18" charset="0"/>
            </a:endParaRPr>
          </a:p>
        </p:txBody>
      </p:sp>
      <p:sp>
        <p:nvSpPr>
          <p:cNvPr id="11267" name="Rectangle 3"/>
          <p:cNvSpPr>
            <a:spLocks noGrp="1" noChangeArrowheads="1"/>
          </p:cNvSpPr>
          <p:nvPr>
            <p:ph idx="1"/>
          </p:nvPr>
        </p:nvSpPr>
        <p:spPr>
          <a:xfrm>
            <a:off x="457200" y="1357313"/>
            <a:ext cx="8229600" cy="4343400"/>
          </a:xfrm>
        </p:spPr>
        <p:txBody>
          <a:bodyPr/>
          <a:lstStyle/>
          <a:p>
            <a:pPr algn="just"/>
            <a:r>
              <a:rPr lang="en-US" smtClean="0">
                <a:latin typeface="Palatino Linotype" pitchFamily="18" charset="0"/>
              </a:rPr>
              <a:t>Know the audience and the journal</a:t>
            </a:r>
          </a:p>
          <a:p>
            <a:pPr lvl="1" algn="just"/>
            <a:r>
              <a:rPr lang="en-US" smtClean="0">
                <a:latin typeface="Palatino Linotype" pitchFamily="18" charset="0"/>
              </a:rPr>
              <a:t>One of the first things to think about as you write is who your audience will be </a:t>
            </a:r>
          </a:p>
          <a:p>
            <a:pPr lvl="1" algn="just"/>
            <a:r>
              <a:rPr lang="en-US" smtClean="0">
                <a:latin typeface="Palatino Linotype" pitchFamily="18" charset="0"/>
              </a:rPr>
              <a:t>Go through the journal scope to know about the probable readers </a:t>
            </a:r>
          </a:p>
          <a:p>
            <a:pPr lvl="1" algn="just"/>
            <a:r>
              <a:rPr lang="en-US" smtClean="0">
                <a:latin typeface="Palatino Linotype" pitchFamily="18" charset="0"/>
              </a:rPr>
              <a:t>For example, a journal is dominated by the medical related articles but they also publish biomedical engineering related articles OR your article is hardware dominated of an application and you are trying to publish it in a journal dominated on the application  </a:t>
            </a:r>
          </a:p>
        </p:txBody>
      </p:sp>
      <p:sp>
        <p:nvSpPr>
          <p:cNvPr id="6" name="Rectangle 1027"/>
          <p:cNvSpPr txBox="1">
            <a:spLocks noChangeArrowheads="1"/>
          </p:cNvSpPr>
          <p:nvPr/>
        </p:nvSpPr>
        <p:spPr bwMode="auto">
          <a:xfrm>
            <a:off x="0" y="6643710"/>
            <a:ext cx="9144000" cy="193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ts val="0"/>
              </a:spcBef>
              <a:spcAft>
                <a:spcPct val="0"/>
              </a:spcAft>
              <a:buClrTx/>
              <a:buSzTx/>
              <a:tabLst/>
              <a:defRPr/>
            </a:pPr>
            <a:r>
              <a:rPr kumimoji="0" lang="en-US" sz="1000" b="0" i="0" u="none" strike="noStrike" kern="0" cap="none" spc="0" normalizeH="0" baseline="0" noProof="0" dirty="0" smtClean="0">
                <a:ln>
                  <a:noFill/>
                </a:ln>
                <a:solidFill>
                  <a:schemeClr val="tx1"/>
                </a:solidFill>
                <a:effectLst/>
                <a:uLnTx/>
                <a:uFillTx/>
                <a:latin typeface="Palatino Linotype" pitchFamily="18" charset="0"/>
              </a:rPr>
              <a:t>20-December-2016                                                                           M</a:t>
            </a:r>
            <a:r>
              <a:rPr kumimoji="0" lang="en-US" sz="1000" b="0" i="0" u="none" strike="noStrike" kern="0" cap="none" spc="0" normalizeH="0" baseline="0" noProof="0" dirty="0" smtClean="0">
                <a:ln>
                  <a:noFill/>
                </a:ln>
                <a:solidFill>
                  <a:schemeClr val="tx1"/>
                </a:solidFill>
                <a:effectLst/>
                <a:uLnTx/>
                <a:uFillTx/>
                <a:latin typeface="Palatino Linotype" pitchFamily="18" charset="0"/>
              </a:rPr>
              <a:t>. B. I. Reaz, </a:t>
            </a:r>
            <a:r>
              <a:rPr lang="en-US" sz="1000" kern="0" dirty="0" smtClean="0">
                <a:latin typeface="Palatino Linotype" pitchFamily="18" charset="0"/>
              </a:rPr>
              <a:t>SUST, Sylhet, Bangladesh</a:t>
            </a:r>
            <a:endParaRPr kumimoji="0" lang="en-US" sz="1000" b="0" i="0" u="none" strike="noStrike" kern="0" cap="none" spc="0" normalizeH="0" baseline="0" noProof="0" dirty="0" smtClean="0">
              <a:ln>
                <a:noFill/>
              </a:ln>
              <a:solidFill>
                <a:schemeClr val="tx1"/>
              </a:solidFill>
              <a:effectLst/>
              <a:uLnTx/>
              <a:uFillTx/>
              <a:latin typeface="Palatino Linotype"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3653" y="6643710"/>
            <a:ext cx="212361" cy="23041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i design template">
  <a:themeElements>
    <a:clrScheme name="Koi design template 1">
      <a:dk1>
        <a:srgbClr val="272776"/>
      </a:dk1>
      <a:lt1>
        <a:srgbClr val="F3F1E4"/>
      </a:lt1>
      <a:dk2>
        <a:srgbClr val="272776"/>
      </a:dk2>
      <a:lt2>
        <a:srgbClr val="808080"/>
      </a:lt2>
      <a:accent1>
        <a:srgbClr val="99CCFF"/>
      </a:accent1>
      <a:accent2>
        <a:srgbClr val="CCCCFF"/>
      </a:accent2>
      <a:accent3>
        <a:srgbClr val="F8F7EF"/>
      </a:accent3>
      <a:accent4>
        <a:srgbClr val="202064"/>
      </a:accent4>
      <a:accent5>
        <a:srgbClr val="CAE2FF"/>
      </a:accent5>
      <a:accent6>
        <a:srgbClr val="B9B9E7"/>
      </a:accent6>
      <a:hlink>
        <a:srgbClr val="3333CC"/>
      </a:hlink>
      <a:folHlink>
        <a:srgbClr val="AF67FF"/>
      </a:folHlink>
    </a:clrScheme>
    <a:fontScheme name="Koi design 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Century Gothic"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Century Gothic" pitchFamily="34" charset="0"/>
          </a:defRPr>
        </a:defPPr>
      </a:lstStyle>
    </a:lnDef>
  </a:objectDefaults>
  <a:extraClrSchemeLst>
    <a:extraClrScheme>
      <a:clrScheme name="Koi design template 1">
        <a:dk1>
          <a:srgbClr val="272776"/>
        </a:dk1>
        <a:lt1>
          <a:srgbClr val="F3F1E4"/>
        </a:lt1>
        <a:dk2>
          <a:srgbClr val="272776"/>
        </a:dk2>
        <a:lt2>
          <a:srgbClr val="808080"/>
        </a:lt2>
        <a:accent1>
          <a:srgbClr val="99CCFF"/>
        </a:accent1>
        <a:accent2>
          <a:srgbClr val="CCCCFF"/>
        </a:accent2>
        <a:accent3>
          <a:srgbClr val="F8F7EF"/>
        </a:accent3>
        <a:accent4>
          <a:srgbClr val="202064"/>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oi design template 2">
        <a:dk1>
          <a:srgbClr val="272776"/>
        </a:dk1>
        <a:lt1>
          <a:srgbClr val="F3F1E4"/>
        </a:lt1>
        <a:dk2>
          <a:srgbClr val="272776"/>
        </a:dk2>
        <a:lt2>
          <a:srgbClr val="777777"/>
        </a:lt2>
        <a:accent1>
          <a:srgbClr val="B8CFFB"/>
        </a:accent1>
        <a:accent2>
          <a:srgbClr val="DF8F74"/>
        </a:accent2>
        <a:accent3>
          <a:srgbClr val="F8F7EF"/>
        </a:accent3>
        <a:accent4>
          <a:srgbClr val="202064"/>
        </a:accent4>
        <a:accent5>
          <a:srgbClr val="D8E4FD"/>
        </a:accent5>
        <a:accent6>
          <a:srgbClr val="CA8168"/>
        </a:accent6>
        <a:hlink>
          <a:srgbClr val="7F97C2"/>
        </a:hlink>
        <a:folHlink>
          <a:srgbClr val="8BBE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3466</TotalTime>
  <Words>4803</Words>
  <Application>Microsoft Office PowerPoint</Application>
  <PresentationFormat>On-screen Show (4:3)</PresentationFormat>
  <Paragraphs>552</Paragraphs>
  <Slides>75</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Century Gothic</vt:lpstr>
      <vt:lpstr>Engravers MT</vt:lpstr>
      <vt:lpstr>Palatino Linotype</vt:lpstr>
      <vt:lpstr>Times New Roman</vt:lpstr>
      <vt:lpstr>Koi design template</vt:lpstr>
      <vt:lpstr>ACADEMIC WRITING SKILLS FOR RESEARCH JOURNAL ARTICLE</vt:lpstr>
      <vt:lpstr>Why do you write research or review article?</vt:lpstr>
      <vt:lpstr>Why do we write research or review article?</vt:lpstr>
      <vt:lpstr>Papers communicate ideas</vt:lpstr>
      <vt:lpstr>When to start?</vt:lpstr>
      <vt:lpstr>Conveying the idea</vt:lpstr>
      <vt:lpstr>General principles</vt:lpstr>
      <vt:lpstr>General principles</vt:lpstr>
      <vt:lpstr>General principles</vt:lpstr>
      <vt:lpstr>General principles</vt:lpstr>
      <vt:lpstr>General principles</vt:lpstr>
      <vt:lpstr>General principles</vt:lpstr>
      <vt:lpstr>Before starting to write</vt:lpstr>
      <vt:lpstr>Before starting to write</vt:lpstr>
      <vt:lpstr>Type of articles </vt:lpstr>
      <vt:lpstr>Structure  (Research Article)</vt:lpstr>
      <vt:lpstr>Title</vt:lpstr>
      <vt:lpstr>Author’s name and affiliation</vt:lpstr>
      <vt:lpstr>Abstract</vt:lpstr>
      <vt:lpstr>Abstract</vt:lpstr>
      <vt:lpstr>Abstract</vt:lpstr>
      <vt:lpstr>Abstract</vt:lpstr>
      <vt:lpstr>Abstract (long paper)</vt:lpstr>
      <vt:lpstr>Abstract (long paper)</vt:lpstr>
      <vt:lpstr>Abstract (long paper)</vt:lpstr>
      <vt:lpstr>Abstract (letter &amp; short paper)</vt:lpstr>
      <vt:lpstr>Abstract (letter &amp; short paper)</vt:lpstr>
      <vt:lpstr>Abstract (letter &amp; short paper)</vt:lpstr>
      <vt:lpstr>Keywords</vt:lpstr>
      <vt:lpstr>Introduction</vt:lpstr>
      <vt:lpstr>Introduction</vt:lpstr>
      <vt:lpstr>Introduction</vt:lpstr>
      <vt:lpstr>Introduction</vt:lpstr>
      <vt:lpstr>Introduction</vt:lpstr>
      <vt:lpstr>Introduction</vt:lpstr>
      <vt:lpstr>Introduction</vt:lpstr>
      <vt:lpstr>Introduction</vt:lpstr>
      <vt:lpstr>Introduction</vt:lpstr>
      <vt:lpstr>Introduction (letter) </vt:lpstr>
      <vt:lpstr>Introduction</vt:lpstr>
      <vt:lpstr>Introduction (wrap up)</vt:lpstr>
      <vt:lpstr>Introduction  (few things to note…..)</vt:lpstr>
      <vt:lpstr>Methodology</vt:lpstr>
      <vt:lpstr>Methodology</vt:lpstr>
      <vt:lpstr>Methodology (letter)</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 (letter)</vt:lpstr>
      <vt:lpstr>Conclusions</vt:lpstr>
      <vt:lpstr>Conclusions</vt:lpstr>
      <vt:lpstr>Conclusions</vt:lpstr>
      <vt:lpstr>Acknowledgement</vt:lpstr>
      <vt:lpstr>References</vt:lpstr>
      <vt:lpstr>References</vt:lpstr>
      <vt:lpstr>Structure  (Review Article)</vt:lpstr>
      <vt:lpstr>Title</vt:lpstr>
      <vt:lpstr>Abstract</vt:lpstr>
      <vt:lpstr>Key Researches on the Topic</vt:lpstr>
      <vt:lpstr>Key Researches on the Topic</vt:lpstr>
      <vt:lpstr>Discussion</vt:lpstr>
      <vt:lpstr>Structure  (Conference Article)</vt:lpstr>
      <vt:lpstr>Structure  (Conference Article)</vt:lpstr>
      <vt:lpstr>Which journal?</vt:lpstr>
      <vt:lpstr>Reviewers</vt:lpstr>
      <vt:lpstr>Reviewers</vt:lpstr>
      <vt:lpstr>How to Make Responses</vt:lpstr>
      <vt:lpstr>How to Make Responses</vt:lpstr>
      <vt:lpstr>How to Make Responses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 your boilerplate: a programming pearl</dc:title>
  <dc:creator>Simon Peyton Jones</dc:creator>
  <cp:lastModifiedBy>Mamun Reaz</cp:lastModifiedBy>
  <cp:revision>294</cp:revision>
  <dcterms:created xsi:type="dcterms:W3CDTF">2004-01-07T12:48:26Z</dcterms:created>
  <dcterms:modified xsi:type="dcterms:W3CDTF">2016-12-12T06:39:31Z</dcterms:modified>
</cp:coreProperties>
</file>