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Bold" charset="1" panose="00000000000000000000"/>
      <p:regular r:id="rId15"/>
    </p:embeddedFont>
    <p:embeddedFont>
      <p:font typeface="DM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2" Target="../media/image1.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038639" y="2310287"/>
            <a:ext cx="12103799" cy="4744020"/>
          </a:xfrm>
          <a:prstGeom prst="rect">
            <a:avLst/>
          </a:prstGeom>
        </p:spPr>
        <p:txBody>
          <a:bodyPr anchor="t" rtlCol="false" tIns="0" lIns="0" bIns="0" rIns="0">
            <a:spAutoFit/>
          </a:bodyPr>
          <a:lstStyle/>
          <a:p>
            <a:pPr algn="ctr">
              <a:lnSpc>
                <a:spcPts val="12218"/>
              </a:lnSpc>
            </a:pPr>
            <a:r>
              <a:rPr lang="en-US" sz="12998" b="true">
                <a:solidFill>
                  <a:srgbClr val="000000"/>
                </a:solidFill>
                <a:latin typeface="DM Sans Bold"/>
                <a:ea typeface="DM Sans Bold"/>
                <a:cs typeface="DM Sans Bold"/>
                <a:sym typeface="DM Sans Bold"/>
              </a:rPr>
              <a:t>Abstractive</a:t>
            </a:r>
          </a:p>
          <a:p>
            <a:pPr algn="ctr">
              <a:lnSpc>
                <a:spcPts val="12218"/>
              </a:lnSpc>
            </a:pPr>
            <a:r>
              <a:rPr lang="en-US" b="true" sz="12998">
                <a:solidFill>
                  <a:srgbClr val="000000"/>
                </a:solidFill>
                <a:latin typeface="DM Sans Bold"/>
                <a:ea typeface="DM Sans Bold"/>
                <a:cs typeface="DM Sans Bold"/>
                <a:sym typeface="DM Sans Bold"/>
              </a:rPr>
              <a:t>text summarization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4788507"/>
            <a:ext cx="7707571" cy="4533901"/>
          </a:xfrm>
          <a:prstGeom prst="rect">
            <a:avLst/>
          </a:prstGeom>
        </p:spPr>
        <p:txBody>
          <a:bodyPr anchor="t" rtlCol="false" tIns="0" lIns="0" bIns="0" rIns="0">
            <a:spAutoFit/>
          </a:bodyPr>
          <a:lstStyle/>
          <a:p>
            <a:pPr algn="l" marL="0" indent="0" lvl="0">
              <a:lnSpc>
                <a:spcPts val="4049"/>
              </a:lnSpc>
              <a:spcBef>
                <a:spcPct val="0"/>
              </a:spcBef>
            </a:pPr>
            <a:r>
              <a:rPr lang="en-US" sz="2999" spc="179">
                <a:solidFill>
                  <a:srgbClr val="000000"/>
                </a:solidFill>
                <a:latin typeface="DM Sans"/>
                <a:ea typeface="DM Sans"/>
                <a:cs typeface="DM Sans"/>
                <a:sym typeface="DM Sans"/>
              </a:rPr>
              <a:t>Abstractive Text Summarization is a technique that involves generating concise and fluent summaries by understanding the semantic meaning of the original text. Unlike extractive summarization, which selects sentences from the original text, abstractive summarization generates new text that captures the key ideas.</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956591" y="950810"/>
            <a:ext cx="5441823" cy="8229600"/>
          </a:xfrm>
          <a:custGeom>
            <a:avLst/>
            <a:gdLst/>
            <a:ahLst/>
            <a:cxnLst/>
            <a:rect r="r" b="b" t="t" l="l"/>
            <a:pathLst>
              <a:path h="8229600" w="5441823">
                <a:moveTo>
                  <a:pt x="0" y="0"/>
                </a:moveTo>
                <a:lnTo>
                  <a:pt x="5441823" y="0"/>
                </a:lnTo>
                <a:lnTo>
                  <a:pt x="5441823" y="8229600"/>
                </a:lnTo>
                <a:lnTo>
                  <a:pt x="0" y="8229600"/>
                </a:lnTo>
                <a:lnTo>
                  <a:pt x="0" y="0"/>
                </a:lnTo>
                <a:close/>
              </a:path>
            </a:pathLst>
          </a:custGeom>
          <a:blipFill>
            <a:blip r:embed="rId13"/>
            <a:stretch>
              <a:fillRect l="0" t="0" r="0" b="0"/>
            </a:stretch>
          </a:blipFill>
        </p:spPr>
      </p:sp>
      <p:sp>
        <p:nvSpPr>
          <p:cNvPr name="TextBox 10" id="10"/>
          <p:cNvSpPr txBox="true"/>
          <p:nvPr/>
        </p:nvSpPr>
        <p:spPr>
          <a:xfrm rot="0">
            <a:off x="1504950" y="2955635"/>
            <a:ext cx="7848753" cy="1043306"/>
          </a:xfrm>
          <a:prstGeom prst="rect">
            <a:avLst/>
          </a:prstGeom>
        </p:spPr>
        <p:txBody>
          <a:bodyPr anchor="t" rtlCol="false" tIns="0" lIns="0" bIns="0" rIns="0">
            <a:spAutoFit/>
          </a:bodyPr>
          <a:lstStyle/>
          <a:p>
            <a:pPr algn="l">
              <a:lnSpc>
                <a:spcPts val="7760"/>
              </a:lnSpc>
            </a:pPr>
            <a:r>
              <a:rPr lang="en-US" sz="8000" b="true">
                <a:solidFill>
                  <a:srgbClr val="000000"/>
                </a:solidFill>
                <a:latin typeface="DM Sans Bold"/>
                <a:ea typeface="DM Sans Bold"/>
                <a:cs typeface="DM Sans Bold"/>
                <a:sym typeface="DM Sa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3118971"/>
            <a:ext cx="7639050"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a:t>
            </a:r>
          </a:p>
          <a:p>
            <a:pPr algn="l">
              <a:lnSpc>
                <a:spcPts val="8730"/>
              </a:lnSpc>
            </a:pPr>
            <a:r>
              <a:rPr lang="en-US" sz="9000" b="true">
                <a:solidFill>
                  <a:srgbClr val="000000"/>
                </a:solidFill>
                <a:latin typeface="DM Sans Bold"/>
                <a:ea typeface="DM Sans Bold"/>
                <a:cs typeface="DM Sans Bold"/>
                <a:sym typeface="DM Sans Bold"/>
              </a:rPr>
              <a:t>Methodology</a:t>
            </a:r>
          </a:p>
        </p:txBody>
      </p:sp>
      <p:sp>
        <p:nvSpPr>
          <p:cNvPr name="TextBox 4" id="4"/>
          <p:cNvSpPr txBox="true"/>
          <p:nvPr/>
        </p:nvSpPr>
        <p:spPr>
          <a:xfrm rot="0">
            <a:off x="1504950" y="6224278"/>
            <a:ext cx="7025086" cy="2009775"/>
          </a:xfrm>
          <a:prstGeom prst="rect">
            <a:avLst/>
          </a:prstGeom>
        </p:spPr>
        <p:txBody>
          <a:bodyPr anchor="t" rtlCol="false" tIns="0" lIns="0" bIns="0" rIns="0">
            <a:spAutoFit/>
          </a:bodyPr>
          <a:lstStyle/>
          <a:p>
            <a:pPr algn="l" marL="0" indent="0" lvl="0">
              <a:lnSpc>
                <a:spcPts val="5399"/>
              </a:lnSpc>
              <a:spcBef>
                <a:spcPct val="0"/>
              </a:spcBef>
            </a:pPr>
            <a:r>
              <a:rPr lang="en-US" sz="3999" spc="239">
                <a:solidFill>
                  <a:srgbClr val="000000"/>
                </a:solidFill>
                <a:latin typeface="DM Sans"/>
                <a:ea typeface="DM Sans"/>
                <a:cs typeface="DM Sans"/>
                <a:sym typeface="DM Sans"/>
              </a:rPr>
              <a:t>We used a pre-trained model which is T5 for fine-tuning</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2218908" y="1721410"/>
            <a:ext cx="4132127" cy="1611629"/>
          </a:xfrm>
          <a:prstGeom prst="rect">
            <a:avLst/>
          </a:prstGeom>
        </p:spPr>
        <p:txBody>
          <a:bodyPr anchor="t" rtlCol="false" tIns="0" lIns="0" bIns="0" rIns="0">
            <a:spAutoFit/>
          </a:bodyPr>
          <a:lstStyle/>
          <a:p>
            <a:pPr algn="just" marL="0" indent="0" lvl="0">
              <a:lnSpc>
                <a:spcPts val="2565"/>
              </a:lnSpc>
              <a:spcBef>
                <a:spcPct val="0"/>
              </a:spcBef>
            </a:pPr>
            <a:r>
              <a:rPr lang="en-US" sz="1900" spc="30">
                <a:solidFill>
                  <a:srgbClr val="000000"/>
                </a:solidFill>
                <a:latin typeface="DM Sans"/>
                <a:ea typeface="DM Sans"/>
                <a:cs typeface="DM Sans"/>
                <a:sym typeface="DM Sans"/>
              </a:rPr>
              <a:t>Strong Foundation: T5 is pre-trained on a massive dataset, providing a strong foundation for various NLP tasks, including summarization.</a:t>
            </a:r>
          </a:p>
        </p:txBody>
      </p:sp>
      <p:sp>
        <p:nvSpPr>
          <p:cNvPr name="TextBox 18" id="18"/>
          <p:cNvSpPr txBox="true"/>
          <p:nvPr/>
        </p:nvSpPr>
        <p:spPr>
          <a:xfrm rot="0">
            <a:off x="12218908" y="4414892"/>
            <a:ext cx="4132127" cy="1611630"/>
          </a:xfrm>
          <a:prstGeom prst="rect">
            <a:avLst/>
          </a:prstGeom>
        </p:spPr>
        <p:txBody>
          <a:bodyPr anchor="t" rtlCol="false" tIns="0" lIns="0" bIns="0" rIns="0">
            <a:spAutoFit/>
          </a:bodyPr>
          <a:lstStyle/>
          <a:p>
            <a:pPr algn="just" marL="0" indent="0" lvl="0">
              <a:lnSpc>
                <a:spcPts val="2564"/>
              </a:lnSpc>
              <a:spcBef>
                <a:spcPct val="0"/>
              </a:spcBef>
            </a:pPr>
            <a:r>
              <a:rPr lang="en-US" sz="1899" spc="30">
                <a:solidFill>
                  <a:srgbClr val="000000"/>
                </a:solidFill>
                <a:latin typeface="DM Sans"/>
                <a:ea typeface="DM Sans"/>
                <a:cs typeface="DM Sans"/>
                <a:sym typeface="DM Sans"/>
              </a:rPr>
              <a:t>High-Quality Summaries: T5's ability to understand the semantic meaning of text allows it to generate concise and informative summaries.</a:t>
            </a:r>
          </a:p>
        </p:txBody>
      </p:sp>
      <p:sp>
        <p:nvSpPr>
          <p:cNvPr name="TextBox 19" id="19"/>
          <p:cNvSpPr txBox="true"/>
          <p:nvPr/>
        </p:nvSpPr>
        <p:spPr>
          <a:xfrm rot="0">
            <a:off x="12218908" y="7108374"/>
            <a:ext cx="4132127" cy="1657350"/>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ea typeface="DM Sans"/>
                <a:cs typeface="DM Sans"/>
                <a:sym typeface="DM Sans"/>
              </a:rPr>
              <a:t>Transfer Learning: By fine-tuning the pre-trained T5 model on a specific summarization dataset, we can quickly adapt it to our task.</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898168"/>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T5</a:t>
            </a:r>
          </a:p>
        </p:txBody>
      </p:sp>
      <p:sp>
        <p:nvSpPr>
          <p:cNvPr name="TextBox 6" id="6"/>
          <p:cNvSpPr txBox="true"/>
          <p:nvPr/>
        </p:nvSpPr>
        <p:spPr>
          <a:xfrm rot="0">
            <a:off x="1504950" y="4798032"/>
            <a:ext cx="7707571" cy="3644265"/>
          </a:xfrm>
          <a:prstGeom prst="rect">
            <a:avLst/>
          </a:prstGeom>
        </p:spPr>
        <p:txBody>
          <a:bodyPr anchor="t" rtlCol="false" tIns="0" lIns="0" bIns="0" rIns="0">
            <a:spAutoFit/>
          </a:bodyPr>
          <a:lstStyle/>
          <a:p>
            <a:pPr algn="l">
              <a:lnSpc>
                <a:spcPts val="3644"/>
              </a:lnSpc>
            </a:pPr>
            <a:r>
              <a:rPr lang="en-US" sz="2699" spc="161">
                <a:solidFill>
                  <a:srgbClr val="000000"/>
                </a:solidFill>
                <a:latin typeface="DM Sans"/>
                <a:ea typeface="DM Sans"/>
                <a:cs typeface="DM Sans"/>
                <a:sym typeface="DM Sans"/>
              </a:rPr>
              <a:t>T5 (Text-To-Text Transfer Transformer) is a powerful language model developed by Google AI.</a:t>
            </a:r>
          </a:p>
          <a:p>
            <a:pPr algn="l">
              <a:lnSpc>
                <a:spcPts val="3644"/>
              </a:lnSpc>
            </a:pPr>
          </a:p>
          <a:p>
            <a:pPr algn="l" marL="0" indent="0" lvl="0">
              <a:lnSpc>
                <a:spcPts val="3644"/>
              </a:lnSpc>
              <a:spcBef>
                <a:spcPct val="0"/>
              </a:spcBef>
            </a:pPr>
            <a:r>
              <a:rPr lang="en-US" sz="2699" spc="161">
                <a:solidFill>
                  <a:srgbClr val="000000"/>
                </a:solidFill>
                <a:latin typeface="DM Sans"/>
                <a:ea typeface="DM Sans"/>
                <a:cs typeface="DM Sans"/>
                <a:sym typeface="DM Sans"/>
              </a:rPr>
              <a:t> It's designed to handle a wide range of natural language tasks, including text summarization, translation, question answering, and more.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T5 Architecture</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2227066" y="6428841"/>
            <a:ext cx="2646492" cy="2327911"/>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Input Encoding: The input text (article or document) is tokenized and converted into a sequence of numbers.</a:t>
            </a:r>
          </a:p>
        </p:txBody>
      </p:sp>
      <p:sp>
        <p:nvSpPr>
          <p:cNvPr name="TextBox 20" id="20"/>
          <p:cNvSpPr txBox="true"/>
          <p:nvPr/>
        </p:nvSpPr>
        <p:spPr>
          <a:xfrm rot="0">
            <a:off x="5948468" y="6428841"/>
            <a:ext cx="2732862" cy="2718436"/>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Encoder-Decoder Architecture: The T5 model processes the input sequence using an encoder, which generates a contextual representation.</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9671930" y="6428841"/>
            <a:ext cx="2747991" cy="2718436"/>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Decoder Generation: The decoder generates the summary token by token, conditioned on the encoder output and previously generated tokens.</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3414442" y="6428841"/>
            <a:ext cx="2646492" cy="3108961"/>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Decoding Process: The decoding process continues until a special end-of-sequence token is generated, indicating the completion of the summary.</a:t>
            </a:r>
            <a:r>
              <a:rPr lang="en-US" sz="1999">
                <a:solidFill>
                  <a:srgbClr val="000000"/>
                </a:solidFill>
                <a:latin typeface="DM Sans"/>
                <a:ea typeface="DM Sans"/>
                <a:cs typeface="DM Sans"/>
                <a:sym typeface="DM Sans"/>
              </a:rPr>
              <a:t> </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Creation process</a:t>
            </a:r>
          </a:p>
        </p:txBody>
      </p:sp>
      <p:sp>
        <p:nvSpPr>
          <p:cNvPr name="TextBox 6" id="6"/>
          <p:cNvSpPr txBox="true"/>
          <p:nvPr/>
        </p:nvSpPr>
        <p:spPr>
          <a:xfrm rot="0">
            <a:off x="8659015" y="4798032"/>
            <a:ext cx="7707571" cy="1889760"/>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000000"/>
                </a:solidFill>
                <a:latin typeface="DM Sans"/>
                <a:ea typeface="DM Sans"/>
                <a:cs typeface="DM Sans"/>
                <a:sym typeface="DM Sans"/>
              </a:rPr>
              <a:t>first for choosing the model we tested T5 and BART pre-trained models to see which one would generate the shortest summarization.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028700"/>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028700" y="6595378"/>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2686737" y="3580654"/>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2" id="12"/>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1292756" y="4685171"/>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7866361">
            <a:off x="6993138" y="613703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408646" y="6895680"/>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864129" y="4048438"/>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8" id="18"/>
          <p:cNvSpPr txBox="true"/>
          <p:nvPr/>
        </p:nvSpPr>
        <p:spPr>
          <a:xfrm rot="0">
            <a:off x="3455525" y="2133486"/>
            <a:ext cx="2816627" cy="379858"/>
          </a:xfrm>
          <a:prstGeom prst="rect">
            <a:avLst/>
          </a:prstGeom>
        </p:spPr>
        <p:txBody>
          <a:bodyPr anchor="t" rtlCol="false" tIns="0" lIns="0" bIns="0" rIns="0">
            <a:spAutoFit/>
          </a:bodyPr>
          <a:lstStyle/>
          <a:p>
            <a:pPr algn="l">
              <a:lnSpc>
                <a:spcPts val="3128"/>
              </a:lnSpc>
            </a:pPr>
            <a:r>
              <a:rPr lang="en-US" sz="2099">
                <a:solidFill>
                  <a:srgbClr val="000000"/>
                </a:solidFill>
                <a:latin typeface="DM Sans"/>
                <a:ea typeface="DM Sans"/>
                <a:cs typeface="DM Sans"/>
                <a:sym typeface="DM Sans"/>
              </a:rPr>
              <a:t>Loading the model </a:t>
            </a:r>
          </a:p>
        </p:txBody>
      </p:sp>
      <p:sp>
        <p:nvSpPr>
          <p:cNvPr name="TextBox 19" id="19"/>
          <p:cNvSpPr txBox="true"/>
          <p:nvPr/>
        </p:nvSpPr>
        <p:spPr>
          <a:xfrm rot="0">
            <a:off x="3458475" y="6738841"/>
            <a:ext cx="2816627" cy="2212341"/>
          </a:xfrm>
          <a:prstGeom prst="rect">
            <a:avLst/>
          </a:prstGeom>
        </p:spPr>
        <p:txBody>
          <a:bodyPr anchor="t" rtlCol="false" tIns="0" lIns="0" bIns="0" rIns="0">
            <a:spAutoFit/>
          </a:bodyPr>
          <a:lstStyle/>
          <a:p>
            <a:pPr algn="l" marL="0" indent="0" lvl="0">
              <a:lnSpc>
                <a:spcPts val="2979"/>
              </a:lnSpc>
            </a:pPr>
            <a:r>
              <a:rPr lang="en-US" sz="1999">
                <a:solidFill>
                  <a:srgbClr val="000000"/>
                </a:solidFill>
                <a:latin typeface="DM Sans"/>
                <a:ea typeface="DM Sans"/>
                <a:cs typeface="DM Sans"/>
                <a:sym typeface="DM Sans"/>
              </a:rPr>
              <a:t>Making a tokenizer which receives a batch of dialogue and a target batch from the summary using auto tokenizer</a:t>
            </a:r>
          </a:p>
        </p:txBody>
      </p:sp>
      <p:sp>
        <p:nvSpPr>
          <p:cNvPr name="TextBox 20" id="20"/>
          <p:cNvSpPr txBox="true"/>
          <p:nvPr/>
        </p:nvSpPr>
        <p:spPr>
          <a:xfrm rot="0">
            <a:off x="15116512" y="4032269"/>
            <a:ext cx="2816627" cy="2212341"/>
          </a:xfrm>
          <a:prstGeom prst="rect">
            <a:avLst/>
          </a:prstGeom>
        </p:spPr>
        <p:txBody>
          <a:bodyPr anchor="t" rtlCol="false" tIns="0" lIns="0" bIns="0" rIns="0">
            <a:spAutoFit/>
          </a:bodyPr>
          <a:lstStyle/>
          <a:p>
            <a:pPr algn="l">
              <a:lnSpc>
                <a:spcPts val="2979"/>
              </a:lnSpc>
            </a:pPr>
            <a:r>
              <a:rPr lang="en-US" sz="1999">
                <a:solidFill>
                  <a:srgbClr val="000000"/>
                </a:solidFill>
                <a:latin typeface="DM Sans"/>
                <a:ea typeface="DM Sans"/>
                <a:cs typeface="DM Sans"/>
                <a:sym typeface="DM Sans"/>
              </a:rPr>
              <a:t>Training args:</a:t>
            </a:r>
          </a:p>
          <a:p>
            <a:pPr algn="l">
              <a:lnSpc>
                <a:spcPts val="2979"/>
              </a:lnSpc>
            </a:pPr>
            <a:r>
              <a:rPr lang="en-US" sz="1999">
                <a:solidFill>
                  <a:srgbClr val="000000"/>
                </a:solidFill>
                <a:latin typeface="DM Sans"/>
                <a:ea typeface="DM Sans"/>
                <a:cs typeface="DM Sans"/>
                <a:sym typeface="DM Sans"/>
              </a:rPr>
              <a:t>num_train_epochs=2</a:t>
            </a:r>
          </a:p>
          <a:p>
            <a:pPr algn="l">
              <a:lnSpc>
                <a:spcPts val="2979"/>
              </a:lnSpc>
            </a:pPr>
            <a:r>
              <a:rPr lang="en-US" sz="1999">
                <a:solidFill>
                  <a:srgbClr val="000000"/>
                </a:solidFill>
                <a:latin typeface="DM Sans"/>
                <a:ea typeface="DM Sans"/>
                <a:cs typeface="DM Sans"/>
                <a:sym typeface="DM Sans"/>
              </a:rPr>
              <a:t>learning_rate=2e-5</a:t>
            </a:r>
          </a:p>
          <a:p>
            <a:pPr algn="l">
              <a:lnSpc>
                <a:spcPts val="2979"/>
              </a:lnSpc>
            </a:pPr>
            <a:r>
              <a:rPr lang="en-US" sz="1999">
                <a:solidFill>
                  <a:srgbClr val="000000"/>
                </a:solidFill>
                <a:latin typeface="DM Sans"/>
                <a:ea typeface="DM Sans"/>
                <a:cs typeface="DM Sans"/>
                <a:sym typeface="DM Sans"/>
              </a:rPr>
              <a:t>gradient_accumulation_steps=500</a:t>
            </a:r>
          </a:p>
          <a:p>
            <a:pPr algn="l" marL="0" indent="0" lvl="0">
              <a:lnSpc>
                <a:spcPts val="2979"/>
              </a:lnSpc>
            </a:pPr>
          </a:p>
        </p:txBody>
      </p:sp>
      <p:sp>
        <p:nvSpPr>
          <p:cNvPr name="TextBox 21" id="21"/>
          <p:cNvSpPr txBox="true"/>
          <p:nvPr/>
        </p:nvSpPr>
        <p:spPr>
          <a:xfrm rot="0">
            <a:off x="6995244" y="4385814"/>
            <a:ext cx="4297511" cy="1043306"/>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training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200304" y="2911803"/>
            <a:ext cx="10014901" cy="3288030"/>
          </a:xfrm>
          <a:prstGeom prst="rect">
            <a:avLst/>
          </a:prstGeom>
        </p:spPr>
        <p:txBody>
          <a:bodyPr anchor="t" rtlCol="false" tIns="0" lIns="0" bIns="0" rIns="0">
            <a:spAutoFit/>
          </a:bodyPr>
          <a:lstStyle/>
          <a:p>
            <a:pPr algn="ctr">
              <a:lnSpc>
                <a:spcPts val="2910"/>
              </a:lnSpc>
            </a:pPr>
            <a:r>
              <a:rPr lang="en-US" sz="3000" b="true">
                <a:solidFill>
                  <a:srgbClr val="000000"/>
                </a:solidFill>
                <a:latin typeface="DM Sans Bold"/>
                <a:ea typeface="DM Sans Bold"/>
                <a:cs typeface="DM Sans Bold"/>
                <a:sym typeface="DM Sans Bold"/>
              </a:rPr>
              <a:t>Mohamed: what work you planning to give Tom?</a:t>
            </a:r>
          </a:p>
          <a:p>
            <a:pPr algn="ctr">
              <a:lnSpc>
                <a:spcPts val="2910"/>
              </a:lnSpc>
            </a:pPr>
            <a:r>
              <a:rPr lang="en-US" sz="3000" b="true">
                <a:solidFill>
                  <a:srgbClr val="000000"/>
                </a:solidFill>
                <a:latin typeface="DM Sans Bold"/>
                <a:ea typeface="DM Sans Bold"/>
                <a:cs typeface="DM Sans Bold"/>
                <a:sym typeface="DM Sans Bold"/>
              </a:rPr>
              <a:t>Ahmed: i was hoping to send him on a business trip first.</a:t>
            </a:r>
          </a:p>
          <a:p>
            <a:pPr algn="ctr">
              <a:lnSpc>
                <a:spcPts val="2910"/>
              </a:lnSpc>
            </a:pPr>
            <a:r>
              <a:rPr lang="en-US" sz="3000" b="true">
                <a:solidFill>
                  <a:srgbClr val="000000"/>
                </a:solidFill>
                <a:latin typeface="DM Sans Bold"/>
                <a:ea typeface="DM Sans Bold"/>
                <a:cs typeface="DM Sans Bold"/>
                <a:sym typeface="DM Sans Bold"/>
              </a:rPr>
              <a:t>Mohamed: cool. is there any suitable work for him?</a:t>
            </a:r>
          </a:p>
          <a:p>
            <a:pPr algn="ctr">
              <a:lnSpc>
                <a:spcPts val="2910"/>
              </a:lnSpc>
            </a:pPr>
            <a:r>
              <a:rPr lang="en-US" sz="3000" b="true">
                <a:solidFill>
                  <a:srgbClr val="000000"/>
                </a:solidFill>
                <a:latin typeface="DM Sans Bold"/>
                <a:ea typeface="DM Sans Bold"/>
                <a:cs typeface="DM Sans Bold"/>
                <a:sym typeface="DM Sans Bold"/>
              </a:rPr>
              <a:t>Ahmed: he did excellent in last quarter. i will assign new project, once he is back.</a:t>
            </a:r>
          </a:p>
          <a:p>
            <a:pPr algn="ctr">
              <a:lnSpc>
                <a:spcPts val="2910"/>
              </a:lnSpc>
            </a:pPr>
            <a:r>
              <a:rPr lang="en-US" sz="3000" b="true">
                <a:solidFill>
                  <a:srgbClr val="000000"/>
                </a:solidFill>
                <a:latin typeface="DM Sans Bold"/>
                <a:ea typeface="DM Sans Bold"/>
                <a:cs typeface="DM Sans Bold"/>
                <a:sym typeface="DM Sans Bold"/>
              </a:rPr>
              <a:t>Mohamed: i was hoping to send him on a business trip first . i will assign new project once he is back .</a:t>
            </a:r>
          </a:p>
          <a:p>
            <a:pPr algn="ctr">
              <a:lnSpc>
                <a:spcPts val="2910"/>
              </a:lnSpc>
            </a:pPr>
          </a:p>
        </p:txBody>
      </p:sp>
      <p:sp>
        <p:nvSpPr>
          <p:cNvPr name="TextBox 4" id="4"/>
          <p:cNvSpPr txBox="true"/>
          <p:nvPr/>
        </p:nvSpPr>
        <p:spPr>
          <a:xfrm rot="0">
            <a:off x="5486467" y="733991"/>
            <a:ext cx="7315066" cy="2408418"/>
          </a:xfrm>
          <a:prstGeom prst="rect">
            <a:avLst/>
          </a:prstGeom>
        </p:spPr>
        <p:txBody>
          <a:bodyPr anchor="t" rtlCol="false" tIns="0" lIns="0" bIns="0" rIns="0">
            <a:spAutoFit/>
          </a:bodyPr>
          <a:lstStyle/>
          <a:p>
            <a:pPr algn="ctr">
              <a:lnSpc>
                <a:spcPts val="17982"/>
              </a:lnSpc>
            </a:pPr>
            <a:r>
              <a:rPr lang="en-US" b="true" sz="18538">
                <a:solidFill>
                  <a:srgbClr val="000000"/>
                </a:solidFill>
                <a:latin typeface="DM Sans Bold"/>
                <a:ea typeface="DM Sans Bold"/>
                <a:cs typeface="DM Sans Bold"/>
                <a:sym typeface="DM Sans Bold"/>
              </a:rPr>
              <a:t>Result</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8" id="18"/>
          <p:cNvSpPr txBox="true"/>
          <p:nvPr/>
        </p:nvSpPr>
        <p:spPr>
          <a:xfrm rot="0">
            <a:off x="1501137" y="6431604"/>
            <a:ext cx="15413236" cy="942469"/>
          </a:xfrm>
          <a:prstGeom prst="rect">
            <a:avLst/>
          </a:prstGeom>
        </p:spPr>
        <p:txBody>
          <a:bodyPr anchor="t" rtlCol="false" tIns="0" lIns="0" bIns="0" rIns="0">
            <a:spAutoFit/>
          </a:bodyPr>
          <a:lstStyle/>
          <a:p>
            <a:pPr algn="ctr">
              <a:lnSpc>
                <a:spcPts val="3873"/>
              </a:lnSpc>
            </a:pPr>
            <a:r>
              <a:rPr lang="en-US" sz="2599">
                <a:solidFill>
                  <a:srgbClr val="000000"/>
                </a:solidFill>
                <a:latin typeface="DM Sans"/>
                <a:ea typeface="DM Sans"/>
                <a:cs typeface="DM Sans"/>
                <a:sym typeface="DM Sans"/>
              </a:rPr>
              <a:t>Mohamed: i was hoping to send him on a business trip first . i will assign new project once he is back .</a:t>
            </a:r>
          </a:p>
          <a:p>
            <a:pPr algn="ctr">
              <a:lnSpc>
                <a:spcPts val="3873"/>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DAGY6WIAOTw</dc:identifier>
  <dcterms:modified xsi:type="dcterms:W3CDTF">2011-08-01T06:04:30Z</dcterms:modified>
  <cp:revision>1</cp:revision>
  <dc:title>Blue Doodle Project Presentation</dc:title>
</cp:coreProperties>
</file>