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2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2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2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1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2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1" name="Google Shape;121;p2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8" name="Google Shape;378;p11"/>
          <p:cNvSpPr txBox="1"/>
          <p:nvPr>
            <p:ph idx="1" type="body"/>
          </p:nvPr>
        </p:nvSpPr>
        <p:spPr>
          <a:xfrm rot="5400000">
            <a:off x="4191000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9" name="Google Shape;379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0" name="Google Shape;380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1" name="Google Shape;381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"/>
          <p:cNvSpPr txBox="1"/>
          <p:nvPr>
            <p:ph type="title"/>
          </p:nvPr>
        </p:nvSpPr>
        <p:spPr>
          <a:xfrm rot="5400000">
            <a:off x="7402286" y="2296884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4" name="Google Shape;384;p12"/>
          <p:cNvSpPr txBox="1"/>
          <p:nvPr>
            <p:ph idx="1" type="body"/>
          </p:nvPr>
        </p:nvSpPr>
        <p:spPr>
          <a:xfrm rot="5400000">
            <a:off x="2438399" y="-653145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5" name="Google Shape;385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6" name="Google Shape;386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7" name="Google Shape;387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48" name="Google Shape;448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9" name="Google Shape;449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1" name="Google Shape;451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2" name="Google Shape;452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3" name="Google Shape;453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4" name="Google Shape;454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6" name="Google Shape;456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7" name="Google Shape;457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8" name="Google Shape;458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9" name="Google Shape;459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0" name="Google Shape;460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" name="Google Shape;461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2" name="Google Shape;462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3" name="Google Shape;463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464" name="Google Shape;464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65" name="Google Shape;465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6" name="Google Shape;466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7" name="Google Shape;467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470" name="Google Shape;470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71" name="Google Shape;471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72" name="Google Shape;472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73" name="Google Shape;473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74" name="Google Shape;474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75" name="Google Shape;475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76" name="Google Shape;476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7" name="Google Shape;477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8" name="Google Shape;478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9" name="Google Shape;479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0" name="Google Shape;480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81" name="Google Shape;481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82" name="Google Shape;482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3" name="Google Shape;483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4" name="Google Shape;484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5" name="Google Shape;485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6" name="Google Shape;486;p1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487" name="Google Shape;487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88" name="Google Shape;488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89" name="Google Shape;489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0" name="Google Shape;490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1" name="Google Shape;491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2" name="Google Shape;492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93" name="Google Shape;493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4" name="Google Shape;494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5" name="Google Shape;495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6" name="Google Shape;496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7" name="Google Shape;497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498" name="Google Shape;498;p14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9" name="Google Shape;499;p14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00" name="Google Shape;500;p14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9" name="Google Shape;139;p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55" name="Google Shape;155;p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56" name="Google Shape;156;p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1" name="Google Shape;161;p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62" name="Google Shape;162;p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63" name="Google Shape;163;p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64" name="Google Shape;164;p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65" name="Google Shape;165;p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66" name="Google Shape;166;p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67" name="Google Shape;167;p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p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72" name="Google Shape;172;p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73" name="Google Shape;173;p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78" name="Google Shape;178;p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9" name="Google Shape;179;p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80" name="Google Shape;180;p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81" name="Google Shape;181;p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82" name="Google Shape;182;p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83" name="Google Shape;183;p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84" name="Google Shape;184;p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5" name="Google Shape;185;p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p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8" name="Google Shape;188;p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9" name="Google Shape;189;p5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0" name="Google Shape;190;p5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91" name="Google Shape;191;p5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is conteúdos" type="twoObj">
  <p:cSld name="TWO_OBJEC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6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6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6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6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6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1" name="Google Shape;201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9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9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9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9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9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9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9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9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9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9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9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9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9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9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9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9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9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9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9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9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9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9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9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9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9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9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9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9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9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9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9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9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9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9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9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9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9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9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9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9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9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9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9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3" name="Google Shape;313;p9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p9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5" name="Google Shape;315;p9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7" name="Google Shape;317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8" name="Google Shape;318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0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0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0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descr="Um espaço reservado vazio para adicionar uma imagem. Clique no espaço reservado e selecione a imagem que você deseja adicionar." id="374" name="Google Shape;374;p10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200"/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5" name="Google Shape;375;p10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1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A43E2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D2D2D"/>
            </a:gs>
            <a:gs pos="52999">
              <a:schemeClr val="dk1"/>
            </a:gs>
            <a:gs pos="100000">
              <a:srgbClr val="2A2B2A">
                <a:alpha val="64705"/>
              </a:srgbClr>
            </a:gs>
          </a:gsLst>
          <a:lin ang="5400000" scaled="0"/>
        </a:gra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3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390" name="Google Shape;390;p1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1" name="Google Shape;391;p1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2" name="Google Shape;392;p1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3" name="Google Shape;393;p1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4" name="Google Shape;394;p1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1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1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1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8" name="Google Shape;398;p1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9" name="Google Shape;399;p1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0" name="Google Shape;400;p1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1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1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1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1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1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406" name="Google Shape;406;p1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7" name="Google Shape;407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8" name="Google Shape;408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9" name="Google Shape;409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0" name="Google Shape;410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1" name="Google Shape;411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412" name="Google Shape;412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13" name="Google Shape;413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14" name="Google Shape;414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15" name="Google Shape;415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16" name="Google Shape;416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17" name="Google Shape;417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18" name="Google Shape;418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9" name="Google Shape;419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0" name="Google Shape;420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1" name="Google Shape;421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2" name="Google Shape;422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23" name="Google Shape;423;p1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24" name="Google Shape;424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5" name="Google Shape;425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6" name="Google Shape;426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7" name="Google Shape;427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8" name="Google Shape;428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429" name="Google Shape;429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30" name="Google Shape;430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31" name="Google Shape;431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32" name="Google Shape;432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33" name="Google Shape;433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34" name="Google Shape;434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35" name="Google Shape;435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6" name="Google Shape;436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7" name="Google Shape;437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8" name="Google Shape;438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9" name="Google Shape;439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440" name="Google Shape;44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1" name="Google Shape;441;p13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42" name="Google Shape;442;p13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A43E2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3" name="Google Shape;443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4" name="Google Shape;444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5" name="Google Shape;445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5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b="1" i="0" lang="pt-BR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Flyweight</a:t>
            </a:r>
            <a:endParaRPr b="1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5"/>
          <p:cNvSpPr txBox="1"/>
          <p:nvPr>
            <p:ph idx="1" type="subTitle"/>
          </p:nvPr>
        </p:nvSpPr>
        <p:spPr>
          <a:xfrm>
            <a:off x="1293845" y="5506810"/>
            <a:ext cx="9604310" cy="1029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		               Alunos: José Augusto e Rafael Monteiro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		               Professor: Baldo</a:t>
            </a:r>
            <a:r>
              <a:rPr lang="pt-BR"/>
              <a:t>i</a:t>
            </a:r>
            <a:r>
              <a:rPr b="0" i="0" lang="pt-BR" sz="20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no Fonseca</a:t>
            </a:r>
            <a:endParaRPr b="0" i="0" sz="2000" u="none" cap="none" strike="noStrike">
              <a:solidFill>
                <a:srgbClr val="A43E2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6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pt-BR" sz="5600">
                <a:solidFill>
                  <a:schemeClr val="dk1"/>
                </a:solidFill>
              </a:rPr>
              <a:t>Problem</a:t>
            </a:r>
            <a:endParaRPr b="1" i="0" sz="5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7"/>
          <p:cNvSpPr txBox="1"/>
          <p:nvPr>
            <p:ph type="title"/>
          </p:nvPr>
        </p:nvSpPr>
        <p:spPr>
          <a:xfrm>
            <a:off x="940143" y="271849"/>
            <a:ext cx="10311714" cy="1639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880"/>
              <a:buFont typeface="Arial"/>
              <a:buNone/>
            </a:pPr>
            <a:br>
              <a:rPr b="1" i="0" lang="pt-BR" sz="288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pt-BR" sz="288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pt-BR" sz="288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pt-BR" sz="288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pt-BR" sz="288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pt-BR" sz="288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pt-BR" sz="288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pt-BR" sz="288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pt-BR" sz="288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pt-BR" sz="288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288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Imagine that you are writing a text editor.</a:t>
            </a:r>
            <a:br>
              <a:rPr b="1" i="0" lang="pt-BR" sz="288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pt-BR" sz="288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288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Now suppose that every character you type is an object.</a:t>
            </a:r>
            <a:endParaRPr b="1" i="0" sz="2880" u="none" cap="none" strike="noStrike">
              <a:solidFill>
                <a:srgbClr val="A43E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7"/>
          <p:cNvSpPr/>
          <p:nvPr/>
        </p:nvSpPr>
        <p:spPr>
          <a:xfrm rot="-1624153">
            <a:off x="1546823" y="2448351"/>
            <a:ext cx="6463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7"/>
          <p:cNvSpPr/>
          <p:nvPr/>
        </p:nvSpPr>
        <p:spPr>
          <a:xfrm rot="-1664368">
            <a:off x="4006127" y="3379227"/>
            <a:ext cx="68480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22" name="Google Shape;522;p17"/>
          <p:cNvSpPr/>
          <p:nvPr/>
        </p:nvSpPr>
        <p:spPr>
          <a:xfrm rot="-1949884">
            <a:off x="6290423" y="4302894"/>
            <a:ext cx="6848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rgbClr val="5F625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i="0" sz="5400" u="none" cap="none" strike="noStrike">
              <a:solidFill>
                <a:srgbClr val="5F62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8"/>
          <p:cNvSpPr txBox="1"/>
          <p:nvPr>
            <p:ph type="title"/>
          </p:nvPr>
        </p:nvSpPr>
        <p:spPr>
          <a:xfrm>
            <a:off x="982362" y="-123568"/>
            <a:ext cx="9601200" cy="3649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Can you imagine the amount of objects that have to be created when writing a large document?</a:t>
            </a:r>
            <a:b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And the memory consumption?</a:t>
            </a:r>
            <a:endParaRPr b="1" i="0" sz="3200" u="none" cap="none" strike="noStrike">
              <a:solidFill>
                <a:srgbClr val="A43E2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9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pt-BR" sz="5600">
                <a:solidFill>
                  <a:schemeClr val="dk1"/>
                </a:solidFill>
              </a:rPr>
              <a:t>Solution</a:t>
            </a:r>
            <a:endParaRPr b="1" i="0" sz="5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0"/>
          <p:cNvSpPr txBox="1"/>
          <p:nvPr>
            <p:ph type="title"/>
          </p:nvPr>
        </p:nvSpPr>
        <p:spPr>
          <a:xfrm>
            <a:off x="1460156" y="-2561967"/>
            <a:ext cx="9601200" cy="68291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We know that the number of characters if fixed, so we can use that to our advantage!</a:t>
            </a:r>
            <a:b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3200" u="none" cap="none" strike="noStrike">
              <a:solidFill>
                <a:srgbClr val="A43E2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1"/>
          <p:cNvSpPr txBox="1"/>
          <p:nvPr>
            <p:ph type="title"/>
          </p:nvPr>
        </p:nvSpPr>
        <p:spPr>
          <a:xfrm>
            <a:off x="1130644" y="345990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Flyweight</a:t>
            </a:r>
            <a:endParaRPr b="1" i="0" sz="3200" u="none" cap="none" strike="noStrike">
              <a:solidFill>
                <a:srgbClr val="A43E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1"/>
          <p:cNvSpPr txBox="1"/>
          <p:nvPr>
            <p:ph idx="1" type="body"/>
          </p:nvPr>
        </p:nvSpPr>
        <p:spPr>
          <a:xfrm>
            <a:off x="1130644" y="1758776"/>
            <a:ext cx="9601200" cy="50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create a class named </a:t>
            </a:r>
            <a:r>
              <a:rPr b="0" i="0" lang="pt-BR" sz="2000" u="sng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CharacterFactory</a:t>
            </a:r>
            <a:r>
              <a:rPr lang="pt-BR">
                <a:solidFill>
                  <a:srgbClr val="A43E27"/>
                </a:solidFill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responsible for creating and managing flyweight objects. This class also makes sure that these objects are shareable;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Noto Sans Symbols"/>
              <a:buChar char="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the object requested already exists, it returns the object to the user;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Noto Sans Symbols"/>
              <a:buChar char="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Otherwise a new object is created and added to the pool of existing objects;</a:t>
            </a:r>
            <a:endParaRPr b="0" i="0" sz="1800" u="sng" cap="none" strike="noStrike">
              <a:solidFill>
                <a:srgbClr val="A43E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create another class named </a:t>
            </a:r>
            <a:r>
              <a:rPr b="0" i="0" lang="pt-BR" sz="2000" u="sng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Character</a:t>
            </a:r>
            <a:r>
              <a:rPr lang="pt-BR">
                <a:solidFill>
                  <a:srgbClr val="A43E27"/>
                </a:solidFill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contains all the information of the character;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Noto Sans Symbols"/>
              <a:buChar char="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 includes both the shareable information and the exclusive information;</a:t>
            </a:r>
            <a:endParaRPr/>
          </a:p>
          <a:p>
            <a:pPr indent="-182880" lvl="1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Noto Sans Symbols"/>
              <a:buChar char="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 class must be able to manipulate exclusive information;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should have a </a:t>
            </a:r>
            <a:r>
              <a:rPr b="0" i="0" lang="pt-BR" sz="2000" u="sng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lang="pt-BR">
                <a:solidFill>
                  <a:srgbClr val="A43E27"/>
                </a:solidFill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that should receive the exclusive information from the user input;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Advantages                              Disadvantages</a:t>
            </a:r>
            <a:endParaRPr b="1" i="0" sz="3200" u="none" cap="none" strike="noStrike">
              <a:solidFill>
                <a:srgbClr val="A43E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2"/>
          <p:cNvSpPr txBox="1"/>
          <p:nvPr>
            <p:ph idx="1" type="body"/>
          </p:nvPr>
        </p:nvSpPr>
        <p:spPr>
          <a:xfrm>
            <a:off x="1295400" y="1981201"/>
            <a:ext cx="4182762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number of instances, therefore less memory consumption;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 execution time;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2"/>
          <p:cNvSpPr txBox="1"/>
          <p:nvPr/>
        </p:nvSpPr>
        <p:spPr>
          <a:xfrm>
            <a:off x="7115432" y="1981200"/>
            <a:ext cx="4182762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Increases code complexity;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Increases time that the CPU spends searching or calculating the context (unshareable information);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rade de Diamante 16: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e de Diamante 16: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