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17">
          <p15:clr>
            <a:srgbClr val="A4A3A4"/>
          </p15:clr>
        </p15:guide>
        <p15:guide id="2" pos="657">
          <p15:clr>
            <a:srgbClr val="A4A3A4"/>
          </p15:clr>
        </p15:guide>
      </p15:sldGuideLst>
    </p:ext>
    <p:ext uri="http://customooxmlschemas.google.com/">
      <go:slidesCustomData xmlns:go="http://customooxmlschemas.google.com/" r:id="rId25" roundtripDataSignature="AMtx7mgmJ6xeFV4i9kDtN6d0qgGvbmb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19E9C0-E0BA-43F1-8E0D-F6447C14B31F}">
  <a:tblStyle styleId="{CA19E9C0-E0BA-43F1-8E0D-F6447C14B31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17" orient="horz"/>
        <p:guide pos="65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5aff71b9f_0_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lang="pt-BR" sz="1100">
                <a:latin typeface="Arial"/>
                <a:ea typeface="Arial"/>
                <a:cs typeface="Arial"/>
                <a:sym typeface="Arial"/>
              </a:rPr>
              <a:t>A página é bem simples e consiste em apenas apresentar os dados relevantes dos alimentadores automáticos, então no caso do exemplo apresentado na Figura 2, a página WEB em algum momento da execução teria as seguintes informações: 3 objetos representado cada um dos animais, quantas vezes a ração foi despejada, o tamanho total da capacidade do alimentador, quantas gramas de ração são despejadas por vez, qual foi a ultima vez que a comida foi despejada e qual o identificador do alimentado</a:t>
            </a:r>
            <a:r>
              <a:rPr lang="pt-BR" sz="1100">
                <a:latin typeface="Arial"/>
                <a:ea typeface="Arial"/>
                <a:cs typeface="Arial"/>
                <a:sym typeface="Arial"/>
              </a:rPr>
              <a:t>r</a:t>
            </a:r>
            <a:endParaRPr sz="1100">
              <a:latin typeface="Arial"/>
              <a:ea typeface="Arial"/>
              <a:cs typeface="Arial"/>
              <a:sym typeface="Arial"/>
            </a:endParaRPr>
          </a:p>
          <a:p>
            <a:pPr indent="0" lvl="0" marL="0" rtl="0" algn="l">
              <a:lnSpc>
                <a:spcPct val="115000"/>
              </a:lnSpc>
              <a:spcBef>
                <a:spcPts val="1400"/>
              </a:spcBef>
              <a:spcAft>
                <a:spcPts val="1400"/>
              </a:spcAft>
              <a:buNone/>
            </a:pPr>
            <a:r>
              <a:t/>
            </a:r>
            <a:endParaRPr sz="1100">
              <a:latin typeface="Arial"/>
              <a:ea typeface="Arial"/>
              <a:cs typeface="Arial"/>
              <a:sym typeface="Arial"/>
            </a:endParaRPr>
          </a:p>
        </p:txBody>
      </p:sp>
      <p:sp>
        <p:nvSpPr>
          <p:cNvPr id="201" name="Google Shape;201;g105aff71b9f_0_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5aff71b9f_0_1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1400"/>
              </a:spcAft>
              <a:buNone/>
            </a:pPr>
            <a:r>
              <a:t/>
            </a:r>
            <a:endParaRPr sz="1100">
              <a:latin typeface="Arial"/>
              <a:ea typeface="Arial"/>
              <a:cs typeface="Arial"/>
              <a:sym typeface="Arial"/>
            </a:endParaRPr>
          </a:p>
        </p:txBody>
      </p:sp>
      <p:sp>
        <p:nvSpPr>
          <p:cNvPr id="211" name="Google Shape;211;g105aff71b9f_0_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d9457a074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gfd9457a074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d9457a074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49250" lvl="0" marL="457200" rtl="0" algn="l">
              <a:lnSpc>
                <a:spcPct val="100000"/>
              </a:lnSpc>
              <a:spcBef>
                <a:spcPts val="0"/>
              </a:spcBef>
              <a:spcAft>
                <a:spcPts val="0"/>
              </a:spcAft>
              <a:buSzPts val="1900"/>
              <a:buFont typeface="Times New Roman"/>
              <a:buChar char="●"/>
            </a:pPr>
            <a:r>
              <a:rPr lang="pt-BR" sz="1900">
                <a:latin typeface="Times New Roman"/>
                <a:ea typeface="Times New Roman"/>
                <a:cs typeface="Times New Roman"/>
                <a:sym typeface="Times New Roman"/>
              </a:rPr>
              <a:t>Autores: São do méxico</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pt-BR" sz="1900">
                <a:latin typeface="Times New Roman"/>
                <a:ea typeface="Times New Roman"/>
                <a:cs typeface="Times New Roman"/>
                <a:sym typeface="Times New Roman"/>
              </a:rPr>
              <a:t>Alimentador automático para cachorros: Nesse sentido, este trabalho propõe o projeto de um comedouro automático de cães controlado por um aplicativo mobile ou </a:t>
            </a:r>
            <a:r>
              <a:rPr lang="pt-BR" sz="1900">
                <a:latin typeface="Times New Roman"/>
                <a:ea typeface="Times New Roman"/>
                <a:cs typeface="Times New Roman"/>
                <a:sym typeface="Times New Roman"/>
              </a:rPr>
              <a:t>através</a:t>
            </a:r>
            <a:r>
              <a:rPr lang="pt-BR" sz="1900">
                <a:latin typeface="Times New Roman"/>
                <a:ea typeface="Times New Roman"/>
                <a:cs typeface="Times New Roman"/>
                <a:sym typeface="Times New Roman"/>
              </a:rPr>
              <a:t> da rede social do Twitter; este dispositivo usa a placa Arduino, os serviços de comunicação GSM / GPRS por meio do módulo Sim900, o módulo transceptor serial Wi-Fi ESP8266 e a rede social Twitter. As tecnologias mencionadas acima visam controlar a alimentação dos cães de forma satisfatória e saudável e fornecer a ração de alimentos que um cão necessita de acordo com as necessidades energéticas diárias.</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pt-BR" sz="1900">
                <a:latin typeface="Times New Roman"/>
                <a:ea typeface="Times New Roman"/>
                <a:cs typeface="Times New Roman"/>
                <a:sym typeface="Times New Roman"/>
              </a:rPr>
              <a:t>A arquitetura apresentada na letra (a) é utilizando serviço de rede de celular em que um usuário utiliza seu celular com acesso a internet e então entra em um aplicativo, utiliza a aplicação para então enviar comandos ao dispositivo</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pt-BR" sz="1900">
                <a:latin typeface="Times New Roman"/>
                <a:ea typeface="Times New Roman"/>
                <a:cs typeface="Times New Roman"/>
                <a:sym typeface="Times New Roman"/>
              </a:rPr>
              <a:t>Já a arquitetura apresentada na letra (b) é utilizando a rede social do twitter em que um </a:t>
            </a:r>
            <a:r>
              <a:rPr lang="pt-BR" sz="1900">
                <a:latin typeface="Times New Roman"/>
                <a:ea typeface="Times New Roman"/>
                <a:cs typeface="Times New Roman"/>
                <a:sym typeface="Times New Roman"/>
              </a:rPr>
              <a:t>usuário</a:t>
            </a:r>
            <a:r>
              <a:rPr lang="pt-BR" sz="1900">
                <a:latin typeface="Times New Roman"/>
                <a:ea typeface="Times New Roman"/>
                <a:cs typeface="Times New Roman"/>
                <a:sym typeface="Times New Roman"/>
              </a:rPr>
              <a:t> conectado a rede social do twitter realiza um post e então um script em python fica recebendo as informações no twitter e então envia comandos ao dispositivo de acordo com o que o usuário realizou no post </a:t>
            </a:r>
            <a:endParaRPr sz="1900">
              <a:latin typeface="Times New Roman"/>
              <a:ea typeface="Times New Roman"/>
              <a:cs typeface="Times New Roman"/>
              <a:sym typeface="Times New Roman"/>
            </a:endParaRPr>
          </a:p>
        </p:txBody>
      </p:sp>
      <p:sp>
        <p:nvSpPr>
          <p:cNvPr id="261" name="Google Shape;261;gfd9457a074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d60130df8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49250" lvl="0" marL="457200" rtl="0" algn="l">
              <a:lnSpc>
                <a:spcPct val="100000"/>
              </a:lnSpc>
              <a:spcBef>
                <a:spcPts val="0"/>
              </a:spcBef>
              <a:spcAft>
                <a:spcPts val="0"/>
              </a:spcAft>
              <a:buSzPts val="1900"/>
              <a:buFont typeface="Times New Roman"/>
              <a:buChar char="●"/>
            </a:pPr>
            <a:r>
              <a:rPr lang="pt-BR" sz="1900">
                <a:latin typeface="Times New Roman"/>
                <a:ea typeface="Times New Roman"/>
                <a:cs typeface="Times New Roman"/>
                <a:sym typeface="Times New Roman"/>
              </a:rPr>
              <a:t>Essas são as imagens da aplicação mobile e do dispositivo que é o dispenser de comida para o cachorro, esse projeto é estritamente focado em cachorros, então o usuário não tem a possibilidade de setar as granularidades, por exemplo a quantidade de gramas desejadas que seja disposta em cada porção e nem quantas vezes no dia o cachorro deve ser alimentado. Más, por outro lado, o usuário não precisa saber das tabelas de </a:t>
            </a:r>
            <a:r>
              <a:rPr lang="pt-BR" sz="1900">
                <a:latin typeface="Times New Roman"/>
                <a:ea typeface="Times New Roman"/>
                <a:cs typeface="Times New Roman"/>
                <a:sym typeface="Times New Roman"/>
              </a:rPr>
              <a:t>nutrição</a:t>
            </a:r>
            <a:r>
              <a:rPr lang="pt-BR" sz="1900">
                <a:latin typeface="Times New Roman"/>
                <a:ea typeface="Times New Roman"/>
                <a:cs typeface="Times New Roman"/>
                <a:sym typeface="Times New Roman"/>
              </a:rPr>
              <a:t> do seu animal, basta apenas selecionar algumas opções como tamanho e idade do animal, para o aplicativo realizar a classificação e determinar a quantidade ideal de comida para o cachorro</a:t>
            </a:r>
            <a:endParaRPr sz="1900">
              <a:latin typeface="Times New Roman"/>
              <a:ea typeface="Times New Roman"/>
              <a:cs typeface="Times New Roman"/>
              <a:sym typeface="Times New Roman"/>
            </a:endParaRPr>
          </a:p>
        </p:txBody>
      </p:sp>
      <p:sp>
        <p:nvSpPr>
          <p:cNvPr id="272" name="Google Shape;272;gad60130df8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d60130df8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SzPts val="1600"/>
              <a:buChar char="●"/>
            </a:pPr>
            <a:r>
              <a:rPr lang="pt-BR" sz="1400"/>
              <a:t>Pra começar que o projeto final a ser realizado nessa disciplina será uma simulação realizada no cooja, já o artigo do Dog feeder é de fato uma implementação real do alimentador automático para cachorros com possibilidade de configuração pelos usuários</a:t>
            </a:r>
            <a:endParaRPr sz="1400"/>
          </a:p>
          <a:p>
            <a:pPr indent="-317500" lvl="0" marL="457200" rtl="0" algn="l">
              <a:lnSpc>
                <a:spcPct val="100000"/>
              </a:lnSpc>
              <a:spcBef>
                <a:spcPts val="0"/>
              </a:spcBef>
              <a:spcAft>
                <a:spcPts val="0"/>
              </a:spcAft>
              <a:buSzPts val="1400"/>
              <a:buChar char="●"/>
            </a:pPr>
            <a:r>
              <a:rPr lang="pt-BR" sz="1400"/>
              <a:t>O modo de configuração do projeto final será apenas através do MQTT pelo nó sync, já no artigo Dog feeder tem a possibilidade de realizar a configuração através do seu aplicativo android para mobile, ou até pela rede social do twitter</a:t>
            </a:r>
            <a:endParaRPr sz="1400"/>
          </a:p>
          <a:p>
            <a:pPr indent="-317500" lvl="0" marL="457200" rtl="0" algn="l">
              <a:lnSpc>
                <a:spcPct val="100000"/>
              </a:lnSpc>
              <a:spcBef>
                <a:spcPts val="0"/>
              </a:spcBef>
              <a:spcAft>
                <a:spcPts val="0"/>
              </a:spcAft>
              <a:buSzPts val="1400"/>
              <a:buChar char="●"/>
            </a:pPr>
            <a:r>
              <a:rPr lang="pt-BR" sz="1400"/>
              <a:t>Contudo, o dispositivo a ser simulado </a:t>
            </a:r>
            <a:r>
              <a:rPr lang="pt-BR" sz="1400"/>
              <a:t>neste</a:t>
            </a:r>
            <a:r>
              <a:rPr lang="pt-BR" sz="1400"/>
              <a:t> trabalho tem o objetivo de permitir a definição da quantidade de ração a ser disposta em gramas, além da quantidade de porções a serem distribuídas durante o dia para o animal, assim contemplando qualquer animal que seja alimentado por ração nesse dispositivo, sendo ele doméstico ou rural. Já o dog feeder como o nome indica é somente para cachorros sendo limitado através do modo de configuração que visa facilitar como configurar para o usuário, mas assim deixando o usuário preso a utilizar o alimentador automático somente para cachorros, ou caso ele use para alimentar outro animal, provavelmente não será seguindo os padrões ideais de quantidade de alimentação do animal que não seja cachorro.</a:t>
            </a:r>
            <a:endParaRPr sz="1400"/>
          </a:p>
        </p:txBody>
      </p:sp>
      <p:sp>
        <p:nvSpPr>
          <p:cNvPr id="283" name="Google Shape;283;gad60130df8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50bcad64d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SzPts val="1600"/>
              <a:buChar char="●"/>
            </a:pPr>
            <a:r>
              <a:rPr lang="pt-BR" sz="1400"/>
              <a:t>Pra começar que o projeto final a ser realizado nessa disciplina será uma simulação realizada no cooja, já o artigo do Dog feeder é de fato uma implementação real do alimentador automático para cachorros com possibilidade de configuração pelos usuários</a:t>
            </a:r>
            <a:endParaRPr sz="1400"/>
          </a:p>
          <a:p>
            <a:pPr indent="-317500" lvl="0" marL="457200" rtl="0" algn="l">
              <a:lnSpc>
                <a:spcPct val="100000"/>
              </a:lnSpc>
              <a:spcBef>
                <a:spcPts val="0"/>
              </a:spcBef>
              <a:spcAft>
                <a:spcPts val="0"/>
              </a:spcAft>
              <a:buSzPts val="1400"/>
              <a:buChar char="●"/>
            </a:pPr>
            <a:r>
              <a:rPr lang="pt-BR" sz="1400"/>
              <a:t>O modo de configuração do projeto final será apenas através do MQTT pelo nó sync, já no artigo Dog feeder tem a possibilidade de realizar a configuração através do seu aplicativo android para mobile, ou até pela rede social do twitter</a:t>
            </a:r>
            <a:endParaRPr sz="1400"/>
          </a:p>
          <a:p>
            <a:pPr indent="-317500" lvl="0" marL="457200" rtl="0" algn="l">
              <a:lnSpc>
                <a:spcPct val="100000"/>
              </a:lnSpc>
              <a:spcBef>
                <a:spcPts val="0"/>
              </a:spcBef>
              <a:spcAft>
                <a:spcPts val="0"/>
              </a:spcAft>
              <a:buSzPts val="1400"/>
              <a:buChar char="●"/>
            </a:pPr>
            <a:r>
              <a:rPr lang="pt-BR" sz="1400"/>
              <a:t>Contudo, o dispositivo a ser simulado neste trabalho tem o objetivo de permitir a definição da quantidade de ração a ser disposta em gramas, além da quantidade de porções a serem distribuídas durante o dia para o animal, assim contemplando qualquer animal que seja alimentado por ração nesse dispositivo, sendo ele doméstico ou rural. Já o dog feeder como o nome indica é somente para cachorros sendo limitado através do modo de configuração que visa facilitar como configurar para o usuário, mas assim deixando o usuário preso a utilizar o alimentador automático somente para cachorros, ou caso ele use para alimentar outro animal, provavelmente não será seguindo os padrões ideais de quantidade de alimentação do animal que não seja cachorro.</a:t>
            </a:r>
            <a:endParaRPr sz="1400"/>
          </a:p>
        </p:txBody>
      </p:sp>
      <p:sp>
        <p:nvSpPr>
          <p:cNvPr id="294" name="Google Shape;294;g1050bcad64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d9457a074_0_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Clr>
                <a:schemeClr val="dk1"/>
              </a:buClr>
              <a:buSzPts val="1700"/>
              <a:buFont typeface="Verdana"/>
              <a:buChar char="•"/>
            </a:pPr>
            <a:r>
              <a:rPr lang="pt-BR" sz="1700">
                <a:latin typeface="Verdana"/>
                <a:ea typeface="Verdana"/>
                <a:cs typeface="Verdana"/>
                <a:sym typeface="Verdana"/>
              </a:rPr>
              <a:t>A ideia principal da Internet das coisas é interconectar múltiplos eletrônicos analógicos e digitais dispositivos, homogêneos e heterogêneos na natureza e com isso poder realizar automações e assim auxiliar com tarefas em nossas vidas, no caso desse projeto é a automatização de dar ração ou seja tratar animais sejam eles domésticos ou rurais</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Com um alimentador automático que pode ser configurado para dispensar porções em quantidade a ser definida nas gramas e também quantas porções devem ser dispostas durante o dia, para que o animal possa ser alimentado de acordo com as suas necessidades nutricionais.</a:t>
            </a:r>
            <a:endParaRPr sz="1700">
              <a:latin typeface="Verdana"/>
              <a:ea typeface="Verdana"/>
              <a:cs typeface="Verdana"/>
              <a:sym typeface="Verdana"/>
            </a:endParaRPr>
          </a:p>
          <a:p>
            <a:pPr indent="-285750" lvl="0" marL="285750" rtl="0" algn="l">
              <a:lnSpc>
                <a:spcPct val="100000"/>
              </a:lnSpc>
              <a:spcBef>
                <a:spcPts val="0"/>
              </a:spcBef>
              <a:spcAft>
                <a:spcPts val="0"/>
              </a:spcAft>
              <a:buClr>
                <a:schemeClr val="dk1"/>
              </a:buClr>
              <a:buSzPts val="1700"/>
              <a:buFont typeface="Verdana"/>
              <a:buChar char="•"/>
            </a:pPr>
            <a:r>
              <a:rPr lang="pt-BR" sz="1700">
                <a:latin typeface="Verdana"/>
                <a:ea typeface="Verdana"/>
                <a:cs typeface="Verdana"/>
                <a:sym typeface="Verdana"/>
              </a:rPr>
              <a:t>Todos os animais que possam receber ração como alimento podem utilizar esse dispositivo</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Para esse projeto, será utilizado um ambiente simulado pois eu não tenho nenhum dispositivo e nem muita experiência com redes</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A motivação inicial era de automatizar a alimentação da minha gata que me acorda as 05:30h da manha para dar ração. Um grande benefício disso seria não necessitar acordar para alimentar ela.</a:t>
            </a:r>
            <a:endParaRPr sz="1700">
              <a:latin typeface="Verdana"/>
              <a:ea typeface="Verdana"/>
              <a:cs typeface="Verdana"/>
              <a:sym typeface="Verdana"/>
            </a:endParaRPr>
          </a:p>
          <a:p>
            <a:pPr indent="-285750" lvl="0" marL="285750" rtl="0" algn="l">
              <a:lnSpc>
                <a:spcPct val="100000"/>
              </a:lnSpc>
              <a:spcBef>
                <a:spcPts val="0"/>
              </a:spcBef>
              <a:spcAft>
                <a:spcPts val="0"/>
              </a:spcAft>
              <a:buClr>
                <a:schemeClr val="dk1"/>
              </a:buClr>
              <a:buSzPts val="1700"/>
              <a:buFont typeface="Verdana"/>
              <a:buChar char="•"/>
            </a:pPr>
            <a:r>
              <a:rPr lang="pt-BR" sz="1700">
                <a:latin typeface="Verdana"/>
                <a:ea typeface="Verdana"/>
                <a:cs typeface="Verdana"/>
                <a:sym typeface="Verdana"/>
              </a:rPr>
              <a:t>Contudo, nesse momento o trabalho busca apresentar uma proposta de simulação de dispositivos para facilitar a vida de pessoas que possuem animais para realizar a alimentação desses animais de modo automático e assim facilitar o cotidiano do responsável pela alimentação dos animais.</a:t>
            </a:r>
            <a:endParaRPr sz="1700">
              <a:latin typeface="Verdana"/>
              <a:ea typeface="Verdana"/>
              <a:cs typeface="Verdana"/>
              <a:sym typeface="Verdana"/>
            </a:endParaRPr>
          </a:p>
        </p:txBody>
      </p:sp>
      <p:sp>
        <p:nvSpPr>
          <p:cNvPr id="105" name="Google Shape;105;gfd9457a074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e08fc84bd_0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pt-BR"/>
              <a:t>A arquitetura proposta consiste em utilizar de um ambiente simulado com uma máquina virtual com o sistema operacional Contiki no simulador cooja com N dispositivos de alimentação automática que realiza publicações e subscrições em um broker do MQTT que contém um nó sync para realizar e requisições para o GCP na plataforma do Firebase através de uma API (Application Programming Interface) que então realiza a inserção de dados em uma banco de dados não relacional chamado de Firestore, que por fim pode ter seus dados visualizados pelo usuário através de uma interface pública na web disponibilizada pelo Firebase Hosting, conforme apresentado nessa figura.</a:t>
            </a:r>
            <a:endParaRPr/>
          </a:p>
        </p:txBody>
      </p:sp>
      <p:sp>
        <p:nvSpPr>
          <p:cNvPr id="114" name="Google Shape;114;g9e08fc84bd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5aff6f6a2_1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sz="1400"/>
          </a:p>
        </p:txBody>
      </p:sp>
      <p:sp>
        <p:nvSpPr>
          <p:cNvPr id="125" name="Google Shape;125;g105aff6f6a2_1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5aff6f6a2_1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lang="pt-BR" sz="1100">
                <a:latin typeface="Arial"/>
                <a:ea typeface="Arial"/>
                <a:cs typeface="Arial"/>
                <a:sym typeface="Arial"/>
              </a:rPr>
              <a:t>Para o desenvolvimento deste trabalho, várias tecnologias e linguagens de programação foram utilizadas, nesta seção será  apresentado cada uma delas.</a:t>
            </a:r>
            <a:endParaRPr sz="1100">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pt-BR" sz="1100">
                <a:latin typeface="Arial"/>
                <a:ea typeface="Arial"/>
                <a:cs typeface="Arial"/>
                <a:sym typeface="Arial"/>
              </a:rPr>
              <a:t>Começando pelo </a:t>
            </a:r>
            <a:r>
              <a:rPr b="1" lang="pt-BR" sz="1100">
                <a:latin typeface="Arial"/>
                <a:ea typeface="Arial"/>
                <a:cs typeface="Arial"/>
                <a:sym typeface="Arial"/>
              </a:rPr>
              <a:t>ambiente simulado do Cooja</a:t>
            </a:r>
            <a:r>
              <a:rPr lang="pt-BR" sz="1100">
                <a:latin typeface="Arial"/>
                <a:ea typeface="Arial"/>
                <a:cs typeface="Arial"/>
                <a:sym typeface="Arial"/>
              </a:rPr>
              <a:t>, para auxiliar a execução do simulador foi utilizado uma </a:t>
            </a:r>
            <a:r>
              <a:rPr b="1" lang="pt-BR" sz="1100">
                <a:latin typeface="Arial"/>
                <a:ea typeface="Arial"/>
                <a:cs typeface="Arial"/>
                <a:sym typeface="Arial"/>
              </a:rPr>
              <a:t>máquina virtual</a:t>
            </a:r>
            <a:r>
              <a:rPr lang="pt-BR" sz="1100">
                <a:latin typeface="Arial"/>
                <a:ea typeface="Arial"/>
                <a:cs typeface="Arial"/>
                <a:sym typeface="Arial"/>
              </a:rPr>
              <a:t> com algumas configurações já feitas com o sistema operacional </a:t>
            </a:r>
            <a:r>
              <a:rPr b="1" lang="pt-BR" sz="1100">
                <a:latin typeface="Arial"/>
                <a:ea typeface="Arial"/>
                <a:cs typeface="Arial"/>
                <a:sym typeface="Arial"/>
              </a:rPr>
              <a:t>Ubuntu 14.04.3 LTS - Contiki</a:t>
            </a:r>
            <a:r>
              <a:rPr lang="pt-BR" sz="1100">
                <a:latin typeface="Arial"/>
                <a:ea typeface="Arial"/>
                <a:cs typeface="Arial"/>
                <a:sym typeface="Arial"/>
              </a:rPr>
              <a:t> através de uma virtualização feita por uma aplicação chamada </a:t>
            </a:r>
            <a:r>
              <a:rPr b="1" lang="pt-BR" sz="1100">
                <a:latin typeface="Arial"/>
                <a:ea typeface="Arial"/>
                <a:cs typeface="Arial"/>
                <a:sym typeface="Arial"/>
              </a:rPr>
              <a:t>VirtualBox.</a:t>
            </a:r>
            <a:r>
              <a:rPr lang="pt-BR" sz="1100">
                <a:latin typeface="Arial"/>
                <a:ea typeface="Arial"/>
                <a:cs typeface="Arial"/>
                <a:sym typeface="Arial"/>
              </a:rPr>
              <a:t> Apesar do ambiente pré pronto para o desenvolvimento, alguns pacotes necessitaram ser instalados para a realização deste trabalho.</a:t>
            </a:r>
            <a:endParaRPr sz="1100">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pt-BR" sz="1100">
                <a:latin typeface="Arial"/>
                <a:ea typeface="Arial"/>
                <a:cs typeface="Arial"/>
                <a:sym typeface="Arial"/>
              </a:rPr>
              <a:t>O pacote que possui a implementação do </a:t>
            </a:r>
            <a:r>
              <a:rPr b="1" lang="pt-BR" sz="1100">
                <a:latin typeface="Arial"/>
                <a:ea typeface="Arial"/>
                <a:cs typeface="Arial"/>
                <a:sym typeface="Arial"/>
              </a:rPr>
              <a:t>MQTT na versão SN(</a:t>
            </a:r>
            <a:r>
              <a:rPr b="1" i="1" lang="pt-BR" sz="1100">
                <a:latin typeface="Arial"/>
                <a:ea typeface="Arial"/>
                <a:cs typeface="Arial"/>
                <a:sym typeface="Arial"/>
              </a:rPr>
              <a:t>Sensor Network</a:t>
            </a:r>
            <a:r>
              <a:rPr b="1" lang="pt-BR" sz="1100">
                <a:latin typeface="Arial"/>
                <a:ea typeface="Arial"/>
                <a:cs typeface="Arial"/>
                <a:sym typeface="Arial"/>
              </a:rPr>
              <a:t>)</a:t>
            </a:r>
            <a:r>
              <a:rPr lang="pt-BR" sz="1100">
                <a:latin typeface="Arial"/>
                <a:ea typeface="Arial"/>
                <a:cs typeface="Arial"/>
                <a:sym typeface="Arial"/>
              </a:rPr>
              <a:t> foi necessário ser instalado pois ele é utilizado na </a:t>
            </a:r>
            <a:r>
              <a:rPr b="1" lang="pt-BR" sz="1100">
                <a:latin typeface="Arial"/>
                <a:ea typeface="Arial"/>
                <a:cs typeface="Arial"/>
                <a:sym typeface="Arial"/>
              </a:rPr>
              <a:t>comunicação via publicação e subscrição entre os alimentadores e o nó sincronizador</a:t>
            </a:r>
            <a:r>
              <a:rPr lang="pt-BR" sz="1100">
                <a:latin typeface="Arial"/>
                <a:ea typeface="Arial"/>
                <a:cs typeface="Arial"/>
                <a:sym typeface="Arial"/>
              </a:rPr>
              <a:t>. Outro pacote utilizado de código aberto que precisou ser instalado foi o </a:t>
            </a:r>
            <a:r>
              <a:rPr b="1" i="1" lang="pt-BR" sz="1100">
                <a:latin typeface="Arial"/>
                <a:ea typeface="Arial"/>
                <a:cs typeface="Arial"/>
                <a:sym typeface="Arial"/>
              </a:rPr>
              <a:t>libcurl </a:t>
            </a:r>
            <a:r>
              <a:rPr lang="pt-BR" sz="1100">
                <a:latin typeface="Arial"/>
                <a:ea typeface="Arial"/>
                <a:cs typeface="Arial"/>
                <a:sym typeface="Arial"/>
              </a:rPr>
              <a:t>que é responsável por r</a:t>
            </a:r>
            <a:r>
              <a:rPr b="1" lang="pt-BR" sz="1100">
                <a:latin typeface="Arial"/>
                <a:ea typeface="Arial"/>
                <a:cs typeface="Arial"/>
                <a:sym typeface="Arial"/>
              </a:rPr>
              <a:t>ealizar requisições de dentro do simulador (Cooja) para o mundo externo (API do GCP)</a:t>
            </a:r>
            <a:endParaRPr sz="1100">
              <a:latin typeface="Arial"/>
              <a:ea typeface="Arial"/>
              <a:cs typeface="Arial"/>
              <a:sym typeface="Arial"/>
            </a:endParaRPr>
          </a:p>
          <a:p>
            <a:pPr indent="0" lvl="0" marL="0" rtl="0" algn="l">
              <a:lnSpc>
                <a:spcPct val="100000"/>
              </a:lnSpc>
              <a:spcBef>
                <a:spcPts val="1400"/>
              </a:spcBef>
              <a:spcAft>
                <a:spcPts val="0"/>
              </a:spcAft>
              <a:buNone/>
            </a:pPr>
            <a:r>
              <a:t/>
            </a:r>
            <a:endParaRPr sz="1400"/>
          </a:p>
        </p:txBody>
      </p:sp>
      <p:sp>
        <p:nvSpPr>
          <p:cNvPr id="134" name="Google Shape;134;g105aff6f6a2_1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5aff71b9f_0_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lang="pt-BR" sz="1100">
                <a:latin typeface="Arial"/>
                <a:ea typeface="Arial"/>
                <a:cs typeface="Arial"/>
                <a:sym typeface="Arial"/>
              </a:rPr>
              <a:t>A simulação foi desenvolvida utilizando a </a:t>
            </a:r>
            <a:r>
              <a:rPr b="1" lang="pt-BR" sz="1100">
                <a:latin typeface="Arial"/>
                <a:ea typeface="Arial"/>
                <a:cs typeface="Arial"/>
                <a:sym typeface="Arial"/>
              </a:rPr>
              <a:t>linguagem de programação </a:t>
            </a:r>
            <a:r>
              <a:rPr b="1" lang="pt-BR" sz="1100">
                <a:latin typeface="Arial"/>
                <a:ea typeface="Arial"/>
                <a:cs typeface="Arial"/>
                <a:sym typeface="Arial"/>
              </a:rPr>
              <a:t>”</a:t>
            </a:r>
            <a:r>
              <a:rPr b="1" lang="pt-BR" sz="1100">
                <a:latin typeface="Arial"/>
                <a:ea typeface="Arial"/>
                <a:cs typeface="Arial"/>
                <a:sym typeface="Arial"/>
              </a:rPr>
              <a:t>C”</a:t>
            </a:r>
            <a:r>
              <a:rPr lang="pt-BR" sz="1100">
                <a:latin typeface="Arial"/>
                <a:ea typeface="Arial"/>
                <a:cs typeface="Arial"/>
                <a:sym typeface="Arial"/>
              </a:rPr>
              <a:t> em que foram criados o alimentador automático e também o nó sincronizador. Além disso, para a </a:t>
            </a:r>
            <a:r>
              <a:rPr b="1" lang="pt-BR" sz="1100">
                <a:latin typeface="Arial"/>
                <a:ea typeface="Arial"/>
                <a:cs typeface="Arial"/>
                <a:sym typeface="Arial"/>
              </a:rPr>
              <a:t>comunicação com IPV6</a:t>
            </a:r>
            <a:r>
              <a:rPr lang="pt-BR" sz="1100">
                <a:latin typeface="Arial"/>
                <a:ea typeface="Arial"/>
                <a:cs typeface="Arial"/>
                <a:sym typeface="Arial"/>
              </a:rPr>
              <a:t> funcionar utilizando a </a:t>
            </a:r>
            <a:r>
              <a:rPr b="1" lang="pt-BR" sz="1100">
                <a:latin typeface="Arial"/>
                <a:ea typeface="Arial"/>
                <a:cs typeface="Arial"/>
                <a:sym typeface="Arial"/>
              </a:rPr>
              <a:t>rede de conexão sem fio IEEE 802.15.4</a:t>
            </a:r>
            <a:r>
              <a:rPr lang="pt-BR" sz="1100">
                <a:latin typeface="Arial"/>
                <a:ea typeface="Arial"/>
                <a:cs typeface="Arial"/>
                <a:sym typeface="Arial"/>
              </a:rPr>
              <a:t>, foi utilizado um </a:t>
            </a:r>
            <a:r>
              <a:rPr b="1" lang="pt-BR" sz="1100">
                <a:latin typeface="Arial"/>
                <a:ea typeface="Arial"/>
                <a:cs typeface="Arial"/>
                <a:sym typeface="Arial"/>
              </a:rPr>
              <a:t>mote ”border-router” </a:t>
            </a:r>
            <a:r>
              <a:rPr lang="pt-BR" sz="1100">
                <a:latin typeface="Arial"/>
                <a:ea typeface="Arial"/>
                <a:cs typeface="Arial"/>
                <a:sym typeface="Arial"/>
              </a:rPr>
              <a:t>já disponível pelo próprio ambiente do Cooja.</a:t>
            </a:r>
            <a:endParaRPr sz="1100">
              <a:latin typeface="Arial"/>
              <a:ea typeface="Arial"/>
              <a:cs typeface="Arial"/>
              <a:sym typeface="Arial"/>
            </a:endParaRPr>
          </a:p>
          <a:p>
            <a:pPr indent="0" lvl="0" marL="0" rtl="0" algn="l">
              <a:lnSpc>
                <a:spcPct val="115000"/>
              </a:lnSpc>
              <a:spcBef>
                <a:spcPts val="1400"/>
              </a:spcBef>
              <a:spcAft>
                <a:spcPts val="0"/>
              </a:spcAft>
              <a:buNone/>
            </a:pPr>
            <a:r>
              <a:rPr lang="pt-BR" sz="1100">
                <a:latin typeface="Arial"/>
                <a:ea typeface="Arial"/>
                <a:cs typeface="Arial"/>
                <a:sym typeface="Arial"/>
              </a:rPr>
              <a:t>Um exemplo do deste trabalho em funcionamento pode ser demonstrado através da utilização de 5 ”Sky motes” em que o mote de identificador 1 é o ”border-router”, o identificador 2 é o nó sincronizador e os identificadores 3, 4 e 5 são alimentadores automáticos, os alimentadores automáticos foram configurados para três animais diferentes dois de pequeno porte e um de grande porte, o alimentador de identificador 3 é um cachorro, o identificador 4 é um gato e o identificador 5 é uma vaca</a:t>
            </a:r>
            <a:endParaRPr sz="1100">
              <a:latin typeface="Arial"/>
              <a:ea typeface="Arial"/>
              <a:cs typeface="Arial"/>
              <a:sym typeface="Arial"/>
            </a:endParaRPr>
          </a:p>
          <a:p>
            <a:pPr indent="0" lvl="0" marL="0" rtl="0" algn="l">
              <a:lnSpc>
                <a:spcPct val="115000"/>
              </a:lnSpc>
              <a:spcBef>
                <a:spcPts val="1400"/>
              </a:spcBef>
              <a:spcAft>
                <a:spcPts val="1400"/>
              </a:spcAft>
              <a:buNone/>
            </a:pPr>
            <a:r>
              <a:t/>
            </a:r>
            <a:endParaRPr sz="1100">
              <a:latin typeface="Arial"/>
              <a:ea typeface="Arial"/>
              <a:cs typeface="Arial"/>
              <a:sym typeface="Arial"/>
            </a:endParaRPr>
          </a:p>
        </p:txBody>
      </p:sp>
      <p:sp>
        <p:nvSpPr>
          <p:cNvPr id="156" name="Google Shape;156;g105aff71b9f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5aff71b9f_0_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lang="pt-BR" sz="1100">
                <a:latin typeface="Arial"/>
                <a:ea typeface="Arial"/>
                <a:cs typeface="Arial"/>
                <a:sym typeface="Arial"/>
              </a:rPr>
              <a:t>O fluxo de funcionamento da comunicação entre o nó  sincronizador e os demais alimentadores é ao iniciar os processos, os alimentadores automáticos de identificadores 3, 4 e 5 se subscrevem no tópico de configuração ”/config”, ao receber a configuração que o nó sincronizador de identificador 2 publicou nesse tópico eles armazenam esses em memória e já realizam a subscrição no tópico para realizar o despejo de ração ”/dispenser”, enquanto isso o nó sincronizador envia as configurações também a API para atualizar os dados no banco de dados</a:t>
            </a:r>
            <a:endParaRPr sz="1100">
              <a:latin typeface="Arial"/>
              <a:ea typeface="Arial"/>
              <a:cs typeface="Arial"/>
              <a:sym typeface="Arial"/>
            </a:endParaRPr>
          </a:p>
          <a:p>
            <a:pPr indent="0" lvl="0" marL="0" rtl="0" algn="l">
              <a:lnSpc>
                <a:spcPct val="115000"/>
              </a:lnSpc>
              <a:spcBef>
                <a:spcPts val="1400"/>
              </a:spcBef>
              <a:spcAft>
                <a:spcPts val="0"/>
              </a:spcAft>
              <a:buNone/>
            </a:pPr>
            <a:r>
              <a:rPr b="1" lang="pt-BR" sz="1100">
                <a:latin typeface="Arial"/>
                <a:ea typeface="Arial"/>
                <a:cs typeface="Arial"/>
                <a:sym typeface="Arial"/>
              </a:rPr>
              <a:t>Após ter a configuração realizada, o nó sincronizador começa a calcular o tempo para despejar para cada uma das configurações,</a:t>
            </a:r>
            <a:r>
              <a:rPr lang="pt-BR" sz="1100">
                <a:latin typeface="Arial"/>
                <a:ea typeface="Arial"/>
                <a:cs typeface="Arial"/>
                <a:sym typeface="Arial"/>
              </a:rPr>
              <a:t> e </a:t>
            </a:r>
            <a:r>
              <a:rPr b="1" lang="pt-BR" sz="1100">
                <a:latin typeface="Arial"/>
                <a:ea typeface="Arial"/>
                <a:cs typeface="Arial"/>
                <a:sym typeface="Arial"/>
              </a:rPr>
              <a:t>quando deve despejar é enviado uma mensagem ao tópico ”/dispenser” e também enviado a ordem de despejar ração para a API que atualiza os dados do banco. </a:t>
            </a:r>
            <a:endParaRPr b="1" sz="1100">
              <a:latin typeface="Arial"/>
              <a:ea typeface="Arial"/>
              <a:cs typeface="Arial"/>
              <a:sym typeface="Arial"/>
            </a:endParaRPr>
          </a:p>
          <a:p>
            <a:pPr indent="0" lvl="0" marL="0" rtl="0" algn="l">
              <a:lnSpc>
                <a:spcPct val="115000"/>
              </a:lnSpc>
              <a:spcBef>
                <a:spcPts val="1100"/>
              </a:spcBef>
              <a:spcAft>
                <a:spcPts val="0"/>
              </a:spcAft>
              <a:buNone/>
            </a:pPr>
            <a:r>
              <a:rPr lang="pt-BR">
                <a:latin typeface="Arial"/>
                <a:ea typeface="Arial"/>
                <a:cs typeface="Arial"/>
                <a:sym typeface="Arial"/>
              </a:rPr>
              <a:t>Os alimentadores automáticos ao receberem a mensagem no tópico ”/dispenser”, realizam o despejo de rac ̧a ̃o de acordo com o configurado previamente para o animal.</a:t>
            </a:r>
            <a:endParaRPr>
              <a:latin typeface="Arial"/>
              <a:ea typeface="Arial"/>
              <a:cs typeface="Arial"/>
              <a:sym typeface="Arial"/>
            </a:endParaRPr>
          </a:p>
          <a:p>
            <a:pPr indent="-336550" lvl="0" marL="457200" rtl="0" algn="l">
              <a:spcBef>
                <a:spcPts val="1100"/>
              </a:spcBef>
              <a:spcAft>
                <a:spcPts val="0"/>
              </a:spcAft>
              <a:buClr>
                <a:schemeClr val="dk1"/>
              </a:buClr>
              <a:buSzPts val="1700"/>
              <a:buChar char="●"/>
            </a:pPr>
            <a:r>
              <a:rPr lang="pt-BR" sz="1500"/>
              <a:t>O fluxo do algoritmo na minha visão ficará da seguinte forma: O nó sync é o dispatch e então publica as configurações no MQTT, o dispenser lê e armazena em memória as variáveis em memória, em paralelo a isso o nó sync envia a API as mesmas configurações publicadas no MQTT, e então começa o processo de verificar o momento de dispensar a ração, após isso envia a mensagem para alimentar tanto para a API quanto para o MQTT, o dispenser então le a mensagem no MQTT e dispensa a ração para o animal</a:t>
            </a:r>
            <a:endParaRPr sz="1500"/>
          </a:p>
          <a:p>
            <a:pPr indent="-323850" lvl="0" marL="457200" rtl="0" algn="l">
              <a:spcBef>
                <a:spcPts val="0"/>
              </a:spcBef>
              <a:spcAft>
                <a:spcPts val="0"/>
              </a:spcAft>
              <a:buClr>
                <a:schemeClr val="dk1"/>
              </a:buClr>
              <a:buSzPts val="1500"/>
              <a:buChar char="●"/>
            </a:pPr>
            <a:r>
              <a:rPr lang="pt-BR" sz="1500"/>
              <a:t>Enquanto esse processo ocorre, a API sempre alimenta o banco de dados a cada requisição e o usuário poderá visualizar as alterações na página Web que irá sempre buscar as informações do banco de dados</a:t>
            </a:r>
            <a:endParaRPr>
              <a:latin typeface="Arial"/>
              <a:ea typeface="Arial"/>
              <a:cs typeface="Arial"/>
              <a:sym typeface="Arial"/>
            </a:endParaRPr>
          </a:p>
          <a:p>
            <a:pPr indent="0" lvl="0" marL="0" rtl="0" algn="l">
              <a:lnSpc>
                <a:spcPct val="115000"/>
              </a:lnSpc>
              <a:spcBef>
                <a:spcPts val="1100"/>
              </a:spcBef>
              <a:spcAft>
                <a:spcPts val="1100"/>
              </a:spcAft>
              <a:buNone/>
            </a:pPr>
            <a:r>
              <a:t/>
            </a:r>
            <a:endParaRPr sz="900">
              <a:latin typeface="Arial"/>
              <a:ea typeface="Arial"/>
              <a:cs typeface="Arial"/>
              <a:sym typeface="Arial"/>
            </a:endParaRPr>
          </a:p>
        </p:txBody>
      </p:sp>
      <p:sp>
        <p:nvSpPr>
          <p:cNvPr id="168" name="Google Shape;168;g105aff71b9f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5aff71b9f_0_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1400"/>
              </a:spcAft>
              <a:buNone/>
            </a:pPr>
            <a:r>
              <a:t/>
            </a:r>
            <a:endParaRPr sz="1100">
              <a:latin typeface="Arial"/>
              <a:ea typeface="Arial"/>
              <a:cs typeface="Arial"/>
              <a:sym typeface="Arial"/>
            </a:endParaRPr>
          </a:p>
        </p:txBody>
      </p:sp>
      <p:sp>
        <p:nvSpPr>
          <p:cNvPr id="182" name="Google Shape;182;g105aff71b9f_0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4" name="Shape 54"/>
        <p:cNvGrpSpPr/>
        <p:nvPr/>
      </p:nvGrpSpPr>
      <p:grpSpPr>
        <a:xfrm>
          <a:off x="0" y="0"/>
          <a:ext cx="0" cy="0"/>
          <a:chOff x="0" y="0"/>
          <a:chExt cx="0" cy="0"/>
        </a:xfrm>
      </p:grpSpPr>
      <p:sp>
        <p:nvSpPr>
          <p:cNvPr id="55" name="Google Shape;5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p:nvPr>
            <p:ph idx="2" type="pic"/>
          </p:nvPr>
        </p:nvSpPr>
        <p:spPr>
          <a:xfrm>
            <a:off x="1792288" y="612775"/>
            <a:ext cx="5486400" cy="4114800"/>
          </a:xfrm>
          <a:prstGeom prst="rect">
            <a:avLst/>
          </a:prstGeom>
          <a:noFill/>
          <a:ln>
            <a:noFill/>
          </a:ln>
        </p:spPr>
      </p:sp>
      <p:sp>
        <p:nvSpPr>
          <p:cNvPr id="68" name="Google Shape;68;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6617006" y="5708679"/>
            <a:ext cx="2195698" cy="748866"/>
          </a:xfrm>
          <a:prstGeom prst="rect">
            <a:avLst/>
          </a:prstGeom>
          <a:noFill/>
          <a:ln>
            <a:noFill/>
          </a:ln>
        </p:spPr>
      </p:pic>
      <p:sp>
        <p:nvSpPr>
          <p:cNvPr id="89" name="Google Shape;89;p1"/>
          <p:cNvSpPr txBox="1"/>
          <p:nvPr/>
        </p:nvSpPr>
        <p:spPr>
          <a:xfrm>
            <a:off x="4751299" y="4320855"/>
            <a:ext cx="4061400" cy="523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t/>
            </a:r>
            <a:endParaRPr b="0" i="0" sz="15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1800"/>
              <a:buFont typeface="Arial"/>
              <a:buNone/>
            </a:pPr>
            <a:r>
              <a:t/>
            </a:r>
            <a:endParaRPr b="0" i="0" sz="1300" u="none" cap="none" strike="noStrike">
              <a:solidFill>
                <a:schemeClr val="dk1"/>
              </a:solidFill>
              <a:latin typeface="Verdana"/>
              <a:ea typeface="Verdana"/>
              <a:cs typeface="Verdana"/>
              <a:sym typeface="Verdana"/>
            </a:endParaRPr>
          </a:p>
        </p:txBody>
      </p:sp>
      <p:sp>
        <p:nvSpPr>
          <p:cNvPr id="90" name="Google Shape;90;p1"/>
          <p:cNvSpPr txBox="1"/>
          <p:nvPr/>
        </p:nvSpPr>
        <p:spPr>
          <a:xfrm>
            <a:off x="4274175" y="1295125"/>
            <a:ext cx="4760100" cy="2401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100"/>
              <a:buFont typeface="Arial"/>
              <a:buNone/>
            </a:pPr>
            <a:r>
              <a:rPr b="1" lang="pt-BR" sz="3000">
                <a:solidFill>
                  <a:schemeClr val="dk1"/>
                </a:solidFill>
                <a:latin typeface="Verdana"/>
                <a:ea typeface="Verdana"/>
                <a:cs typeface="Verdana"/>
                <a:sym typeface="Verdana"/>
              </a:rPr>
              <a:t>Alimentador automático de animais: Uma simulação realizada no </a:t>
            </a:r>
            <a:endParaRPr b="1" sz="3000">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chemeClr val="dk1"/>
              </a:buClr>
              <a:buSzPts val="1100"/>
              <a:buFont typeface="Arial"/>
              <a:buNone/>
            </a:pPr>
            <a:r>
              <a:rPr b="1" lang="pt-BR" sz="3000">
                <a:solidFill>
                  <a:schemeClr val="dk1"/>
                </a:solidFill>
                <a:latin typeface="Verdana"/>
                <a:ea typeface="Verdana"/>
                <a:cs typeface="Verdana"/>
                <a:sym typeface="Verdana"/>
              </a:rPr>
              <a:t>Cooja </a:t>
            </a:r>
            <a:endParaRPr b="1" i="0" sz="3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3600"/>
              <a:buFont typeface="Arial"/>
              <a:buNone/>
            </a:pPr>
            <a:r>
              <a:t/>
            </a:r>
            <a:endParaRPr b="1" i="0" sz="3000" u="none" cap="none" strike="noStrike">
              <a:solidFill>
                <a:schemeClr val="dk1"/>
              </a:solidFill>
              <a:latin typeface="Verdana"/>
              <a:ea typeface="Verdana"/>
              <a:cs typeface="Verdana"/>
              <a:sym typeface="Verdana"/>
            </a:endParaRPr>
          </a:p>
        </p:txBody>
      </p:sp>
      <p:pic>
        <p:nvPicPr>
          <p:cNvPr id="91" name="Google Shape;91;p1"/>
          <p:cNvPicPr preferRelativeResize="0"/>
          <p:nvPr/>
        </p:nvPicPr>
        <p:blipFill rotWithShape="1">
          <a:blip r:embed="rId4">
            <a:alphaModFix/>
          </a:blip>
          <a:srcRect b="0" l="0" r="0" t="23653"/>
          <a:stretch/>
        </p:blipFill>
        <p:spPr>
          <a:xfrm flipH="1" rot="10800000">
            <a:off x="-396552" y="188640"/>
            <a:ext cx="4449092" cy="6696744"/>
          </a:xfrm>
          <a:prstGeom prst="rect">
            <a:avLst/>
          </a:prstGeom>
          <a:noFill/>
          <a:ln>
            <a:noFill/>
          </a:ln>
        </p:spPr>
      </p:pic>
      <p:pic>
        <p:nvPicPr>
          <p:cNvPr id="92" name="Google Shape;92;p1"/>
          <p:cNvPicPr preferRelativeResize="0"/>
          <p:nvPr/>
        </p:nvPicPr>
        <p:blipFill rotWithShape="1">
          <a:blip r:embed="rId5">
            <a:alphaModFix/>
          </a:blip>
          <a:srcRect b="0" l="0" r="0" t="92210"/>
          <a:stretch/>
        </p:blipFill>
        <p:spPr>
          <a:xfrm flipH="1">
            <a:off x="3779912" y="0"/>
            <a:ext cx="5904657" cy="906947"/>
          </a:xfrm>
          <a:prstGeom prst="rect">
            <a:avLst/>
          </a:prstGeom>
          <a:noFill/>
          <a:ln>
            <a:noFill/>
          </a:ln>
        </p:spPr>
      </p:pic>
      <p:sp>
        <p:nvSpPr>
          <p:cNvPr id="93" name="Google Shape;93;p1"/>
          <p:cNvSpPr txBox="1"/>
          <p:nvPr/>
        </p:nvSpPr>
        <p:spPr>
          <a:xfrm>
            <a:off x="4972874" y="4167555"/>
            <a:ext cx="4061400" cy="14775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Verdana"/>
                <a:ea typeface="Verdana"/>
                <a:cs typeface="Verdana"/>
                <a:sym typeface="Verdana"/>
              </a:rPr>
              <a:t>Rafael Tenfen</a:t>
            </a:r>
            <a:endParaRPr b="0" i="0" sz="1800" u="none" cap="none" strike="noStrike">
              <a:solidFill>
                <a:srgbClr val="000000"/>
              </a:solidFill>
              <a:latin typeface="Verdana"/>
              <a:ea typeface="Verdana"/>
              <a:cs typeface="Verdana"/>
              <a:sym typeface="Verdana"/>
            </a:endParaRPr>
          </a:p>
          <a:p>
            <a:pPr indent="0" lvl="0" marL="0" marR="0" rtl="0" algn="r">
              <a:lnSpc>
                <a:spcPct val="100000"/>
              </a:lnSpc>
              <a:spcBef>
                <a:spcPts val="0"/>
              </a:spcBef>
              <a:spcAft>
                <a:spcPts val="0"/>
              </a:spcAft>
              <a:buClr>
                <a:schemeClr val="dk1"/>
              </a:buClr>
              <a:buSzPts val="1100"/>
              <a:buFont typeface="Arial"/>
              <a:buNone/>
            </a:pPr>
            <a:r>
              <a:rPr lang="pt-BR" sz="1800">
                <a:latin typeface="Verdana"/>
                <a:ea typeface="Verdana"/>
                <a:cs typeface="Verdana"/>
                <a:sym typeface="Verdana"/>
              </a:rPr>
              <a:t>rafaeltenfen.rt@gmail.com</a:t>
            </a:r>
            <a:endParaRPr sz="1800">
              <a:latin typeface="Verdana"/>
              <a:ea typeface="Verdana"/>
              <a:cs typeface="Verdana"/>
              <a:sym typeface="Verdana"/>
            </a:endParaRPr>
          </a:p>
          <a:p>
            <a:pPr indent="0" lvl="0" marL="0" marR="0" rtl="0" algn="r">
              <a:lnSpc>
                <a:spcPct val="100000"/>
              </a:lnSpc>
              <a:spcBef>
                <a:spcPts val="0"/>
              </a:spcBef>
              <a:spcAft>
                <a:spcPts val="0"/>
              </a:spcAft>
              <a:buClr>
                <a:srgbClr val="000000"/>
              </a:buClr>
              <a:buSzPts val="1600"/>
              <a:buFont typeface="Arial"/>
              <a:buNone/>
            </a:pPr>
            <a:r>
              <a:rPr lang="pt-BR" sz="1800">
                <a:latin typeface="Verdana"/>
                <a:ea typeface="Verdana"/>
                <a:cs typeface="Verdana"/>
                <a:sym typeface="Verdana"/>
              </a:rPr>
              <a:t>Redes de Computadores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600"/>
              <a:buFont typeface="Arial"/>
              <a:buNone/>
            </a:pPr>
            <a:r>
              <a:rPr b="0" i="0" lang="pt-BR" sz="1800" u="none" cap="none" strike="noStrike">
                <a:solidFill>
                  <a:srgbClr val="000000"/>
                </a:solidFill>
                <a:latin typeface="Verdana"/>
                <a:ea typeface="Verdana"/>
                <a:cs typeface="Verdana"/>
                <a:sym typeface="Verdana"/>
              </a:rPr>
              <a:t>Professora </a:t>
            </a:r>
            <a:r>
              <a:rPr lang="pt-BR" sz="1800">
                <a:latin typeface="Verdana"/>
                <a:ea typeface="Verdana"/>
                <a:cs typeface="Verdana"/>
                <a:sym typeface="Verdana"/>
              </a:rPr>
              <a:t>Janine Kniess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600"/>
              <a:buFont typeface="Arial"/>
              <a:buNone/>
            </a:pPr>
            <a:r>
              <a:rPr lang="pt-BR" sz="1800">
                <a:latin typeface="Verdana"/>
                <a:ea typeface="Verdana"/>
                <a:cs typeface="Verdana"/>
                <a:sym typeface="Verdana"/>
              </a:rPr>
              <a:t>Ibirama, 02</a:t>
            </a:r>
            <a:r>
              <a:rPr b="0" i="0" lang="pt-BR" sz="1800" u="none" cap="none" strike="noStrike">
                <a:solidFill>
                  <a:srgbClr val="000000"/>
                </a:solidFill>
                <a:latin typeface="Verdana"/>
                <a:ea typeface="Verdana"/>
                <a:cs typeface="Verdana"/>
                <a:sym typeface="Verdana"/>
              </a:rPr>
              <a:t>/</a:t>
            </a:r>
            <a:r>
              <a:rPr lang="pt-BR" sz="1800">
                <a:latin typeface="Verdana"/>
                <a:ea typeface="Verdana"/>
                <a:cs typeface="Verdana"/>
                <a:sym typeface="Verdana"/>
              </a:rPr>
              <a:t>12</a:t>
            </a:r>
            <a:r>
              <a:rPr b="0" i="0" lang="pt-BR" sz="1800" u="none" cap="none" strike="noStrike">
                <a:solidFill>
                  <a:srgbClr val="000000"/>
                </a:solidFill>
                <a:latin typeface="Verdana"/>
                <a:ea typeface="Verdana"/>
                <a:cs typeface="Verdana"/>
                <a:sym typeface="Verdana"/>
              </a:rPr>
              <a:t>/2021</a:t>
            </a:r>
            <a:endParaRPr b="0" i="0" sz="1800" u="none" cap="none" strike="noStrike">
              <a:solidFill>
                <a:srgbClr val="00000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g105aff71b9f_0_124"/>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204" name="Google Shape;204;g105aff71b9f_0_124"/>
          <p:cNvSpPr txBox="1"/>
          <p:nvPr/>
        </p:nvSpPr>
        <p:spPr>
          <a:xfrm>
            <a:off x="393551" y="333525"/>
            <a:ext cx="98460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Desenvolvimento</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205" name="Google Shape;205;g105aff71b9f_0_124"/>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6" name="Google Shape;206;g105aff71b9f_0_1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pic>
        <p:nvPicPr>
          <p:cNvPr id="207" name="Google Shape;207;g105aff71b9f_0_124"/>
          <p:cNvPicPr preferRelativeResize="0"/>
          <p:nvPr/>
        </p:nvPicPr>
        <p:blipFill>
          <a:blip r:embed="rId4">
            <a:alphaModFix/>
          </a:blip>
          <a:stretch>
            <a:fillRect/>
          </a:stretch>
        </p:blipFill>
        <p:spPr>
          <a:xfrm>
            <a:off x="0" y="1679775"/>
            <a:ext cx="9144000" cy="4400568"/>
          </a:xfrm>
          <a:prstGeom prst="rect">
            <a:avLst/>
          </a:prstGeom>
          <a:noFill/>
          <a:ln>
            <a:noFill/>
          </a:ln>
        </p:spPr>
      </p:pic>
      <p:sp>
        <p:nvSpPr>
          <p:cNvPr id="208" name="Google Shape;208;g105aff71b9f_0_124"/>
          <p:cNvSpPr txBox="1"/>
          <p:nvPr/>
        </p:nvSpPr>
        <p:spPr>
          <a:xfrm>
            <a:off x="720899" y="1160400"/>
            <a:ext cx="82134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1400"/>
              </a:spcAft>
              <a:buNone/>
            </a:pPr>
            <a:r>
              <a:rPr b="1" lang="pt-BR">
                <a:solidFill>
                  <a:schemeClr val="dk1"/>
                </a:solidFill>
                <a:latin typeface="Verdana"/>
                <a:ea typeface="Verdana"/>
                <a:cs typeface="Verdana"/>
                <a:sym typeface="Verdana"/>
              </a:rPr>
              <a:t>Figura 4. Página WEB com as informações relevantes sobre alimentadores.</a:t>
            </a:r>
            <a:endParaRPr b="1">
              <a:solidFill>
                <a:schemeClr val="dk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g105aff71b9f_0_146"/>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214" name="Google Shape;214;g105aff71b9f_0_146"/>
          <p:cNvSpPr txBox="1"/>
          <p:nvPr/>
        </p:nvSpPr>
        <p:spPr>
          <a:xfrm>
            <a:off x="393551" y="333525"/>
            <a:ext cx="98460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Conclusões</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215" name="Google Shape;215;g105aff71b9f_0_146"/>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g105aff71b9f_0_14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217" name="Google Shape;217;g105aff71b9f_0_146"/>
          <p:cNvSpPr txBox="1"/>
          <p:nvPr/>
        </p:nvSpPr>
        <p:spPr>
          <a:xfrm>
            <a:off x="2786800" y="2225950"/>
            <a:ext cx="25566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pt-BR">
                <a:solidFill>
                  <a:schemeClr val="dk1"/>
                </a:solidFill>
                <a:latin typeface="Verdana"/>
                <a:ea typeface="Verdana"/>
                <a:cs typeface="Verdana"/>
                <a:sym typeface="Verdana"/>
              </a:rPr>
              <a:t>possível adicionar N alimentadores</a:t>
            </a:r>
            <a:endParaRPr>
              <a:solidFill>
                <a:schemeClr val="dk1"/>
              </a:solidFill>
              <a:latin typeface="Verdana"/>
              <a:ea typeface="Verdana"/>
              <a:cs typeface="Verdana"/>
              <a:sym typeface="Verdana"/>
            </a:endParaRPr>
          </a:p>
        </p:txBody>
      </p:sp>
      <p:sp>
        <p:nvSpPr>
          <p:cNvPr id="218" name="Google Shape;218;g105aff71b9f_0_146"/>
          <p:cNvSpPr txBox="1"/>
          <p:nvPr/>
        </p:nvSpPr>
        <p:spPr>
          <a:xfrm>
            <a:off x="5874150" y="2206350"/>
            <a:ext cx="19533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pt-BR">
                <a:solidFill>
                  <a:schemeClr val="dk1"/>
                </a:solidFill>
                <a:latin typeface="Verdana"/>
                <a:ea typeface="Verdana"/>
                <a:cs typeface="Verdana"/>
                <a:sym typeface="Verdana"/>
              </a:rPr>
              <a:t>configuração inicial</a:t>
            </a:r>
            <a:endParaRPr>
              <a:solidFill>
                <a:schemeClr val="dk1"/>
              </a:solidFill>
              <a:latin typeface="Verdana"/>
              <a:ea typeface="Verdana"/>
              <a:cs typeface="Verdana"/>
              <a:sym typeface="Verdana"/>
            </a:endParaRPr>
          </a:p>
        </p:txBody>
      </p:sp>
      <p:pic>
        <p:nvPicPr>
          <p:cNvPr id="219" name="Google Shape;219;g105aff71b9f_0_146"/>
          <p:cNvPicPr preferRelativeResize="0"/>
          <p:nvPr/>
        </p:nvPicPr>
        <p:blipFill>
          <a:blip r:embed="rId4">
            <a:alphaModFix/>
          </a:blip>
          <a:stretch>
            <a:fillRect/>
          </a:stretch>
        </p:blipFill>
        <p:spPr>
          <a:xfrm rot="5400000">
            <a:off x="3851700" y="1895675"/>
            <a:ext cx="426800" cy="329150"/>
          </a:xfrm>
          <a:prstGeom prst="rect">
            <a:avLst/>
          </a:prstGeom>
          <a:noFill/>
          <a:ln>
            <a:noFill/>
          </a:ln>
        </p:spPr>
      </p:pic>
      <p:cxnSp>
        <p:nvCxnSpPr>
          <p:cNvPr id="220" name="Google Shape;220;g105aff71b9f_0_146"/>
          <p:cNvCxnSpPr/>
          <p:nvPr/>
        </p:nvCxnSpPr>
        <p:spPr>
          <a:xfrm>
            <a:off x="5239800" y="2406452"/>
            <a:ext cx="447000" cy="0"/>
          </a:xfrm>
          <a:prstGeom prst="straightConnector1">
            <a:avLst/>
          </a:prstGeom>
          <a:noFill/>
          <a:ln cap="flat" cmpd="sng" w="9525">
            <a:solidFill>
              <a:schemeClr val="dk1"/>
            </a:solidFill>
            <a:prstDash val="solid"/>
            <a:round/>
            <a:headEnd len="med" w="med" type="none"/>
            <a:tailEnd len="med" w="med" type="triangle"/>
          </a:ln>
        </p:spPr>
      </p:cxnSp>
      <p:cxnSp>
        <p:nvCxnSpPr>
          <p:cNvPr id="221" name="Google Shape;221;g105aff71b9f_0_146"/>
          <p:cNvCxnSpPr/>
          <p:nvPr/>
        </p:nvCxnSpPr>
        <p:spPr>
          <a:xfrm>
            <a:off x="6844950" y="2606552"/>
            <a:ext cx="11700" cy="381900"/>
          </a:xfrm>
          <a:prstGeom prst="straightConnector1">
            <a:avLst/>
          </a:prstGeom>
          <a:noFill/>
          <a:ln cap="flat" cmpd="sng" w="9525">
            <a:solidFill>
              <a:schemeClr val="dk1"/>
            </a:solidFill>
            <a:prstDash val="solid"/>
            <a:round/>
            <a:headEnd len="med" w="med" type="none"/>
            <a:tailEnd len="med" w="med" type="triangle"/>
          </a:ln>
        </p:spPr>
      </p:cxnSp>
      <p:sp>
        <p:nvSpPr>
          <p:cNvPr id="222" name="Google Shape;222;g105aff71b9f_0_146"/>
          <p:cNvSpPr/>
          <p:nvPr/>
        </p:nvSpPr>
        <p:spPr>
          <a:xfrm>
            <a:off x="3768275" y="3154225"/>
            <a:ext cx="4545600" cy="646200"/>
          </a:xfrm>
          <a:prstGeom prst="rect">
            <a:avLst/>
          </a:prstGeom>
          <a:solidFill>
            <a:srgbClr val="149B5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149B55"/>
              </a:highlight>
            </a:endParaRPr>
          </a:p>
        </p:txBody>
      </p:sp>
      <p:sp>
        <p:nvSpPr>
          <p:cNvPr id="223" name="Google Shape;223;g105aff71b9f_0_146"/>
          <p:cNvSpPr txBox="1"/>
          <p:nvPr/>
        </p:nvSpPr>
        <p:spPr>
          <a:xfrm>
            <a:off x="3900525" y="3152575"/>
            <a:ext cx="43797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3600"/>
              </a:spcBef>
              <a:spcAft>
                <a:spcPts val="3600"/>
              </a:spcAft>
              <a:buNone/>
            </a:pPr>
            <a:r>
              <a:rPr lang="pt-BR">
                <a:solidFill>
                  <a:schemeClr val="lt1"/>
                </a:solidFill>
                <a:latin typeface="Verdana"/>
                <a:ea typeface="Verdana"/>
                <a:cs typeface="Verdana"/>
                <a:sym typeface="Verdana"/>
              </a:rPr>
              <a:t>observar as informações relevantes de cada um dos alimentadores na página WEB</a:t>
            </a:r>
            <a:endParaRPr>
              <a:solidFill>
                <a:schemeClr val="lt1"/>
              </a:solidFill>
              <a:latin typeface="Verdana"/>
              <a:ea typeface="Verdana"/>
              <a:cs typeface="Verdana"/>
              <a:sym typeface="Verdana"/>
            </a:endParaRPr>
          </a:p>
        </p:txBody>
      </p:sp>
      <p:sp>
        <p:nvSpPr>
          <p:cNvPr id="224" name="Google Shape;224;g105aff71b9f_0_146"/>
          <p:cNvSpPr/>
          <p:nvPr/>
        </p:nvSpPr>
        <p:spPr>
          <a:xfrm>
            <a:off x="1043000" y="1287925"/>
            <a:ext cx="6336000" cy="426900"/>
          </a:xfrm>
          <a:prstGeom prst="rect">
            <a:avLst/>
          </a:prstGeom>
          <a:solidFill>
            <a:srgbClr val="149B5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149B55"/>
              </a:highlight>
            </a:endParaRPr>
          </a:p>
        </p:txBody>
      </p:sp>
      <p:sp>
        <p:nvSpPr>
          <p:cNvPr id="225" name="Google Shape;225;g105aff71b9f_0_146"/>
          <p:cNvSpPr txBox="1"/>
          <p:nvPr/>
        </p:nvSpPr>
        <p:spPr>
          <a:xfrm>
            <a:off x="1043000" y="1288425"/>
            <a:ext cx="64098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pt-BR">
                <a:solidFill>
                  <a:schemeClr val="lt1"/>
                </a:solidFill>
                <a:latin typeface="Verdana"/>
                <a:ea typeface="Verdana"/>
                <a:cs typeface="Verdana"/>
                <a:sym typeface="Verdana"/>
              </a:rPr>
              <a:t>alimentador automático de animais em um ambiente simulado</a:t>
            </a:r>
            <a:endParaRPr>
              <a:solidFill>
                <a:schemeClr val="lt1"/>
              </a:solidFill>
              <a:latin typeface="Verdana"/>
              <a:ea typeface="Verdana"/>
              <a:cs typeface="Verdana"/>
              <a:sym typeface="Verdana"/>
            </a:endParaRPr>
          </a:p>
        </p:txBody>
      </p:sp>
      <p:sp>
        <p:nvSpPr>
          <p:cNvPr id="226" name="Google Shape;226;g105aff71b9f_0_146"/>
          <p:cNvSpPr txBox="1"/>
          <p:nvPr/>
        </p:nvSpPr>
        <p:spPr>
          <a:xfrm>
            <a:off x="870575" y="4181300"/>
            <a:ext cx="25566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pt-BR">
                <a:solidFill>
                  <a:schemeClr val="dk1"/>
                </a:solidFill>
                <a:latin typeface="Verdana"/>
                <a:ea typeface="Verdana"/>
                <a:cs typeface="Verdana"/>
                <a:sym typeface="Verdana"/>
              </a:rPr>
              <a:t>Dificuldades</a:t>
            </a:r>
            <a:endParaRPr b="1">
              <a:solidFill>
                <a:schemeClr val="dk1"/>
              </a:solidFill>
              <a:latin typeface="Verdana"/>
              <a:ea typeface="Verdana"/>
              <a:cs typeface="Verdana"/>
              <a:sym typeface="Verdana"/>
            </a:endParaRPr>
          </a:p>
        </p:txBody>
      </p:sp>
      <p:sp>
        <p:nvSpPr>
          <p:cNvPr id="227" name="Google Shape;227;g105aff71b9f_0_146"/>
          <p:cNvSpPr txBox="1"/>
          <p:nvPr/>
        </p:nvSpPr>
        <p:spPr>
          <a:xfrm>
            <a:off x="484675" y="4629275"/>
            <a:ext cx="3283500" cy="107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lang="pt-BR" sz="1100">
                <a:solidFill>
                  <a:schemeClr val="dk1"/>
                </a:solidFill>
                <a:latin typeface="Verdana"/>
                <a:ea typeface="Verdana"/>
                <a:cs typeface="Verdana"/>
                <a:sym typeface="Verdana"/>
              </a:rPr>
              <a:t>Instalar novos pacotes as funcionalidades já existentes do Cooja;</a:t>
            </a:r>
            <a:endParaRPr sz="1100">
              <a:solidFill>
                <a:schemeClr val="dk1"/>
              </a:solidFill>
              <a:latin typeface="Verdana"/>
              <a:ea typeface="Verdana"/>
              <a:cs typeface="Verdana"/>
              <a:sym typeface="Verdana"/>
            </a:endParaRPr>
          </a:p>
          <a:p>
            <a:pPr indent="0" lvl="0" marL="0" rtl="0" algn="l">
              <a:lnSpc>
                <a:spcPct val="115000"/>
              </a:lnSpc>
              <a:spcBef>
                <a:spcPts val="1100"/>
              </a:spcBef>
              <a:spcAft>
                <a:spcPts val="1100"/>
              </a:spcAft>
              <a:buNone/>
            </a:pPr>
            <a:r>
              <a:rPr lang="pt-BR" sz="1100">
                <a:solidFill>
                  <a:schemeClr val="dk1"/>
                </a:solidFill>
                <a:latin typeface="Verdana"/>
                <a:ea typeface="Verdana"/>
                <a:cs typeface="Verdana"/>
                <a:sym typeface="Verdana"/>
              </a:rPr>
              <a:t>Desenvolver e testar aplicações dentro de uma máquina virtual.</a:t>
            </a:r>
            <a:endParaRPr>
              <a:solidFill>
                <a:schemeClr val="dk1"/>
              </a:solidFill>
              <a:latin typeface="Verdana"/>
              <a:ea typeface="Verdana"/>
              <a:cs typeface="Verdana"/>
              <a:sym typeface="Verdana"/>
            </a:endParaRPr>
          </a:p>
        </p:txBody>
      </p:sp>
      <p:sp>
        <p:nvSpPr>
          <p:cNvPr id="228" name="Google Shape;228;g105aff71b9f_0_146"/>
          <p:cNvSpPr txBox="1"/>
          <p:nvPr/>
        </p:nvSpPr>
        <p:spPr>
          <a:xfrm>
            <a:off x="5314375" y="4181300"/>
            <a:ext cx="25566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pt-BR">
                <a:solidFill>
                  <a:schemeClr val="dk1"/>
                </a:solidFill>
                <a:latin typeface="Verdana"/>
                <a:ea typeface="Verdana"/>
                <a:cs typeface="Verdana"/>
                <a:sym typeface="Verdana"/>
              </a:rPr>
              <a:t>Trabalhos futuros</a:t>
            </a:r>
            <a:endParaRPr b="1">
              <a:solidFill>
                <a:schemeClr val="dk1"/>
              </a:solidFill>
              <a:latin typeface="Verdana"/>
              <a:ea typeface="Verdana"/>
              <a:cs typeface="Verdana"/>
              <a:sym typeface="Verdana"/>
            </a:endParaRPr>
          </a:p>
        </p:txBody>
      </p:sp>
      <p:sp>
        <p:nvSpPr>
          <p:cNvPr id="229" name="Google Shape;229;g105aff71b9f_0_146"/>
          <p:cNvSpPr txBox="1"/>
          <p:nvPr/>
        </p:nvSpPr>
        <p:spPr>
          <a:xfrm>
            <a:off x="4229675" y="4629275"/>
            <a:ext cx="4688100" cy="160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lang="pt-BR" sz="1100">
                <a:solidFill>
                  <a:schemeClr val="dk1"/>
                </a:solidFill>
                <a:latin typeface="Verdana"/>
                <a:ea typeface="Verdana"/>
                <a:cs typeface="Verdana"/>
                <a:sym typeface="Verdana"/>
              </a:rPr>
              <a:t>Adicionar a funcionalidade de configuraç</a:t>
            </a:r>
            <a:r>
              <a:rPr lang="pt-BR" sz="1100">
                <a:solidFill>
                  <a:schemeClr val="dk1"/>
                </a:solidFill>
                <a:latin typeface="Verdana"/>
                <a:ea typeface="Verdana"/>
                <a:cs typeface="Verdana"/>
                <a:sym typeface="Verdana"/>
              </a:rPr>
              <a:t>a</a:t>
            </a:r>
            <a:r>
              <a:rPr lang="pt-BR" sz="1100">
                <a:solidFill>
                  <a:schemeClr val="dk1"/>
                </a:solidFill>
                <a:latin typeface="Verdana"/>
                <a:ea typeface="Verdana"/>
                <a:cs typeface="Verdana"/>
                <a:sym typeface="Verdana"/>
              </a:rPr>
              <a:t>̃o dos alimentadores através da interface WEB</a:t>
            </a:r>
            <a:endParaRPr sz="1100">
              <a:solidFill>
                <a:schemeClr val="dk1"/>
              </a:solidFill>
              <a:latin typeface="Verdana"/>
              <a:ea typeface="Verdana"/>
              <a:cs typeface="Verdana"/>
              <a:sym typeface="Verdana"/>
            </a:endParaRPr>
          </a:p>
          <a:p>
            <a:pPr indent="0" lvl="0" marL="0" rtl="0" algn="l">
              <a:lnSpc>
                <a:spcPct val="115000"/>
              </a:lnSpc>
              <a:spcBef>
                <a:spcPts val="1100"/>
              </a:spcBef>
              <a:spcAft>
                <a:spcPts val="0"/>
              </a:spcAft>
              <a:buNone/>
            </a:pPr>
            <a:r>
              <a:rPr lang="pt-BR" sz="1100">
                <a:solidFill>
                  <a:schemeClr val="dk1"/>
                </a:solidFill>
                <a:latin typeface="Verdana"/>
                <a:ea typeface="Verdana"/>
                <a:cs typeface="Verdana"/>
                <a:sym typeface="Verdana"/>
              </a:rPr>
              <a:t>Analisar e realizar o design dos componentes necessários para que seja possíıvel construir um alimentador automático que comporte diferente portes de animais</a:t>
            </a:r>
            <a:endParaRPr sz="1100">
              <a:solidFill>
                <a:schemeClr val="dk1"/>
              </a:solidFill>
              <a:latin typeface="Verdana"/>
              <a:ea typeface="Verdana"/>
              <a:cs typeface="Verdana"/>
              <a:sym typeface="Verdana"/>
            </a:endParaRPr>
          </a:p>
          <a:p>
            <a:pPr indent="0" lvl="0" marL="0" rtl="0" algn="l">
              <a:lnSpc>
                <a:spcPct val="115000"/>
              </a:lnSpc>
              <a:spcBef>
                <a:spcPts val="1100"/>
              </a:spcBef>
              <a:spcAft>
                <a:spcPts val="1100"/>
              </a:spcAft>
              <a:buNone/>
            </a:pPr>
            <a:r>
              <a:rPr lang="pt-BR" sz="1100">
                <a:solidFill>
                  <a:schemeClr val="dk1"/>
                </a:solidFill>
                <a:latin typeface="Verdana"/>
                <a:ea typeface="Verdana"/>
                <a:cs typeface="Verdana"/>
                <a:sym typeface="Verdana"/>
              </a:rPr>
              <a:t>I</a:t>
            </a:r>
            <a:r>
              <a:rPr lang="pt-BR" sz="1100">
                <a:solidFill>
                  <a:schemeClr val="dk1"/>
                </a:solidFill>
                <a:latin typeface="Verdana"/>
                <a:ea typeface="Verdana"/>
                <a:cs typeface="Verdana"/>
                <a:sym typeface="Verdana"/>
              </a:rPr>
              <a:t>ntegrar o controlador do ambiente simulado para a realidade.</a:t>
            </a:r>
            <a:endParaRPr sz="1100">
              <a:solidFill>
                <a:schemeClr val="dk1"/>
              </a:solidFill>
              <a:latin typeface="Verdana"/>
              <a:ea typeface="Verdana"/>
              <a:cs typeface="Verdana"/>
              <a:sym typeface="Verdana"/>
            </a:endParaRPr>
          </a:p>
        </p:txBody>
      </p:sp>
      <p:cxnSp>
        <p:nvCxnSpPr>
          <p:cNvPr id="230" name="Google Shape;230;g105aff71b9f_0_146"/>
          <p:cNvCxnSpPr/>
          <p:nvPr/>
        </p:nvCxnSpPr>
        <p:spPr>
          <a:xfrm>
            <a:off x="3952800" y="4079200"/>
            <a:ext cx="21600" cy="2257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6"/>
          <p:cNvSpPr txBox="1"/>
          <p:nvPr/>
        </p:nvSpPr>
        <p:spPr>
          <a:xfrm>
            <a:off x="539549" y="1268747"/>
            <a:ext cx="7820400" cy="2308800"/>
          </a:xfrm>
          <a:prstGeom prst="rect">
            <a:avLst/>
          </a:prstGeom>
          <a:noFill/>
          <a:ln>
            <a:noFill/>
          </a:ln>
        </p:spPr>
        <p:txBody>
          <a:bodyPr anchorCtr="0" anchor="t" bIns="45700" lIns="91425" spcFirstLastPara="1" rIns="91425" wrap="square" tIns="45700">
            <a:spAutoFit/>
          </a:bodyPr>
          <a:lstStyle/>
          <a:p>
            <a:pPr indent="-288925" lvl="0" marL="285750" marR="0" rtl="0" algn="l">
              <a:lnSpc>
                <a:spcPct val="100000"/>
              </a:lnSpc>
              <a:spcBef>
                <a:spcPts val="0"/>
              </a:spcBef>
              <a:spcAft>
                <a:spcPts val="0"/>
              </a:spcAft>
              <a:buClr>
                <a:schemeClr val="dk1"/>
              </a:buClr>
              <a:buSzPts val="1200"/>
              <a:buFont typeface="Verdana"/>
              <a:buChar char="•"/>
            </a:pPr>
            <a:r>
              <a:rPr lang="pt-BR" sz="1200">
                <a:solidFill>
                  <a:schemeClr val="dk1"/>
                </a:solidFill>
                <a:latin typeface="Verdana"/>
                <a:ea typeface="Verdana"/>
                <a:cs typeface="Verdana"/>
                <a:sym typeface="Verdana"/>
              </a:rPr>
              <a:t>Berhan, T. G., Ahemed, W. T., and Birhan, T. Z. (2014).  Programmable pet feeder.Int. J. Sci.Eng. Res, 3(11):99–104.</a:t>
            </a:r>
            <a:endParaRPr sz="12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288925" lvl="0" marL="285750" marR="0" rtl="0" algn="l">
              <a:lnSpc>
                <a:spcPct val="100000"/>
              </a:lnSpc>
              <a:spcBef>
                <a:spcPts val="0"/>
              </a:spcBef>
              <a:spcAft>
                <a:spcPts val="0"/>
              </a:spcAft>
              <a:buClr>
                <a:schemeClr val="dk1"/>
              </a:buClr>
              <a:buSzPts val="1200"/>
              <a:buFont typeface="Verdana"/>
              <a:buChar char="•"/>
            </a:pPr>
            <a:r>
              <a:rPr lang="pt-BR" sz="1200">
                <a:solidFill>
                  <a:schemeClr val="dk1"/>
                </a:solidFill>
                <a:latin typeface="Verdana"/>
                <a:ea typeface="Verdana"/>
                <a:cs typeface="Verdana"/>
                <a:sym typeface="Verdana"/>
              </a:rPr>
              <a:t>Chaudhary, S., Johari, R., Bhatia, R., Gupta, K., and Bhatnagar, A. (2019). Craiot: concept, review and application (s) of iot.  In2019 4th international conference on internet of things:  Smart innovation and usages (IoT-SIU), pages 1–4. IEEE.</a:t>
            </a:r>
            <a:endParaRPr sz="12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288925" lvl="0" marL="285750" marR="0" rtl="0" algn="l">
              <a:lnSpc>
                <a:spcPct val="100000"/>
              </a:lnSpc>
              <a:spcBef>
                <a:spcPts val="0"/>
              </a:spcBef>
              <a:spcAft>
                <a:spcPts val="0"/>
              </a:spcAft>
              <a:buClr>
                <a:schemeClr val="dk1"/>
              </a:buClr>
              <a:buSzPts val="1200"/>
              <a:buFont typeface="Verdana"/>
              <a:buChar char="•"/>
            </a:pPr>
            <a:r>
              <a:rPr lang="pt-BR" sz="1200">
                <a:solidFill>
                  <a:schemeClr val="dk1"/>
                </a:solidFill>
                <a:latin typeface="Verdana"/>
                <a:ea typeface="Verdana"/>
                <a:cs typeface="Verdana"/>
                <a:sym typeface="Verdana"/>
              </a:rPr>
              <a:t>Quinonez, Y., Lizarraga, C., Aguayo, R., and Arredondo, D. (2021). Communication architecture based on iot technology to control and monitor pets feeding. JUCS-Journal of Universal Computer Science, 27:190.</a:t>
            </a:r>
            <a:endParaRPr sz="12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288925" lvl="0" marL="285750" marR="0" rtl="0" algn="l">
              <a:lnSpc>
                <a:spcPct val="100000"/>
              </a:lnSpc>
              <a:spcBef>
                <a:spcPts val="0"/>
              </a:spcBef>
              <a:spcAft>
                <a:spcPts val="0"/>
              </a:spcAft>
              <a:buClr>
                <a:schemeClr val="dk1"/>
              </a:buClr>
              <a:buSzPts val="1200"/>
              <a:buFont typeface="Verdana"/>
              <a:buChar char="•"/>
            </a:pPr>
            <a:r>
              <a:rPr lang="pt-BR" sz="1200">
                <a:solidFill>
                  <a:schemeClr val="dk1"/>
                </a:solidFill>
                <a:latin typeface="Verdana"/>
                <a:ea typeface="Verdana"/>
                <a:cs typeface="Verdana"/>
                <a:sym typeface="Verdana"/>
              </a:rPr>
              <a:t>Saad,  F.  M.  d.  O.  B.  and  Franc ̧a,  J.  (2010).   Alimentação  natural  para  cães  e  gatos. Revista Brasileira de Zootecnia, 39:52–59.</a:t>
            </a:r>
            <a:endParaRPr sz="12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200" u="none" cap="none" strike="noStrike">
              <a:solidFill>
                <a:schemeClr val="dk1"/>
              </a:solidFill>
              <a:latin typeface="Verdana"/>
              <a:ea typeface="Verdana"/>
              <a:cs typeface="Verdana"/>
              <a:sym typeface="Verdana"/>
            </a:endParaRPr>
          </a:p>
        </p:txBody>
      </p:sp>
      <p:pic>
        <p:nvPicPr>
          <p:cNvPr id="236" name="Google Shape;236;p16"/>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237" name="Google Shape;237;p16"/>
          <p:cNvSpPr txBox="1"/>
          <p:nvPr/>
        </p:nvSpPr>
        <p:spPr>
          <a:xfrm>
            <a:off x="393549" y="333523"/>
            <a:ext cx="619268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pt-BR" sz="3600" u="none" cap="none" strike="noStrike">
                <a:solidFill>
                  <a:schemeClr val="dk1"/>
                </a:solidFill>
                <a:latin typeface="Verdana"/>
                <a:ea typeface="Verdana"/>
                <a:cs typeface="Verdana"/>
                <a:sym typeface="Verdana"/>
              </a:rPr>
              <a:t>Referências</a:t>
            </a:r>
            <a:endParaRPr b="1" i="0" sz="3600" u="none" cap="none" strike="noStrike">
              <a:solidFill>
                <a:schemeClr val="dk1"/>
              </a:solidFill>
              <a:latin typeface="Verdana"/>
              <a:ea typeface="Verdana"/>
              <a:cs typeface="Verdana"/>
              <a:sym typeface="Verdana"/>
            </a:endParaRPr>
          </a:p>
        </p:txBody>
      </p:sp>
      <p:sp>
        <p:nvSpPr>
          <p:cNvPr id="238" name="Google Shape;238;p16"/>
          <p:cNvSpPr/>
          <p:nvPr/>
        </p:nvSpPr>
        <p:spPr>
          <a:xfrm flipH="1" rot="10800000">
            <a:off x="-36512" y="476670"/>
            <a:ext cx="323528" cy="360039"/>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9" name="Google Shape;239;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17"/>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245" name="Google Shape;245;p17"/>
          <p:cNvSpPr txBox="1"/>
          <p:nvPr/>
        </p:nvSpPr>
        <p:spPr>
          <a:xfrm>
            <a:off x="4644008" y="836712"/>
            <a:ext cx="6192688"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pt-BR" sz="4000" u="none" cap="none" strike="noStrike">
                <a:solidFill>
                  <a:schemeClr val="dk1"/>
                </a:solidFill>
                <a:latin typeface="Verdana"/>
                <a:ea typeface="Verdana"/>
                <a:cs typeface="Verdana"/>
                <a:sym typeface="Verdana"/>
              </a:rPr>
              <a:t>Obrigado</a:t>
            </a:r>
            <a:endParaRPr b="1" i="0" sz="4000" u="none" cap="none" strike="noStrike">
              <a:solidFill>
                <a:schemeClr val="dk1"/>
              </a:solidFill>
              <a:latin typeface="Verdana"/>
              <a:ea typeface="Verdana"/>
              <a:cs typeface="Verdana"/>
              <a:sym typeface="Verdana"/>
            </a:endParaRPr>
          </a:p>
        </p:txBody>
      </p:sp>
      <p:sp>
        <p:nvSpPr>
          <p:cNvPr id="246" name="Google Shape;246;p17"/>
          <p:cNvSpPr/>
          <p:nvPr/>
        </p:nvSpPr>
        <p:spPr>
          <a:xfrm>
            <a:off x="4751513" y="1986453"/>
            <a:ext cx="3780927" cy="31085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pt-BR" sz="1400" u="none" cap="none" strike="noStrike">
                <a:solidFill>
                  <a:schemeClr val="dk1"/>
                </a:solidFill>
                <a:latin typeface="Verdana"/>
                <a:ea typeface="Verdana"/>
                <a:cs typeface="Verdana"/>
                <a:sym typeface="Verdana"/>
              </a:rPr>
              <a:t>UDESC – Universidade do Estado de Santa Catarina</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400"/>
              <a:buFont typeface="Arial"/>
              <a:buNone/>
            </a:pPr>
            <a:r>
              <a:rPr b="0" i="0" lang="pt-BR" sz="1400" u="none" cap="none" strike="noStrike">
                <a:solidFill>
                  <a:schemeClr val="dk1"/>
                </a:solidFill>
                <a:latin typeface="Verdana"/>
                <a:ea typeface="Verdana"/>
                <a:cs typeface="Verdana"/>
                <a:sym typeface="Verdana"/>
              </a:rPr>
              <a:t>rafaeltenfen.rt@gmail.com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7" name="Google Shape;247;p17"/>
          <p:cNvPicPr preferRelativeResize="0"/>
          <p:nvPr/>
        </p:nvPicPr>
        <p:blipFill rotWithShape="1">
          <a:blip r:embed="rId4">
            <a:alphaModFix/>
          </a:blip>
          <a:srcRect b="0" l="0" r="0" t="23653"/>
          <a:stretch/>
        </p:blipFill>
        <p:spPr>
          <a:xfrm flipH="1" rot="10800000">
            <a:off x="-396552" y="188640"/>
            <a:ext cx="4449092" cy="6696744"/>
          </a:xfrm>
          <a:prstGeom prst="rect">
            <a:avLst/>
          </a:prstGeom>
          <a:noFill/>
          <a:ln>
            <a:noFill/>
          </a:ln>
        </p:spPr>
      </p:pic>
      <p:sp>
        <p:nvSpPr>
          <p:cNvPr id="248" name="Google Shape;248;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52" name="Shape 252"/>
        <p:cNvGrpSpPr/>
        <p:nvPr/>
      </p:nvGrpSpPr>
      <p:grpSpPr>
        <a:xfrm>
          <a:off x="0" y="0"/>
          <a:ext cx="0" cy="0"/>
          <a:chOff x="0" y="0"/>
          <a:chExt cx="0" cy="0"/>
        </a:xfrm>
      </p:grpSpPr>
      <p:pic>
        <p:nvPicPr>
          <p:cNvPr id="253" name="Google Shape;253;gfd9457a074_0_5"/>
          <p:cNvPicPr preferRelativeResize="0"/>
          <p:nvPr/>
        </p:nvPicPr>
        <p:blipFill rotWithShape="1">
          <a:blip r:embed="rId3">
            <a:alphaModFix/>
          </a:blip>
          <a:srcRect b="0" l="0" r="0" t="0"/>
          <a:stretch/>
        </p:blipFill>
        <p:spPr>
          <a:xfrm>
            <a:off x="6617006" y="5708679"/>
            <a:ext cx="2195698" cy="748866"/>
          </a:xfrm>
          <a:prstGeom prst="rect">
            <a:avLst/>
          </a:prstGeom>
          <a:noFill/>
          <a:ln>
            <a:noFill/>
          </a:ln>
        </p:spPr>
      </p:pic>
      <p:sp>
        <p:nvSpPr>
          <p:cNvPr id="254" name="Google Shape;254;gfd9457a074_0_5"/>
          <p:cNvSpPr txBox="1"/>
          <p:nvPr/>
        </p:nvSpPr>
        <p:spPr>
          <a:xfrm>
            <a:off x="4751299" y="4320855"/>
            <a:ext cx="4061400" cy="523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t/>
            </a:r>
            <a:endParaRPr b="0" i="0" sz="15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1800"/>
              <a:buFont typeface="Arial"/>
              <a:buNone/>
            </a:pPr>
            <a:r>
              <a:t/>
            </a:r>
            <a:endParaRPr b="0" i="0" sz="1300" u="none" cap="none" strike="noStrike">
              <a:solidFill>
                <a:schemeClr val="dk1"/>
              </a:solidFill>
              <a:latin typeface="Verdana"/>
              <a:ea typeface="Verdana"/>
              <a:cs typeface="Verdana"/>
              <a:sym typeface="Verdana"/>
            </a:endParaRPr>
          </a:p>
        </p:txBody>
      </p:sp>
      <p:sp>
        <p:nvSpPr>
          <p:cNvPr id="255" name="Google Shape;255;gfd9457a074_0_5"/>
          <p:cNvSpPr txBox="1"/>
          <p:nvPr/>
        </p:nvSpPr>
        <p:spPr>
          <a:xfrm>
            <a:off x="4274175" y="1295125"/>
            <a:ext cx="4760100" cy="2401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100"/>
              <a:buFont typeface="Arial"/>
              <a:buNone/>
            </a:pPr>
            <a:r>
              <a:rPr b="1" lang="pt-BR" sz="3000">
                <a:solidFill>
                  <a:schemeClr val="dk1"/>
                </a:solidFill>
                <a:latin typeface="Verdana"/>
                <a:ea typeface="Verdana"/>
                <a:cs typeface="Verdana"/>
                <a:sym typeface="Verdana"/>
              </a:rPr>
              <a:t>Alimentador automático de animais: Uma simulação realizada no </a:t>
            </a:r>
            <a:endParaRPr b="1" sz="3000">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chemeClr val="dk1"/>
              </a:buClr>
              <a:buSzPts val="1100"/>
              <a:buFont typeface="Arial"/>
              <a:buNone/>
            </a:pPr>
            <a:r>
              <a:rPr b="1" lang="pt-BR" sz="3000">
                <a:solidFill>
                  <a:schemeClr val="dk1"/>
                </a:solidFill>
                <a:latin typeface="Verdana"/>
                <a:ea typeface="Verdana"/>
                <a:cs typeface="Verdana"/>
                <a:sym typeface="Verdana"/>
              </a:rPr>
              <a:t>Cooja </a:t>
            </a:r>
            <a:endParaRPr b="1" i="0" sz="3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3600"/>
              <a:buFont typeface="Arial"/>
              <a:buNone/>
            </a:pPr>
            <a:r>
              <a:t/>
            </a:r>
            <a:endParaRPr b="1" i="0" sz="3000" u="none" cap="none" strike="noStrike">
              <a:solidFill>
                <a:schemeClr val="dk1"/>
              </a:solidFill>
              <a:latin typeface="Verdana"/>
              <a:ea typeface="Verdana"/>
              <a:cs typeface="Verdana"/>
              <a:sym typeface="Verdana"/>
            </a:endParaRPr>
          </a:p>
        </p:txBody>
      </p:sp>
      <p:pic>
        <p:nvPicPr>
          <p:cNvPr id="256" name="Google Shape;256;gfd9457a074_0_5"/>
          <p:cNvPicPr preferRelativeResize="0"/>
          <p:nvPr/>
        </p:nvPicPr>
        <p:blipFill rotWithShape="1">
          <a:blip r:embed="rId4">
            <a:alphaModFix/>
          </a:blip>
          <a:srcRect b="0" l="0" r="0" t="23652"/>
          <a:stretch/>
        </p:blipFill>
        <p:spPr>
          <a:xfrm flipH="1" rot="10800000">
            <a:off x="-396552" y="188638"/>
            <a:ext cx="4449092" cy="6696746"/>
          </a:xfrm>
          <a:prstGeom prst="rect">
            <a:avLst/>
          </a:prstGeom>
          <a:noFill/>
          <a:ln>
            <a:noFill/>
          </a:ln>
        </p:spPr>
      </p:pic>
      <p:pic>
        <p:nvPicPr>
          <p:cNvPr id="257" name="Google Shape;257;gfd9457a074_0_5"/>
          <p:cNvPicPr preferRelativeResize="0"/>
          <p:nvPr/>
        </p:nvPicPr>
        <p:blipFill rotWithShape="1">
          <a:blip r:embed="rId5">
            <a:alphaModFix/>
          </a:blip>
          <a:srcRect b="0" l="0" r="0" t="92210"/>
          <a:stretch/>
        </p:blipFill>
        <p:spPr>
          <a:xfrm flipH="1">
            <a:off x="3779911" y="0"/>
            <a:ext cx="5904658" cy="906950"/>
          </a:xfrm>
          <a:prstGeom prst="rect">
            <a:avLst/>
          </a:prstGeom>
          <a:noFill/>
          <a:ln>
            <a:noFill/>
          </a:ln>
        </p:spPr>
      </p:pic>
      <p:sp>
        <p:nvSpPr>
          <p:cNvPr id="258" name="Google Shape;258;gfd9457a074_0_5"/>
          <p:cNvSpPr txBox="1"/>
          <p:nvPr/>
        </p:nvSpPr>
        <p:spPr>
          <a:xfrm>
            <a:off x="4972874" y="4167555"/>
            <a:ext cx="4061400" cy="14775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Verdana"/>
                <a:ea typeface="Verdana"/>
                <a:cs typeface="Verdana"/>
                <a:sym typeface="Verdana"/>
              </a:rPr>
              <a:t>Rafael Tenfen</a:t>
            </a:r>
            <a:endParaRPr b="0" i="0" sz="1800" u="none" cap="none" strike="noStrike">
              <a:solidFill>
                <a:srgbClr val="000000"/>
              </a:solidFill>
              <a:latin typeface="Verdana"/>
              <a:ea typeface="Verdana"/>
              <a:cs typeface="Verdana"/>
              <a:sym typeface="Verdana"/>
            </a:endParaRPr>
          </a:p>
          <a:p>
            <a:pPr indent="0" lvl="0" marL="0" marR="0" rtl="0" algn="r">
              <a:lnSpc>
                <a:spcPct val="100000"/>
              </a:lnSpc>
              <a:spcBef>
                <a:spcPts val="0"/>
              </a:spcBef>
              <a:spcAft>
                <a:spcPts val="0"/>
              </a:spcAft>
              <a:buClr>
                <a:schemeClr val="dk1"/>
              </a:buClr>
              <a:buSzPts val="1100"/>
              <a:buFont typeface="Arial"/>
              <a:buNone/>
            </a:pPr>
            <a:r>
              <a:rPr lang="pt-BR" sz="1800">
                <a:latin typeface="Verdana"/>
                <a:ea typeface="Verdana"/>
                <a:cs typeface="Verdana"/>
                <a:sym typeface="Verdana"/>
              </a:rPr>
              <a:t>rafaeltenfen.rt@gmail.com</a:t>
            </a:r>
            <a:endParaRPr sz="1800">
              <a:latin typeface="Verdana"/>
              <a:ea typeface="Verdana"/>
              <a:cs typeface="Verdana"/>
              <a:sym typeface="Verdana"/>
            </a:endParaRPr>
          </a:p>
          <a:p>
            <a:pPr indent="0" lvl="0" marL="0" marR="0" rtl="0" algn="r">
              <a:lnSpc>
                <a:spcPct val="100000"/>
              </a:lnSpc>
              <a:spcBef>
                <a:spcPts val="0"/>
              </a:spcBef>
              <a:spcAft>
                <a:spcPts val="0"/>
              </a:spcAft>
              <a:buClr>
                <a:srgbClr val="000000"/>
              </a:buClr>
              <a:buSzPts val="1600"/>
              <a:buFont typeface="Arial"/>
              <a:buNone/>
            </a:pPr>
            <a:r>
              <a:rPr lang="pt-BR" sz="1800">
                <a:latin typeface="Verdana"/>
                <a:ea typeface="Verdana"/>
                <a:cs typeface="Verdana"/>
                <a:sym typeface="Verdana"/>
              </a:rPr>
              <a:t>Redes de Computadores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600"/>
              <a:buFont typeface="Arial"/>
              <a:buNone/>
            </a:pPr>
            <a:r>
              <a:rPr b="0" i="0" lang="pt-BR" sz="1800" u="none" cap="none" strike="noStrike">
                <a:solidFill>
                  <a:srgbClr val="000000"/>
                </a:solidFill>
                <a:latin typeface="Verdana"/>
                <a:ea typeface="Verdana"/>
                <a:cs typeface="Verdana"/>
                <a:sym typeface="Verdana"/>
              </a:rPr>
              <a:t>Professora </a:t>
            </a:r>
            <a:r>
              <a:rPr lang="pt-BR" sz="1800">
                <a:latin typeface="Verdana"/>
                <a:ea typeface="Verdana"/>
                <a:cs typeface="Verdana"/>
                <a:sym typeface="Verdana"/>
              </a:rPr>
              <a:t>Janine Kniess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600"/>
              <a:buFont typeface="Arial"/>
              <a:buNone/>
            </a:pPr>
            <a:r>
              <a:rPr lang="pt-BR" sz="1800">
                <a:latin typeface="Verdana"/>
                <a:ea typeface="Verdana"/>
                <a:cs typeface="Verdana"/>
                <a:sym typeface="Verdana"/>
              </a:rPr>
              <a:t>Ibirama, 02</a:t>
            </a:r>
            <a:r>
              <a:rPr b="0" i="0" lang="pt-BR" sz="1800" u="none" cap="none" strike="noStrike">
                <a:solidFill>
                  <a:srgbClr val="000000"/>
                </a:solidFill>
                <a:latin typeface="Verdana"/>
                <a:ea typeface="Verdana"/>
                <a:cs typeface="Verdana"/>
                <a:sym typeface="Verdana"/>
              </a:rPr>
              <a:t>/</a:t>
            </a:r>
            <a:r>
              <a:rPr lang="pt-BR" sz="1800">
                <a:latin typeface="Verdana"/>
                <a:ea typeface="Verdana"/>
                <a:cs typeface="Verdana"/>
                <a:sym typeface="Verdana"/>
              </a:rPr>
              <a:t>12</a:t>
            </a:r>
            <a:r>
              <a:rPr b="0" i="0" lang="pt-BR" sz="1800" u="none" cap="none" strike="noStrike">
                <a:solidFill>
                  <a:srgbClr val="000000"/>
                </a:solidFill>
                <a:latin typeface="Verdana"/>
                <a:ea typeface="Verdana"/>
                <a:cs typeface="Verdana"/>
                <a:sym typeface="Verdana"/>
              </a:rPr>
              <a:t>/2021</a:t>
            </a:r>
            <a:endParaRPr b="0" i="0" sz="1800" u="none" cap="none" strike="noStrike">
              <a:solidFill>
                <a:srgbClr val="000000"/>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fd9457a074_0_16"/>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Dog</a:t>
            </a:r>
            <a:r>
              <a:rPr b="1" lang="pt-BR" sz="3600">
                <a:solidFill>
                  <a:schemeClr val="dk1"/>
                </a:solidFill>
                <a:latin typeface="Verdana"/>
                <a:ea typeface="Verdana"/>
                <a:cs typeface="Verdana"/>
                <a:sym typeface="Verdana"/>
              </a:rPr>
              <a:t> Feeder</a:t>
            </a:r>
            <a:endParaRPr b="1" i="0" sz="3600" u="none" cap="none" strike="noStrike">
              <a:solidFill>
                <a:schemeClr val="dk1"/>
              </a:solidFill>
              <a:latin typeface="Verdana"/>
              <a:ea typeface="Verdana"/>
              <a:cs typeface="Verdana"/>
              <a:sym typeface="Verdana"/>
            </a:endParaRPr>
          </a:p>
        </p:txBody>
      </p:sp>
      <p:sp>
        <p:nvSpPr>
          <p:cNvPr id="264" name="Google Shape;264;gfd9457a074_0_16"/>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65" name="Google Shape;265;gfd9457a074_0_16"/>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266" name="Google Shape;266;gfd9457a074_0_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267" name="Google Shape;267;gfd9457a074_0_16"/>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Título: Communication architecture based on IoT technology to control and monitor pets feeding</a:t>
            </a:r>
            <a:endParaRPr sz="17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Autores: Yadira Quiñonez, Carmen Lizarraga, Raquel Aguayo, David Arredondo</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Alimentador automático para cachorros</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pic>
        <p:nvPicPr>
          <p:cNvPr id="268" name="Google Shape;268;gfd9457a074_0_16"/>
          <p:cNvPicPr preferRelativeResize="0"/>
          <p:nvPr/>
        </p:nvPicPr>
        <p:blipFill>
          <a:blip r:embed="rId4">
            <a:alphaModFix/>
          </a:blip>
          <a:stretch>
            <a:fillRect/>
          </a:stretch>
        </p:blipFill>
        <p:spPr>
          <a:xfrm>
            <a:off x="204788" y="3179363"/>
            <a:ext cx="8734425" cy="2505075"/>
          </a:xfrm>
          <a:prstGeom prst="rect">
            <a:avLst/>
          </a:prstGeom>
          <a:noFill/>
          <a:ln>
            <a:noFill/>
          </a:ln>
        </p:spPr>
      </p:pic>
      <p:sp>
        <p:nvSpPr>
          <p:cNvPr id="269" name="Google Shape;269;gfd9457a074_0_16"/>
          <p:cNvSpPr txBox="1"/>
          <p:nvPr/>
        </p:nvSpPr>
        <p:spPr>
          <a:xfrm>
            <a:off x="1247550" y="5559225"/>
            <a:ext cx="7079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a:latin typeface="Calibri"/>
                <a:ea typeface="Calibri"/>
                <a:cs typeface="Calibri"/>
                <a:sym typeface="Calibri"/>
              </a:rPr>
              <a:t>Quinonez, Y., Lizarraga, C., Aguayo, R., and Arredondo, D. (2021). Communication </a:t>
            </a:r>
            <a:r>
              <a:rPr lang="pt-BR">
                <a:latin typeface="Calibri"/>
                <a:ea typeface="Calibri"/>
                <a:cs typeface="Calibri"/>
                <a:sym typeface="Calibri"/>
              </a:rPr>
              <a:t>architecture </a:t>
            </a:r>
            <a:r>
              <a:rPr lang="pt-BR">
                <a:latin typeface="Calibri"/>
                <a:ea typeface="Calibri"/>
                <a:cs typeface="Calibri"/>
                <a:sym typeface="Calibri"/>
              </a:rPr>
              <a:t>based on iot technology to control and monitor pets feeding. JUCS-Journal of Universal</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pt-BR">
                <a:latin typeface="Calibri"/>
                <a:ea typeface="Calibri"/>
                <a:cs typeface="Calibri"/>
                <a:sym typeface="Calibri"/>
              </a:rPr>
              <a:t>Computer Science, 27:190. Figura 3</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ad60130df8_0_2"/>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Dog Feeder</a:t>
            </a:r>
            <a:endParaRPr b="1" i="0" sz="3600" u="none" cap="none" strike="noStrike">
              <a:solidFill>
                <a:schemeClr val="dk1"/>
              </a:solidFill>
              <a:latin typeface="Verdana"/>
              <a:ea typeface="Verdana"/>
              <a:cs typeface="Verdana"/>
              <a:sym typeface="Verdana"/>
            </a:endParaRPr>
          </a:p>
        </p:txBody>
      </p:sp>
      <p:sp>
        <p:nvSpPr>
          <p:cNvPr id="275" name="Google Shape;275;gad60130df8_0_2"/>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76" name="Google Shape;276;gad60130df8_0_2"/>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277" name="Google Shape;277;gad60130df8_0_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278" name="Google Shape;278;gad60130df8_0_2"/>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pic>
        <p:nvPicPr>
          <p:cNvPr id="279" name="Google Shape;279;gad60130df8_0_2"/>
          <p:cNvPicPr preferRelativeResize="0"/>
          <p:nvPr/>
        </p:nvPicPr>
        <p:blipFill>
          <a:blip r:embed="rId4">
            <a:alphaModFix/>
          </a:blip>
          <a:stretch>
            <a:fillRect/>
          </a:stretch>
        </p:blipFill>
        <p:spPr>
          <a:xfrm>
            <a:off x="506250" y="976825"/>
            <a:ext cx="5467544" cy="5219775"/>
          </a:xfrm>
          <a:prstGeom prst="rect">
            <a:avLst/>
          </a:prstGeom>
          <a:noFill/>
          <a:ln cap="flat" cmpd="sng" w="9525">
            <a:solidFill>
              <a:schemeClr val="dk2"/>
            </a:solidFill>
            <a:prstDash val="solid"/>
            <a:round/>
            <a:headEnd len="sm" w="sm" type="none"/>
            <a:tailEnd len="sm" w="sm" type="none"/>
          </a:ln>
        </p:spPr>
      </p:pic>
      <p:sp>
        <p:nvSpPr>
          <p:cNvPr id="280" name="Google Shape;280;gad60130df8_0_2"/>
          <p:cNvSpPr txBox="1"/>
          <p:nvPr/>
        </p:nvSpPr>
        <p:spPr>
          <a:xfrm>
            <a:off x="6237300" y="2277150"/>
            <a:ext cx="2765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Calibri"/>
                <a:ea typeface="Calibri"/>
                <a:cs typeface="Calibri"/>
                <a:sym typeface="Calibri"/>
              </a:rPr>
              <a:t>Quinonez, Y., Lizarraga, C., Aguayo, R., and Arredondo, D. (2021). Communication architecture based on iot technology to control and monitor pets feeding. JUCS-Journal of Universal</a:t>
            </a:r>
            <a:endParaRPr>
              <a:latin typeface="Calibri"/>
              <a:ea typeface="Calibri"/>
              <a:cs typeface="Calibri"/>
              <a:sym typeface="Calibri"/>
            </a:endParaRPr>
          </a:p>
          <a:p>
            <a:pPr indent="0" lvl="0" marL="0" rtl="0" algn="l">
              <a:spcBef>
                <a:spcPts val="0"/>
              </a:spcBef>
              <a:spcAft>
                <a:spcPts val="0"/>
              </a:spcAft>
              <a:buNone/>
            </a:pPr>
            <a:r>
              <a:rPr lang="pt-BR">
                <a:latin typeface="Calibri"/>
                <a:ea typeface="Calibri"/>
                <a:cs typeface="Calibri"/>
                <a:sym typeface="Calibri"/>
              </a:rPr>
              <a:t>Computer Science, 27:190. </a:t>
            </a:r>
            <a:endParaRPr>
              <a:latin typeface="Calibri"/>
              <a:ea typeface="Calibri"/>
              <a:cs typeface="Calibri"/>
              <a:sym typeface="Calibri"/>
            </a:endParaRPr>
          </a:p>
          <a:p>
            <a:pPr indent="0" lvl="0" marL="0" rtl="0" algn="l">
              <a:spcBef>
                <a:spcPts val="0"/>
              </a:spcBef>
              <a:spcAft>
                <a:spcPts val="0"/>
              </a:spcAft>
              <a:buNone/>
            </a:pPr>
            <a:r>
              <a:rPr lang="pt-BR">
                <a:latin typeface="Calibri"/>
                <a:ea typeface="Calibri"/>
                <a:cs typeface="Calibri"/>
                <a:sym typeface="Calibri"/>
              </a:rPr>
              <a:t>Figura 7.</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gad60130df8_0_21"/>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286" name="Google Shape;286;gad60130df8_0_21"/>
          <p:cNvSpPr txBox="1"/>
          <p:nvPr/>
        </p:nvSpPr>
        <p:spPr>
          <a:xfrm>
            <a:off x="393551" y="333525"/>
            <a:ext cx="99291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Comparação Projeto vs Artigo</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287" name="Google Shape;287;gad60130df8_0_21"/>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8" name="Google Shape;288;gad60130df8_0_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289" name="Google Shape;289;gad60130df8_0_21"/>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Projeto: Simulação vs Implantação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Configuração: MQTT vs Aplicativo e twitter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Animais: Todos que comem ração vs cachorro</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pic>
        <p:nvPicPr>
          <p:cNvPr id="290" name="Google Shape;290;gad60130df8_0_21"/>
          <p:cNvPicPr preferRelativeResize="0"/>
          <p:nvPr/>
        </p:nvPicPr>
        <p:blipFill>
          <a:blip r:embed="rId4">
            <a:alphaModFix/>
          </a:blip>
          <a:stretch>
            <a:fillRect/>
          </a:stretch>
        </p:blipFill>
        <p:spPr>
          <a:xfrm>
            <a:off x="629400" y="2848363"/>
            <a:ext cx="4001462" cy="3336325"/>
          </a:xfrm>
          <a:prstGeom prst="rect">
            <a:avLst/>
          </a:prstGeom>
          <a:noFill/>
          <a:ln>
            <a:noFill/>
          </a:ln>
        </p:spPr>
      </p:pic>
      <p:sp>
        <p:nvSpPr>
          <p:cNvPr id="291" name="Google Shape;291;gad60130df8_0_21"/>
          <p:cNvSpPr txBox="1"/>
          <p:nvPr/>
        </p:nvSpPr>
        <p:spPr>
          <a:xfrm>
            <a:off x="4787150" y="4707200"/>
            <a:ext cx="4055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Calibri"/>
                <a:ea typeface="Calibri"/>
                <a:cs typeface="Calibri"/>
                <a:sym typeface="Calibri"/>
              </a:rPr>
              <a:t>Quinonez, Y., Lizarraga, C., Aguayo, R., and Arredondo, D. (2021). Communication architecture based on iot technology to control and monitor pets feeding. JUCS-Journal of Universal</a:t>
            </a:r>
            <a:endParaRPr>
              <a:latin typeface="Calibri"/>
              <a:ea typeface="Calibri"/>
              <a:cs typeface="Calibri"/>
              <a:sym typeface="Calibri"/>
            </a:endParaRPr>
          </a:p>
          <a:p>
            <a:pPr indent="0" lvl="0" marL="0" rtl="0" algn="l">
              <a:spcBef>
                <a:spcPts val="0"/>
              </a:spcBef>
              <a:spcAft>
                <a:spcPts val="0"/>
              </a:spcAft>
              <a:buNone/>
            </a:pPr>
            <a:r>
              <a:rPr lang="pt-BR">
                <a:latin typeface="Calibri"/>
                <a:ea typeface="Calibri"/>
                <a:cs typeface="Calibri"/>
                <a:sym typeface="Calibri"/>
              </a:rPr>
              <a:t>Computer Science, 27:190. Figura 11</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g1050bcad64d_0_0"/>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297" name="Google Shape;297;g1050bcad64d_0_0"/>
          <p:cNvSpPr txBox="1"/>
          <p:nvPr/>
        </p:nvSpPr>
        <p:spPr>
          <a:xfrm>
            <a:off x="393551" y="333525"/>
            <a:ext cx="98460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Trabalhos Relacionados</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298" name="Google Shape;298;g1050bcad64d_0_0"/>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9" name="Google Shape;299;g1050bcad64d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300" name="Google Shape;300;g1050bcad64d_0_0"/>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Projeto: Simulação vs Implantação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Configuração: MQTT vs Aplicativo e twitter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Animais: Todos que comem ração vs cachorro</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pic>
        <p:nvPicPr>
          <p:cNvPr id="301" name="Google Shape;301;g1050bcad64d_0_0"/>
          <p:cNvPicPr preferRelativeResize="0"/>
          <p:nvPr/>
        </p:nvPicPr>
        <p:blipFill>
          <a:blip r:embed="rId4">
            <a:alphaModFix/>
          </a:blip>
          <a:stretch>
            <a:fillRect/>
          </a:stretch>
        </p:blipFill>
        <p:spPr>
          <a:xfrm>
            <a:off x="629400" y="2848363"/>
            <a:ext cx="4001462" cy="3336325"/>
          </a:xfrm>
          <a:prstGeom prst="rect">
            <a:avLst/>
          </a:prstGeom>
          <a:noFill/>
          <a:ln>
            <a:noFill/>
          </a:ln>
        </p:spPr>
      </p:pic>
      <p:sp>
        <p:nvSpPr>
          <p:cNvPr id="302" name="Google Shape;302;g1050bcad64d_0_0"/>
          <p:cNvSpPr txBox="1"/>
          <p:nvPr/>
        </p:nvSpPr>
        <p:spPr>
          <a:xfrm>
            <a:off x="4787150" y="4707200"/>
            <a:ext cx="4055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Calibri"/>
                <a:ea typeface="Calibri"/>
                <a:cs typeface="Calibri"/>
                <a:sym typeface="Calibri"/>
              </a:rPr>
              <a:t>Quinonez, Y., Lizarraga, C., Aguayo, R., and Arredondo, D. (2021). Communication architecture based on iot technology to control and monitor pets feeding. JUCS-Journal of Universal</a:t>
            </a:r>
            <a:endParaRPr>
              <a:latin typeface="Calibri"/>
              <a:ea typeface="Calibri"/>
              <a:cs typeface="Calibri"/>
              <a:sym typeface="Calibri"/>
            </a:endParaRPr>
          </a:p>
          <a:p>
            <a:pPr indent="0" lvl="0" marL="0" rtl="0" algn="l">
              <a:spcBef>
                <a:spcPts val="0"/>
              </a:spcBef>
              <a:spcAft>
                <a:spcPts val="0"/>
              </a:spcAft>
              <a:buNone/>
            </a:pPr>
            <a:r>
              <a:rPr lang="pt-BR">
                <a:latin typeface="Calibri"/>
                <a:ea typeface="Calibri"/>
                <a:cs typeface="Calibri"/>
                <a:sym typeface="Calibri"/>
              </a:rPr>
              <a:t>Computer Science, 27:190. Figura 11</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nvSpPr>
        <p:spPr>
          <a:xfrm>
            <a:off x="393549" y="333523"/>
            <a:ext cx="619268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pt-BR" sz="3600" u="none" cap="none" strike="noStrike">
                <a:solidFill>
                  <a:schemeClr val="dk1"/>
                </a:solidFill>
                <a:latin typeface="Verdana"/>
                <a:ea typeface="Verdana"/>
                <a:cs typeface="Verdana"/>
                <a:sym typeface="Verdana"/>
              </a:rPr>
              <a:t>Agenda</a:t>
            </a:r>
            <a:endParaRPr b="1" i="0" sz="3600" u="none" cap="none" strike="noStrike">
              <a:solidFill>
                <a:schemeClr val="dk1"/>
              </a:solidFill>
              <a:latin typeface="Verdana"/>
              <a:ea typeface="Verdana"/>
              <a:cs typeface="Verdana"/>
              <a:sym typeface="Verdana"/>
            </a:endParaRPr>
          </a:p>
        </p:txBody>
      </p:sp>
      <p:sp>
        <p:nvSpPr>
          <p:cNvPr id="99" name="Google Shape;99;p2"/>
          <p:cNvSpPr/>
          <p:nvPr/>
        </p:nvSpPr>
        <p:spPr>
          <a:xfrm flipH="1" rot="10800000">
            <a:off x="-36512" y="476670"/>
            <a:ext cx="323528" cy="360039"/>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pic>
        <p:nvPicPr>
          <p:cNvPr id="101" name="Google Shape;101;p2"/>
          <p:cNvPicPr preferRelativeResize="0"/>
          <p:nvPr/>
        </p:nvPicPr>
        <p:blipFill>
          <a:blip r:embed="rId4">
            <a:alphaModFix/>
          </a:blip>
          <a:stretch>
            <a:fillRect/>
          </a:stretch>
        </p:blipFill>
        <p:spPr>
          <a:xfrm>
            <a:off x="457200" y="1360850"/>
            <a:ext cx="7496001" cy="4574850"/>
          </a:xfrm>
          <a:prstGeom prst="rect">
            <a:avLst/>
          </a:prstGeom>
          <a:noFill/>
          <a:ln>
            <a:noFill/>
          </a:ln>
        </p:spPr>
      </p:pic>
      <p:sp>
        <p:nvSpPr>
          <p:cNvPr id="102" name="Google Shape;102;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gfd9457a074_0_46"/>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08" name="Google Shape;108;gfd9457a074_0_46"/>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Projeto</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09" name="Google Shape;109;gfd9457a074_0_46"/>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gfd9457a074_0_4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pic>
        <p:nvPicPr>
          <p:cNvPr id="111" name="Google Shape;111;gfd9457a074_0_46"/>
          <p:cNvPicPr preferRelativeResize="0"/>
          <p:nvPr/>
        </p:nvPicPr>
        <p:blipFill>
          <a:blip r:embed="rId4">
            <a:alphaModFix/>
          </a:blip>
          <a:stretch>
            <a:fillRect/>
          </a:stretch>
        </p:blipFill>
        <p:spPr>
          <a:xfrm>
            <a:off x="645263" y="1203350"/>
            <a:ext cx="7853475" cy="4824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g9e08fc84bd_0_47"/>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17" name="Google Shape;117;g9e08fc84bd_0_47"/>
          <p:cNvSpPr txBox="1"/>
          <p:nvPr/>
        </p:nvSpPr>
        <p:spPr>
          <a:xfrm>
            <a:off x="368999" y="342898"/>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pt-BR" sz="3600" u="none" cap="none" strike="noStrike">
                <a:solidFill>
                  <a:schemeClr val="dk1"/>
                </a:solidFill>
                <a:latin typeface="Verdana"/>
                <a:ea typeface="Verdana"/>
                <a:cs typeface="Verdana"/>
                <a:sym typeface="Verdana"/>
              </a:rPr>
              <a:t>Arquitetura</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18" name="Google Shape;118;g9e08fc84bd_0_47"/>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g9e08fc84bd_0_4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pic>
        <p:nvPicPr>
          <p:cNvPr id="120" name="Google Shape;120;g9e08fc84bd_0_47"/>
          <p:cNvPicPr preferRelativeResize="0"/>
          <p:nvPr/>
        </p:nvPicPr>
        <p:blipFill>
          <a:blip r:embed="rId4">
            <a:alphaModFix/>
          </a:blip>
          <a:stretch>
            <a:fillRect/>
          </a:stretch>
        </p:blipFill>
        <p:spPr>
          <a:xfrm>
            <a:off x="4045089" y="684450"/>
            <a:ext cx="4573911" cy="5889299"/>
          </a:xfrm>
          <a:prstGeom prst="rect">
            <a:avLst/>
          </a:prstGeom>
          <a:noFill/>
          <a:ln>
            <a:noFill/>
          </a:ln>
        </p:spPr>
      </p:pic>
      <p:sp>
        <p:nvSpPr>
          <p:cNvPr id="121" name="Google Shape;121;g9e08fc84bd_0_47"/>
          <p:cNvSpPr txBox="1"/>
          <p:nvPr/>
        </p:nvSpPr>
        <p:spPr>
          <a:xfrm>
            <a:off x="539524" y="912900"/>
            <a:ext cx="2729700" cy="48105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VM - Contiki OS</a:t>
            </a:r>
            <a:endParaRPr sz="17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Cooja</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N Dispensers</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MQTT</a:t>
            </a:r>
            <a:r>
              <a:rPr b="0" i="0" lang="pt-BR" sz="1700" u="none" cap="none" strike="noStrike">
                <a:solidFill>
                  <a:schemeClr val="dk1"/>
                </a:solidFill>
                <a:latin typeface="Verdana"/>
                <a:ea typeface="Verdana"/>
                <a:cs typeface="Verdana"/>
                <a:sym typeface="Verdana"/>
              </a:rPr>
              <a:t>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Nó Sync</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GCP</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Firebase</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API</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DB Firestore</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Web Interface</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sp>
        <p:nvSpPr>
          <p:cNvPr id="122" name="Google Shape;122;g9e08fc84bd_0_47"/>
          <p:cNvSpPr txBox="1"/>
          <p:nvPr/>
        </p:nvSpPr>
        <p:spPr>
          <a:xfrm>
            <a:off x="3003238" y="284238"/>
            <a:ext cx="66576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pt-BR">
                <a:solidFill>
                  <a:schemeClr val="dk1"/>
                </a:solidFill>
                <a:latin typeface="Verdana"/>
                <a:ea typeface="Verdana"/>
                <a:cs typeface="Verdana"/>
                <a:sym typeface="Verdana"/>
              </a:rPr>
              <a:t>Figura 1. Arquitetura proposta pelo autor</a:t>
            </a:r>
            <a:endParaRPr b="1">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g105aff6f6a2_1_7"/>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28" name="Google Shape;128;g105aff6f6a2_1_7"/>
          <p:cNvSpPr txBox="1"/>
          <p:nvPr/>
        </p:nvSpPr>
        <p:spPr>
          <a:xfrm>
            <a:off x="393551" y="333525"/>
            <a:ext cx="98460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Trabalhos Relacionados</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29" name="Google Shape;129;g105aff6f6a2_1_7"/>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g105aff6f6a2_1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graphicFrame>
        <p:nvGraphicFramePr>
          <p:cNvPr id="131" name="Google Shape;131;g105aff6f6a2_1_7"/>
          <p:cNvGraphicFramePr/>
          <p:nvPr/>
        </p:nvGraphicFramePr>
        <p:xfrm>
          <a:off x="690563" y="1279600"/>
          <a:ext cx="3000000" cy="3000000"/>
        </p:xfrm>
        <a:graphic>
          <a:graphicData uri="http://schemas.openxmlformats.org/drawingml/2006/table">
            <a:tbl>
              <a:tblPr>
                <a:noFill/>
                <a:tableStyleId>{CA19E9C0-E0BA-43F1-8E0D-F6447C14B31F}</a:tableStyleId>
              </a:tblPr>
              <a:tblGrid>
                <a:gridCol w="1647825"/>
                <a:gridCol w="2409825"/>
                <a:gridCol w="971550"/>
                <a:gridCol w="876300"/>
                <a:gridCol w="723900"/>
                <a:gridCol w="1133475"/>
              </a:tblGrid>
              <a:tr h="276225">
                <a:tc rowSpan="2">
                  <a:txBody>
                    <a:bodyPr/>
                    <a:lstStyle/>
                    <a:p>
                      <a:pPr indent="0" lvl="0" marL="0" rtl="0" algn="ctr">
                        <a:lnSpc>
                          <a:spcPct val="115000"/>
                        </a:lnSpc>
                        <a:spcBef>
                          <a:spcPts val="0"/>
                        </a:spcBef>
                        <a:spcAft>
                          <a:spcPts val="0"/>
                        </a:spcAft>
                        <a:buNone/>
                      </a:pPr>
                      <a:r>
                        <a:rPr b="1" lang="pt-BR" sz="1300">
                          <a:latin typeface="Verdana"/>
                          <a:ea typeface="Verdana"/>
                          <a:cs typeface="Verdana"/>
                          <a:sym typeface="Verdana"/>
                        </a:rPr>
                        <a:t>Autor</a:t>
                      </a:r>
                      <a:endParaRPr b="1" sz="1300">
                        <a:latin typeface="Verdana"/>
                        <a:ea typeface="Verdana"/>
                        <a:cs typeface="Verdana"/>
                        <a:sym typeface="Verdana"/>
                      </a:endParaRPr>
                    </a:p>
                  </a:txBody>
                  <a:tcPr marT="45725" marB="45725" marR="91450" marL="91450" anchor="ctr">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b="1" lang="pt-BR" sz="1300">
                          <a:latin typeface="Verdana"/>
                          <a:ea typeface="Verdana"/>
                          <a:cs typeface="Verdana"/>
                          <a:sym typeface="Verdana"/>
                        </a:rPr>
                        <a:t>Aplicação</a:t>
                      </a:r>
                      <a:endParaRPr b="1" sz="13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rtl="0" algn="ctr">
                        <a:lnSpc>
                          <a:spcPct val="115000"/>
                        </a:lnSpc>
                        <a:spcBef>
                          <a:spcPts val="0"/>
                        </a:spcBef>
                        <a:spcAft>
                          <a:spcPts val="0"/>
                        </a:spcAft>
                        <a:buNone/>
                      </a:pPr>
                      <a:r>
                        <a:rPr b="1" lang="pt-BR" sz="1300"/>
                        <a:t>Atende animais de:</a:t>
                      </a:r>
                      <a:endParaRPr b="1" sz="13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rowSpan="2">
                  <a:txBody>
                    <a:bodyPr/>
                    <a:lstStyle/>
                    <a:p>
                      <a:pPr indent="0" lvl="0" marL="0" rtl="0" algn="ctr">
                        <a:lnSpc>
                          <a:spcPct val="115000"/>
                        </a:lnSpc>
                        <a:spcBef>
                          <a:spcPts val="0"/>
                        </a:spcBef>
                        <a:spcAft>
                          <a:spcPts val="0"/>
                        </a:spcAft>
                        <a:buNone/>
                      </a:pPr>
                      <a:r>
                        <a:rPr b="1" lang="pt-BR" sz="1300">
                          <a:latin typeface="Verdana"/>
                          <a:ea typeface="Verdana"/>
                          <a:cs typeface="Verdana"/>
                          <a:sym typeface="Verdana"/>
                        </a:rPr>
                        <a:t>WEB App</a:t>
                      </a:r>
                      <a:endParaRPr b="1" sz="13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b="1" lang="pt-BR" sz="1300">
                          <a:latin typeface="Verdana"/>
                          <a:ea typeface="Verdana"/>
                          <a:cs typeface="Verdana"/>
                          <a:sym typeface="Verdana"/>
                        </a:rPr>
                        <a:t>Protótipo realizado</a:t>
                      </a:r>
                      <a:endParaRPr b="1" sz="13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7675">
                <a:tc vMerge="1"/>
                <a:tc vMerge="1"/>
                <a:tc>
                  <a:txBody>
                    <a:bodyPr/>
                    <a:lstStyle/>
                    <a:p>
                      <a:pPr indent="0" lvl="0" marL="0" rtl="0" algn="ctr">
                        <a:lnSpc>
                          <a:spcPct val="115000"/>
                        </a:lnSpc>
                        <a:spcBef>
                          <a:spcPts val="0"/>
                        </a:spcBef>
                        <a:spcAft>
                          <a:spcPts val="0"/>
                        </a:spcAft>
                        <a:buNone/>
                      </a:pPr>
                      <a:r>
                        <a:rPr b="1" lang="pt-BR" sz="1300">
                          <a:latin typeface="Verdana"/>
                          <a:ea typeface="Verdana"/>
                          <a:cs typeface="Verdana"/>
                          <a:sym typeface="Verdana"/>
                        </a:rPr>
                        <a:t>pequeno porte</a:t>
                      </a:r>
                      <a:endParaRPr b="1" sz="1300">
                        <a:latin typeface="Verdana"/>
                        <a:ea typeface="Verdana"/>
                        <a:cs typeface="Verdana"/>
                        <a:sym typeface="Verdan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300">
                          <a:latin typeface="Verdana"/>
                          <a:ea typeface="Verdana"/>
                          <a:cs typeface="Verdana"/>
                          <a:sym typeface="Verdana"/>
                        </a:rPr>
                        <a:t>grande porte</a:t>
                      </a:r>
                      <a:endParaRPr b="1" sz="1300">
                        <a:latin typeface="Verdana"/>
                        <a:ea typeface="Verdana"/>
                        <a:cs typeface="Verdana"/>
                        <a:sym typeface="Verdan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c vMerge="1"/>
              </a:tr>
              <a:tr h="447675">
                <a:tc>
                  <a:txBody>
                    <a:bodyPr/>
                    <a:lstStyle/>
                    <a:p>
                      <a:pPr indent="0" lvl="0" marL="0" rtl="0" algn="l">
                        <a:lnSpc>
                          <a:spcPct val="115000"/>
                        </a:lnSpc>
                        <a:spcBef>
                          <a:spcPts val="0"/>
                        </a:spcBef>
                        <a:spcAft>
                          <a:spcPts val="0"/>
                        </a:spcAft>
                        <a:buNone/>
                      </a:pPr>
                      <a:r>
                        <a:rPr lang="pt-BR" sz="1200">
                          <a:latin typeface="Verdana"/>
                          <a:ea typeface="Verdana"/>
                          <a:cs typeface="Verdana"/>
                          <a:sym typeface="Verdana"/>
                        </a:rPr>
                        <a:t>Tenfen, R. 2021</a:t>
                      </a:r>
                      <a:endParaRPr sz="1200">
                        <a:latin typeface="Verdana"/>
                        <a:ea typeface="Verdana"/>
                        <a:cs typeface="Verdana"/>
                        <a:sym typeface="Verdana"/>
                      </a:endParaRPr>
                    </a:p>
                  </a:txBody>
                  <a:tcPr marT="45725" marB="45725" marR="91450" marL="9145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CF0ED"/>
                    </a:solidFill>
                  </a:tcPr>
                </a:tc>
                <a:tc>
                  <a:txBody>
                    <a:bodyPr/>
                    <a:lstStyle/>
                    <a:p>
                      <a:pPr indent="0" lvl="0" marL="0" rtl="0" algn="l">
                        <a:lnSpc>
                          <a:spcPct val="115000"/>
                        </a:lnSpc>
                        <a:spcBef>
                          <a:spcPts val="0"/>
                        </a:spcBef>
                        <a:spcAft>
                          <a:spcPts val="0"/>
                        </a:spcAft>
                        <a:buNone/>
                      </a:pPr>
                      <a:r>
                        <a:rPr lang="pt-BR" sz="1200">
                          <a:latin typeface="Verdana"/>
                          <a:ea typeface="Verdana"/>
                          <a:cs typeface="Verdana"/>
                          <a:sym typeface="Verdana"/>
                        </a:rPr>
                        <a:t>interface WEB (World Wide Web) </a:t>
                      </a:r>
                      <a:endParaRPr sz="1200">
                        <a:latin typeface="Verdana"/>
                        <a:ea typeface="Verdana"/>
                        <a:cs typeface="Verdana"/>
                        <a:sym typeface="Verdan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CF0ED"/>
                    </a:solidFill>
                  </a:tcPr>
                </a:tc>
                <a:tc>
                  <a:txBody>
                    <a:bodyPr/>
                    <a:lstStyle/>
                    <a:p>
                      <a:pPr indent="0" lvl="0" marL="0" rtl="0" algn="ctr">
                        <a:lnSpc>
                          <a:spcPct val="115000"/>
                        </a:lnSpc>
                        <a:spcBef>
                          <a:spcPts val="0"/>
                        </a:spcBef>
                        <a:spcAft>
                          <a:spcPts val="0"/>
                        </a:spcAft>
                        <a:buNone/>
                      </a:pPr>
                      <a:r>
                        <a:rPr lang="pt-BR" sz="1200">
                          <a:latin typeface="Verdana"/>
                          <a:ea typeface="Verdana"/>
                          <a:cs typeface="Verdana"/>
                          <a:sym typeface="Verdana"/>
                        </a:rPr>
                        <a:t>x</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CF0ED"/>
                    </a:solidFill>
                  </a:tcPr>
                </a:tc>
                <a:tc>
                  <a:txBody>
                    <a:bodyPr/>
                    <a:lstStyle/>
                    <a:p>
                      <a:pPr indent="0" lvl="0" marL="0" rtl="0" algn="ctr">
                        <a:lnSpc>
                          <a:spcPct val="115000"/>
                        </a:lnSpc>
                        <a:spcBef>
                          <a:spcPts val="0"/>
                        </a:spcBef>
                        <a:spcAft>
                          <a:spcPts val="0"/>
                        </a:spcAft>
                        <a:buNone/>
                      </a:pPr>
                      <a:r>
                        <a:rPr lang="pt-BR" sz="1200">
                          <a:latin typeface="Verdana"/>
                          <a:ea typeface="Verdana"/>
                          <a:cs typeface="Verdana"/>
                          <a:sym typeface="Verdana"/>
                        </a:rPr>
                        <a:t>x</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CF0ED"/>
                    </a:solidFill>
                  </a:tcPr>
                </a:tc>
                <a:tc>
                  <a:txBody>
                    <a:bodyPr/>
                    <a:lstStyle/>
                    <a:p>
                      <a:pPr indent="0" lvl="0" marL="0" rtl="0" algn="ctr">
                        <a:lnSpc>
                          <a:spcPct val="115000"/>
                        </a:lnSpc>
                        <a:spcBef>
                          <a:spcPts val="0"/>
                        </a:spcBef>
                        <a:spcAft>
                          <a:spcPts val="0"/>
                        </a:spcAft>
                        <a:buNone/>
                      </a:pPr>
                      <a:r>
                        <a:rPr lang="pt-BR" sz="1200">
                          <a:latin typeface="Verdana"/>
                          <a:ea typeface="Verdana"/>
                          <a:cs typeface="Verdana"/>
                          <a:sym typeface="Verdana"/>
                        </a:rPr>
                        <a:t>x</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CF0ED"/>
                    </a:solidFill>
                  </a:tcPr>
                </a:tc>
                <a:tc>
                  <a:txBody>
                    <a:bodyPr/>
                    <a:lstStyle/>
                    <a:p>
                      <a:pPr indent="0" lvl="0" marL="0" rtl="0" algn="ctr">
                        <a:lnSpc>
                          <a:spcPct val="115000"/>
                        </a:lnSpc>
                        <a:spcBef>
                          <a:spcPts val="0"/>
                        </a:spcBef>
                        <a:spcAft>
                          <a:spcPts val="0"/>
                        </a:spcAft>
                        <a:buNone/>
                      </a:pPr>
                      <a:r>
                        <a:rPr lang="pt-BR" sz="1200">
                          <a:latin typeface="Verdana"/>
                          <a:ea typeface="Verdana"/>
                          <a:cs typeface="Verdana"/>
                          <a:sym typeface="Verdana"/>
                        </a:rPr>
                        <a:t>-</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CF0ED"/>
                    </a:solidFill>
                  </a:tcPr>
                </a:tc>
              </a:tr>
              <a:tr h="619125">
                <a:tc>
                  <a:txBody>
                    <a:bodyPr/>
                    <a:lstStyle/>
                    <a:p>
                      <a:pPr indent="0" lvl="0" marL="0" rtl="0" algn="l">
                        <a:lnSpc>
                          <a:spcPct val="115000"/>
                        </a:lnSpc>
                        <a:spcBef>
                          <a:spcPts val="0"/>
                        </a:spcBef>
                        <a:spcAft>
                          <a:spcPts val="0"/>
                        </a:spcAft>
                        <a:buNone/>
                      </a:pPr>
                      <a:r>
                        <a:rPr lang="pt-BR" sz="1200">
                          <a:latin typeface="Verdana"/>
                          <a:ea typeface="Verdana"/>
                          <a:cs typeface="Verdana"/>
                          <a:sym typeface="Verdana"/>
                        </a:rPr>
                        <a:t>Berhan et al. 2014 </a:t>
                      </a:r>
                      <a:endParaRPr sz="1200">
                        <a:latin typeface="Verdana"/>
                        <a:ea typeface="Verdana"/>
                        <a:cs typeface="Verdana"/>
                        <a:sym typeface="Verdana"/>
                      </a:endParaRPr>
                    </a:p>
                  </a:txBody>
                  <a:tcPr marT="45725" marB="45725" marR="91450" marL="9145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pt-BR" sz="1200">
                          <a:latin typeface="Verdana"/>
                          <a:ea typeface="Verdana"/>
                          <a:cs typeface="Verdana"/>
                          <a:sym typeface="Verdana"/>
                        </a:rPr>
                        <a:t>microcontroladores, LCD (Liquid-Crystal Display) e motores</a:t>
                      </a:r>
                      <a:endParaRPr sz="1200">
                        <a:latin typeface="Verdana"/>
                        <a:ea typeface="Verdana"/>
                        <a:cs typeface="Verdana"/>
                        <a:sym typeface="Verdan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latin typeface="Verdana"/>
                          <a:ea typeface="Verdana"/>
                          <a:cs typeface="Verdana"/>
                          <a:sym typeface="Verdana"/>
                        </a:rPr>
                        <a:t>x</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latin typeface="Verdana"/>
                          <a:ea typeface="Verdana"/>
                          <a:cs typeface="Verdana"/>
                          <a:sym typeface="Verdana"/>
                        </a:rPr>
                        <a:t>-</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latin typeface="Verdana"/>
                          <a:ea typeface="Verdana"/>
                          <a:cs typeface="Verdana"/>
                          <a:sym typeface="Verdana"/>
                        </a:rPr>
                        <a:t>-</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Verdana"/>
                          <a:ea typeface="Verdana"/>
                          <a:cs typeface="Verdana"/>
                          <a:sym typeface="Verdana"/>
                        </a:rPr>
                        <a:t>x</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9125">
                <a:tc>
                  <a:txBody>
                    <a:bodyPr/>
                    <a:lstStyle/>
                    <a:p>
                      <a:pPr indent="0" lvl="0" marL="0" rtl="0" algn="l">
                        <a:lnSpc>
                          <a:spcPct val="115000"/>
                        </a:lnSpc>
                        <a:spcBef>
                          <a:spcPts val="0"/>
                        </a:spcBef>
                        <a:spcAft>
                          <a:spcPts val="0"/>
                        </a:spcAft>
                        <a:buNone/>
                      </a:pPr>
                      <a:r>
                        <a:rPr lang="pt-BR" sz="1200">
                          <a:latin typeface="Verdana"/>
                          <a:ea typeface="Verdana"/>
                          <a:cs typeface="Verdana"/>
                          <a:sym typeface="Verdana"/>
                        </a:rPr>
                        <a:t>Quiñonez et al. 2021 </a:t>
                      </a:r>
                      <a:r>
                        <a:rPr lang="pt-BR">
                          <a:latin typeface="Verdana"/>
                          <a:ea typeface="Verdana"/>
                          <a:cs typeface="Verdana"/>
                          <a:sym typeface="Verdana"/>
                        </a:rPr>
                        <a:t> </a:t>
                      </a:r>
                      <a:endParaRPr>
                        <a:latin typeface="Verdana"/>
                        <a:ea typeface="Verdana"/>
                        <a:cs typeface="Verdana"/>
                        <a:sym typeface="Verdana"/>
                      </a:endParaRPr>
                    </a:p>
                  </a:txBody>
                  <a:tcPr marT="45725" marB="45725" marR="91450" marL="9145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pt-BR" sz="1200">
                          <a:latin typeface="Verdana"/>
                          <a:ea typeface="Verdana"/>
                          <a:cs typeface="Verdana"/>
                          <a:sym typeface="Verdana"/>
                        </a:rPr>
                        <a:t>twitter ou utilização de GSM (Global System for Mobile Communications)</a:t>
                      </a:r>
                      <a:endParaRPr sz="1200">
                        <a:latin typeface="Verdana"/>
                        <a:ea typeface="Verdana"/>
                        <a:cs typeface="Verdana"/>
                        <a:sym typeface="Verdan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latin typeface="Verdana"/>
                          <a:ea typeface="Verdana"/>
                          <a:cs typeface="Verdana"/>
                          <a:sym typeface="Verdana"/>
                        </a:rPr>
                        <a:t>x</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latin typeface="Verdana"/>
                          <a:ea typeface="Verdana"/>
                          <a:cs typeface="Verdana"/>
                          <a:sym typeface="Verdana"/>
                        </a:rPr>
                        <a:t>-</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latin typeface="Verdana"/>
                          <a:ea typeface="Verdana"/>
                          <a:cs typeface="Verdana"/>
                          <a:sym typeface="Verdana"/>
                        </a:rPr>
                        <a:t>x</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Verdana"/>
                          <a:ea typeface="Verdana"/>
                          <a:cs typeface="Verdana"/>
                          <a:sym typeface="Verdana"/>
                        </a:rPr>
                        <a:t>x</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950">
                <a:tc>
                  <a:txBody>
                    <a:bodyPr/>
                    <a:lstStyle/>
                    <a:p>
                      <a:pPr indent="0" lvl="0" marL="0" rtl="0" algn="l">
                        <a:lnSpc>
                          <a:spcPct val="115000"/>
                        </a:lnSpc>
                        <a:spcBef>
                          <a:spcPts val="0"/>
                        </a:spcBef>
                        <a:spcAft>
                          <a:spcPts val="0"/>
                        </a:spcAft>
                        <a:buNone/>
                      </a:pPr>
                      <a:r>
                        <a:rPr lang="pt-BR" sz="1200">
                          <a:latin typeface="Verdana"/>
                          <a:ea typeface="Verdana"/>
                          <a:cs typeface="Verdana"/>
                          <a:sym typeface="Verdana"/>
                        </a:rPr>
                        <a:t>Koley et al. 2021 </a:t>
                      </a:r>
                      <a:endParaRPr sz="1200">
                        <a:latin typeface="Verdana"/>
                        <a:ea typeface="Verdana"/>
                        <a:cs typeface="Verdana"/>
                        <a:sym typeface="Verdana"/>
                      </a:endParaRPr>
                    </a:p>
                  </a:txBody>
                  <a:tcPr marT="45725" marB="45725" marR="91450" marL="9145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pt-BR" sz="1200">
                          <a:latin typeface="Verdana"/>
                          <a:ea typeface="Verdana"/>
                          <a:cs typeface="Verdana"/>
                          <a:sym typeface="Verdana"/>
                        </a:rPr>
                        <a:t>ATMEGA32 microcontrolador</a:t>
                      </a:r>
                      <a:endParaRPr sz="1200">
                        <a:latin typeface="Verdana"/>
                        <a:ea typeface="Verdana"/>
                        <a:cs typeface="Verdana"/>
                        <a:sym typeface="Verdan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latin typeface="Verdana"/>
                          <a:ea typeface="Verdana"/>
                          <a:cs typeface="Verdana"/>
                          <a:sym typeface="Verdana"/>
                        </a:rPr>
                        <a:t>x</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latin typeface="Verdana"/>
                          <a:ea typeface="Verdana"/>
                          <a:cs typeface="Verdana"/>
                          <a:sym typeface="Verdana"/>
                        </a:rPr>
                        <a:t>-</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latin typeface="Verdana"/>
                          <a:ea typeface="Verdana"/>
                          <a:cs typeface="Verdana"/>
                          <a:sym typeface="Verdana"/>
                        </a:rPr>
                        <a:t>-</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Verdana"/>
                          <a:ea typeface="Verdana"/>
                          <a:cs typeface="Verdana"/>
                          <a:sym typeface="Verdana"/>
                        </a:rPr>
                        <a:t>x</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62025">
                <a:tc>
                  <a:txBody>
                    <a:bodyPr/>
                    <a:lstStyle/>
                    <a:p>
                      <a:pPr indent="0" lvl="0" marL="0" rtl="0" algn="l">
                        <a:lnSpc>
                          <a:spcPct val="115000"/>
                        </a:lnSpc>
                        <a:spcBef>
                          <a:spcPts val="0"/>
                        </a:spcBef>
                        <a:spcAft>
                          <a:spcPts val="0"/>
                        </a:spcAft>
                        <a:buNone/>
                      </a:pPr>
                      <a:r>
                        <a:rPr lang="pt-BR" sz="1200">
                          <a:latin typeface="Verdana"/>
                          <a:ea typeface="Verdana"/>
                          <a:cs typeface="Verdana"/>
                          <a:sym typeface="Verdana"/>
                        </a:rPr>
                        <a:t>Ibrahim et al. 2019 </a:t>
                      </a:r>
                      <a:endParaRPr sz="1200">
                        <a:latin typeface="Verdana"/>
                        <a:ea typeface="Verdana"/>
                        <a:cs typeface="Verdana"/>
                        <a:sym typeface="Verdana"/>
                      </a:endParaRPr>
                    </a:p>
                  </a:txBody>
                  <a:tcPr marT="45725" marB="45725" marR="91450" marL="9145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pt-BR" sz="1200">
                          <a:latin typeface="Verdana"/>
                          <a:ea typeface="Verdana"/>
                          <a:cs typeface="Verdana"/>
                          <a:sym typeface="Verdana"/>
                        </a:rPr>
                        <a:t>Relógio em tempo real, um visor LCD, um pequeno motor, uma campainha, um pequeno teclado e um interruptor de limites. </a:t>
                      </a:r>
                      <a:endParaRPr sz="1200">
                        <a:latin typeface="Verdana"/>
                        <a:ea typeface="Verdana"/>
                        <a:cs typeface="Verdana"/>
                        <a:sym typeface="Verdan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latin typeface="Verdana"/>
                          <a:ea typeface="Verdana"/>
                          <a:cs typeface="Verdana"/>
                          <a:sym typeface="Verdana"/>
                        </a:rPr>
                        <a:t>x</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latin typeface="Verdana"/>
                          <a:ea typeface="Verdana"/>
                          <a:cs typeface="Verdana"/>
                          <a:sym typeface="Verdana"/>
                        </a:rPr>
                        <a:t>-</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latin typeface="Verdana"/>
                          <a:ea typeface="Verdana"/>
                          <a:cs typeface="Verdana"/>
                          <a:sym typeface="Verdana"/>
                        </a:rPr>
                        <a:t>-</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latin typeface="Verdana"/>
                          <a:ea typeface="Verdana"/>
                          <a:cs typeface="Verdana"/>
                          <a:sym typeface="Verdana"/>
                        </a:rPr>
                        <a:t>x</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950">
                <a:tc>
                  <a:txBody>
                    <a:bodyPr/>
                    <a:lstStyle/>
                    <a:p>
                      <a:pPr indent="0" lvl="0" marL="0" rtl="0" algn="l">
                        <a:lnSpc>
                          <a:spcPct val="115000"/>
                        </a:lnSpc>
                        <a:spcBef>
                          <a:spcPts val="0"/>
                        </a:spcBef>
                        <a:spcAft>
                          <a:spcPts val="0"/>
                        </a:spcAft>
                        <a:buNone/>
                      </a:pPr>
                      <a:r>
                        <a:rPr lang="pt-BR" sz="1200">
                          <a:latin typeface="Verdana"/>
                          <a:ea typeface="Verdana"/>
                          <a:cs typeface="Verdana"/>
                          <a:sym typeface="Verdana"/>
                        </a:rPr>
                        <a:t>Babu et al. 2019 </a:t>
                      </a:r>
                      <a:endParaRPr sz="1200">
                        <a:latin typeface="Verdana"/>
                        <a:ea typeface="Verdana"/>
                        <a:cs typeface="Verdana"/>
                        <a:sym typeface="Verdana"/>
                      </a:endParaRPr>
                    </a:p>
                  </a:txBody>
                  <a:tcPr marT="45725" marB="45725" marR="91450" marL="9145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pt-BR" sz="1200">
                          <a:latin typeface="Verdana"/>
                          <a:ea typeface="Verdana"/>
                          <a:cs typeface="Verdana"/>
                          <a:sym typeface="Verdana"/>
                        </a:rPr>
                        <a:t>servidor WEB e autenticação</a:t>
                      </a:r>
                      <a:endParaRPr sz="1200">
                        <a:latin typeface="Verdana"/>
                        <a:ea typeface="Verdana"/>
                        <a:cs typeface="Verdana"/>
                        <a:sym typeface="Verdan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latin typeface="Verdana"/>
                          <a:ea typeface="Verdana"/>
                          <a:cs typeface="Verdana"/>
                          <a:sym typeface="Verdana"/>
                        </a:rPr>
                        <a:t>x</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latin typeface="Verdana"/>
                          <a:ea typeface="Verdana"/>
                          <a:cs typeface="Verdana"/>
                          <a:sym typeface="Verdana"/>
                        </a:rPr>
                        <a:t>-</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latin typeface="Verdana"/>
                          <a:ea typeface="Verdana"/>
                          <a:cs typeface="Verdana"/>
                          <a:sym typeface="Verdana"/>
                        </a:rPr>
                        <a:t>x</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Verdana"/>
                          <a:ea typeface="Verdana"/>
                          <a:cs typeface="Verdana"/>
                          <a:sym typeface="Verdana"/>
                        </a:rPr>
                        <a:t>x</a:t>
                      </a:r>
                      <a:endParaRPr sz="1200">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g105aff6f6a2_1_19"/>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37" name="Google Shape;137;g105aff6f6a2_1_19"/>
          <p:cNvSpPr txBox="1"/>
          <p:nvPr/>
        </p:nvSpPr>
        <p:spPr>
          <a:xfrm>
            <a:off x="393551" y="333525"/>
            <a:ext cx="98460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Desenvolvimento</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38" name="Google Shape;138;g105aff6f6a2_1_19"/>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g105aff6f6a2_1_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140" name="Google Shape;140;g105aff6f6a2_1_19"/>
          <p:cNvSpPr txBox="1"/>
          <p:nvPr/>
        </p:nvSpPr>
        <p:spPr>
          <a:xfrm>
            <a:off x="588400" y="1432388"/>
            <a:ext cx="4881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pt-BR">
                <a:solidFill>
                  <a:schemeClr val="dk1"/>
                </a:solidFill>
                <a:latin typeface="Verdana"/>
                <a:ea typeface="Verdana"/>
                <a:cs typeface="Verdana"/>
                <a:sym typeface="Verdana"/>
              </a:rPr>
              <a:t>AMBIENTE SIMULADO DO COOJA </a:t>
            </a:r>
            <a:endParaRPr b="1">
              <a:solidFill>
                <a:schemeClr val="dk1"/>
              </a:solidFill>
              <a:latin typeface="Verdana"/>
              <a:ea typeface="Verdana"/>
              <a:cs typeface="Verdana"/>
              <a:sym typeface="Verdana"/>
            </a:endParaRPr>
          </a:p>
        </p:txBody>
      </p:sp>
      <p:sp>
        <p:nvSpPr>
          <p:cNvPr id="141" name="Google Shape;141;g105aff6f6a2_1_19"/>
          <p:cNvSpPr txBox="1"/>
          <p:nvPr/>
        </p:nvSpPr>
        <p:spPr>
          <a:xfrm>
            <a:off x="363225" y="2169888"/>
            <a:ext cx="1836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t-BR">
                <a:solidFill>
                  <a:schemeClr val="dk1"/>
                </a:solidFill>
                <a:latin typeface="Verdana"/>
                <a:ea typeface="Verdana"/>
                <a:cs typeface="Verdana"/>
                <a:sym typeface="Verdana"/>
              </a:rPr>
              <a:t>máquina virtual</a:t>
            </a:r>
            <a:endParaRPr>
              <a:solidFill>
                <a:schemeClr val="dk1"/>
              </a:solidFill>
              <a:latin typeface="Verdana"/>
              <a:ea typeface="Verdana"/>
              <a:cs typeface="Verdana"/>
              <a:sym typeface="Verdana"/>
            </a:endParaRPr>
          </a:p>
        </p:txBody>
      </p:sp>
      <p:sp>
        <p:nvSpPr>
          <p:cNvPr id="142" name="Google Shape;142;g105aff6f6a2_1_19"/>
          <p:cNvSpPr txBox="1"/>
          <p:nvPr/>
        </p:nvSpPr>
        <p:spPr>
          <a:xfrm>
            <a:off x="3015371" y="2169888"/>
            <a:ext cx="3293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t-BR">
                <a:solidFill>
                  <a:schemeClr val="dk1"/>
                </a:solidFill>
                <a:latin typeface="Verdana"/>
                <a:ea typeface="Verdana"/>
                <a:cs typeface="Verdana"/>
                <a:sym typeface="Verdana"/>
              </a:rPr>
              <a:t>Ubuntu 14.04.3 LTS - Contiki </a:t>
            </a:r>
            <a:endParaRPr>
              <a:solidFill>
                <a:schemeClr val="dk1"/>
              </a:solidFill>
              <a:latin typeface="Verdana"/>
              <a:ea typeface="Verdana"/>
              <a:cs typeface="Verdana"/>
              <a:sym typeface="Verdana"/>
            </a:endParaRPr>
          </a:p>
        </p:txBody>
      </p:sp>
      <p:sp>
        <p:nvSpPr>
          <p:cNvPr id="143" name="Google Shape;143;g105aff6f6a2_1_19"/>
          <p:cNvSpPr txBox="1"/>
          <p:nvPr/>
        </p:nvSpPr>
        <p:spPr>
          <a:xfrm>
            <a:off x="7124937" y="2169913"/>
            <a:ext cx="12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dk1"/>
                </a:solidFill>
                <a:latin typeface="Verdana"/>
                <a:ea typeface="Verdana"/>
                <a:cs typeface="Verdana"/>
                <a:sym typeface="Verdana"/>
              </a:rPr>
              <a:t>VirtualBox</a:t>
            </a:r>
            <a:endParaRPr/>
          </a:p>
        </p:txBody>
      </p:sp>
      <p:sp>
        <p:nvSpPr>
          <p:cNvPr id="144" name="Google Shape;144;g105aff6f6a2_1_19"/>
          <p:cNvSpPr txBox="1"/>
          <p:nvPr/>
        </p:nvSpPr>
        <p:spPr>
          <a:xfrm>
            <a:off x="1001675" y="4550675"/>
            <a:ext cx="34239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pt-BR">
                <a:solidFill>
                  <a:schemeClr val="dk1"/>
                </a:solidFill>
                <a:latin typeface="Verdana"/>
                <a:ea typeface="Verdana"/>
                <a:cs typeface="Verdana"/>
                <a:sym typeface="Verdana"/>
              </a:rPr>
              <a:t>comunicação via publicação e subscrição entre os alimentadores e o nó sincronizador</a:t>
            </a:r>
            <a:endParaRPr>
              <a:solidFill>
                <a:schemeClr val="dk1"/>
              </a:solidFill>
              <a:latin typeface="Verdana"/>
              <a:ea typeface="Verdana"/>
              <a:cs typeface="Verdana"/>
              <a:sym typeface="Verdana"/>
            </a:endParaRPr>
          </a:p>
        </p:txBody>
      </p:sp>
      <p:pic>
        <p:nvPicPr>
          <p:cNvPr id="145" name="Google Shape;145;g105aff6f6a2_1_19"/>
          <p:cNvPicPr preferRelativeResize="0"/>
          <p:nvPr/>
        </p:nvPicPr>
        <p:blipFill>
          <a:blip r:embed="rId4">
            <a:alphaModFix/>
          </a:blip>
          <a:stretch>
            <a:fillRect/>
          </a:stretch>
        </p:blipFill>
        <p:spPr>
          <a:xfrm rot="5400000">
            <a:off x="2491054" y="3906816"/>
            <a:ext cx="423194" cy="320330"/>
          </a:xfrm>
          <a:prstGeom prst="rect">
            <a:avLst/>
          </a:prstGeom>
          <a:noFill/>
          <a:ln>
            <a:noFill/>
          </a:ln>
        </p:spPr>
      </p:pic>
      <p:pic>
        <p:nvPicPr>
          <p:cNvPr id="146" name="Google Shape;146;g105aff6f6a2_1_19"/>
          <p:cNvPicPr preferRelativeResize="0"/>
          <p:nvPr/>
        </p:nvPicPr>
        <p:blipFill>
          <a:blip r:embed="rId4">
            <a:alphaModFix/>
          </a:blip>
          <a:stretch>
            <a:fillRect/>
          </a:stretch>
        </p:blipFill>
        <p:spPr>
          <a:xfrm rot="5400000">
            <a:off x="6826780" y="3906816"/>
            <a:ext cx="423194" cy="320330"/>
          </a:xfrm>
          <a:prstGeom prst="rect">
            <a:avLst/>
          </a:prstGeom>
          <a:noFill/>
          <a:ln>
            <a:noFill/>
          </a:ln>
        </p:spPr>
      </p:pic>
      <p:sp>
        <p:nvSpPr>
          <p:cNvPr id="147" name="Google Shape;147;g105aff6f6a2_1_19"/>
          <p:cNvSpPr txBox="1"/>
          <p:nvPr/>
        </p:nvSpPr>
        <p:spPr>
          <a:xfrm>
            <a:off x="5469722" y="4550681"/>
            <a:ext cx="32934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pt-BR">
                <a:solidFill>
                  <a:schemeClr val="dk1"/>
                </a:solidFill>
                <a:latin typeface="Verdana"/>
                <a:ea typeface="Verdana"/>
                <a:cs typeface="Verdana"/>
                <a:sym typeface="Verdana"/>
              </a:rPr>
              <a:t>realizar requisições de dentro do simulador (Cooja) para o mundo externo (API do GCP)</a:t>
            </a:r>
            <a:endParaRPr>
              <a:solidFill>
                <a:schemeClr val="dk1"/>
              </a:solidFill>
              <a:latin typeface="Verdana"/>
              <a:ea typeface="Verdana"/>
              <a:cs typeface="Verdana"/>
              <a:sym typeface="Verdana"/>
            </a:endParaRPr>
          </a:p>
        </p:txBody>
      </p:sp>
      <p:sp>
        <p:nvSpPr>
          <p:cNvPr id="148" name="Google Shape;148;g105aff6f6a2_1_19"/>
          <p:cNvSpPr/>
          <p:nvPr/>
        </p:nvSpPr>
        <p:spPr>
          <a:xfrm>
            <a:off x="799300" y="3357100"/>
            <a:ext cx="3668100" cy="365100"/>
          </a:xfrm>
          <a:prstGeom prst="rect">
            <a:avLst/>
          </a:prstGeom>
          <a:solidFill>
            <a:srgbClr val="149B5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105aff6f6a2_1_19"/>
          <p:cNvSpPr txBox="1"/>
          <p:nvPr/>
        </p:nvSpPr>
        <p:spPr>
          <a:xfrm>
            <a:off x="491706" y="3328014"/>
            <a:ext cx="44217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pt-BR">
                <a:solidFill>
                  <a:schemeClr val="lt1"/>
                </a:solidFill>
                <a:latin typeface="Verdana"/>
                <a:ea typeface="Verdana"/>
                <a:cs typeface="Verdana"/>
                <a:sym typeface="Verdana"/>
              </a:rPr>
              <a:t>MQTT na versao SN(</a:t>
            </a:r>
            <a:r>
              <a:rPr i="1" lang="pt-BR">
                <a:solidFill>
                  <a:schemeClr val="lt1"/>
                </a:solidFill>
                <a:latin typeface="Verdana"/>
                <a:ea typeface="Verdana"/>
                <a:cs typeface="Verdana"/>
                <a:sym typeface="Verdana"/>
              </a:rPr>
              <a:t>Sensor Network</a:t>
            </a:r>
            <a:r>
              <a:rPr lang="pt-BR">
                <a:solidFill>
                  <a:schemeClr val="lt1"/>
                </a:solidFill>
                <a:latin typeface="Verdana"/>
                <a:ea typeface="Verdana"/>
                <a:cs typeface="Verdana"/>
                <a:sym typeface="Verdana"/>
              </a:rPr>
              <a:t>) </a:t>
            </a:r>
            <a:endParaRPr>
              <a:solidFill>
                <a:schemeClr val="lt1"/>
              </a:solidFill>
              <a:latin typeface="Verdana"/>
              <a:ea typeface="Verdana"/>
              <a:cs typeface="Verdana"/>
              <a:sym typeface="Verdana"/>
            </a:endParaRPr>
          </a:p>
        </p:txBody>
      </p:sp>
      <p:sp>
        <p:nvSpPr>
          <p:cNvPr id="150" name="Google Shape;150;g105aff6f6a2_1_19"/>
          <p:cNvSpPr/>
          <p:nvPr/>
        </p:nvSpPr>
        <p:spPr>
          <a:xfrm>
            <a:off x="5971575" y="3377850"/>
            <a:ext cx="2133600" cy="365100"/>
          </a:xfrm>
          <a:prstGeom prst="rect">
            <a:avLst/>
          </a:prstGeom>
          <a:solidFill>
            <a:srgbClr val="149B5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05aff6f6a2_1_19"/>
          <p:cNvSpPr txBox="1"/>
          <p:nvPr/>
        </p:nvSpPr>
        <p:spPr>
          <a:xfrm>
            <a:off x="6534827" y="3360289"/>
            <a:ext cx="10071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i="1" lang="pt-BR">
                <a:solidFill>
                  <a:schemeClr val="lt1"/>
                </a:solidFill>
                <a:latin typeface="Verdana"/>
                <a:ea typeface="Verdana"/>
                <a:cs typeface="Verdana"/>
                <a:sym typeface="Verdana"/>
              </a:rPr>
              <a:t>libcurl</a:t>
            </a:r>
            <a:endParaRPr i="1">
              <a:solidFill>
                <a:schemeClr val="lt1"/>
              </a:solidFill>
              <a:latin typeface="Verdana"/>
              <a:ea typeface="Verdana"/>
              <a:cs typeface="Verdana"/>
              <a:sym typeface="Verdana"/>
            </a:endParaRPr>
          </a:p>
        </p:txBody>
      </p:sp>
      <p:cxnSp>
        <p:nvCxnSpPr>
          <p:cNvPr id="152" name="Google Shape;152;g105aff6f6a2_1_19"/>
          <p:cNvCxnSpPr/>
          <p:nvPr/>
        </p:nvCxnSpPr>
        <p:spPr>
          <a:xfrm>
            <a:off x="2199525" y="2374863"/>
            <a:ext cx="447000" cy="0"/>
          </a:xfrm>
          <a:prstGeom prst="straightConnector1">
            <a:avLst/>
          </a:prstGeom>
          <a:noFill/>
          <a:ln cap="flat" cmpd="sng" w="9525">
            <a:solidFill>
              <a:schemeClr val="dk1"/>
            </a:solidFill>
            <a:prstDash val="solid"/>
            <a:round/>
            <a:headEnd len="med" w="med" type="none"/>
            <a:tailEnd len="med" w="med" type="triangle"/>
          </a:ln>
        </p:spPr>
      </p:cxnSp>
      <p:cxnSp>
        <p:nvCxnSpPr>
          <p:cNvPr id="153" name="Google Shape;153;g105aff6f6a2_1_19"/>
          <p:cNvCxnSpPr/>
          <p:nvPr/>
        </p:nvCxnSpPr>
        <p:spPr>
          <a:xfrm>
            <a:off x="6308775" y="2402500"/>
            <a:ext cx="4470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g105aff71b9f_0_33"/>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59" name="Google Shape;159;g105aff71b9f_0_33"/>
          <p:cNvSpPr txBox="1"/>
          <p:nvPr/>
        </p:nvSpPr>
        <p:spPr>
          <a:xfrm>
            <a:off x="393551" y="333525"/>
            <a:ext cx="98460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Desenvolvimento</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60" name="Google Shape;160;g105aff71b9f_0_33"/>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 name="Google Shape;161;g105aff71b9f_0_3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pic>
        <p:nvPicPr>
          <p:cNvPr id="162" name="Google Shape;162;g105aff71b9f_0_33"/>
          <p:cNvPicPr preferRelativeResize="0"/>
          <p:nvPr/>
        </p:nvPicPr>
        <p:blipFill rotWithShape="1">
          <a:blip r:embed="rId4">
            <a:alphaModFix/>
          </a:blip>
          <a:srcRect b="2848" l="18851" r="18374" t="11085"/>
          <a:stretch/>
        </p:blipFill>
        <p:spPr>
          <a:xfrm>
            <a:off x="1545250" y="2268725"/>
            <a:ext cx="6241472" cy="4452724"/>
          </a:xfrm>
          <a:prstGeom prst="rect">
            <a:avLst/>
          </a:prstGeom>
          <a:noFill/>
          <a:ln>
            <a:noFill/>
          </a:ln>
        </p:spPr>
      </p:pic>
      <p:sp>
        <p:nvSpPr>
          <p:cNvPr id="163" name="Google Shape;163;g105aff71b9f_0_33"/>
          <p:cNvSpPr txBox="1"/>
          <p:nvPr/>
        </p:nvSpPr>
        <p:spPr>
          <a:xfrm>
            <a:off x="491375" y="1171250"/>
            <a:ext cx="8817000" cy="615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100"/>
              </a:spcBef>
              <a:spcAft>
                <a:spcPts val="0"/>
              </a:spcAft>
              <a:buSzPts val="1300"/>
              <a:buFont typeface="Verdana"/>
              <a:buChar char="●"/>
            </a:pPr>
            <a:r>
              <a:rPr lang="pt-BR" sz="1300">
                <a:latin typeface="Verdana"/>
                <a:ea typeface="Verdana"/>
                <a:cs typeface="Verdana"/>
                <a:sym typeface="Verdana"/>
              </a:rPr>
              <a:t>linguagem de programação ”C”</a:t>
            </a:r>
            <a:endParaRPr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pt-BR" sz="1300">
                <a:latin typeface="Verdana"/>
                <a:ea typeface="Verdana"/>
                <a:cs typeface="Verdana"/>
                <a:sym typeface="Verdana"/>
              </a:rPr>
              <a:t>comunicação com IPV6, com rede de conexão sem fio IEEE 802.15.4          mote ”border-router”</a:t>
            </a:r>
            <a:endParaRPr sz="1300">
              <a:latin typeface="Verdana"/>
              <a:ea typeface="Verdana"/>
              <a:cs typeface="Verdana"/>
              <a:sym typeface="Verdana"/>
            </a:endParaRPr>
          </a:p>
        </p:txBody>
      </p:sp>
      <p:cxnSp>
        <p:nvCxnSpPr>
          <p:cNvPr id="164" name="Google Shape;164;g105aff71b9f_0_33"/>
          <p:cNvCxnSpPr/>
          <p:nvPr/>
        </p:nvCxnSpPr>
        <p:spPr>
          <a:xfrm>
            <a:off x="6734700" y="1618175"/>
            <a:ext cx="447000" cy="0"/>
          </a:xfrm>
          <a:prstGeom prst="straightConnector1">
            <a:avLst/>
          </a:prstGeom>
          <a:noFill/>
          <a:ln cap="flat" cmpd="sng" w="9525">
            <a:solidFill>
              <a:schemeClr val="dk1"/>
            </a:solidFill>
            <a:prstDash val="solid"/>
            <a:round/>
            <a:headEnd len="med" w="med" type="none"/>
            <a:tailEnd len="med" w="med" type="triangle"/>
          </a:ln>
        </p:spPr>
      </p:cxnSp>
      <p:sp>
        <p:nvSpPr>
          <p:cNvPr id="165" name="Google Shape;165;g105aff71b9f_0_33"/>
          <p:cNvSpPr txBox="1"/>
          <p:nvPr/>
        </p:nvSpPr>
        <p:spPr>
          <a:xfrm>
            <a:off x="1243200" y="1881988"/>
            <a:ext cx="66576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100"/>
              </a:spcBef>
              <a:spcAft>
                <a:spcPts val="1100"/>
              </a:spcAft>
              <a:buNone/>
            </a:pPr>
            <a:r>
              <a:rPr b="1" lang="pt-BR">
                <a:solidFill>
                  <a:schemeClr val="dk1"/>
                </a:solidFill>
                <a:latin typeface="Verdana"/>
                <a:ea typeface="Verdana"/>
                <a:cs typeface="Verdana"/>
                <a:sym typeface="Verdana"/>
              </a:rPr>
              <a:t>Figura 2. Simulação do alimentador automático no Cooja.</a:t>
            </a:r>
            <a:endParaRPr b="1">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g105aff71b9f_0_65"/>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71" name="Google Shape;171;g105aff71b9f_0_65"/>
          <p:cNvSpPr txBox="1"/>
          <p:nvPr/>
        </p:nvSpPr>
        <p:spPr>
          <a:xfrm>
            <a:off x="393551" y="333525"/>
            <a:ext cx="98460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Desenvolvimento</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72" name="Google Shape;172;g105aff71b9f_0_65"/>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3" name="Google Shape;173;g105aff71b9f_0_6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pic>
        <p:nvPicPr>
          <p:cNvPr id="174" name="Google Shape;174;g105aff71b9f_0_65"/>
          <p:cNvPicPr preferRelativeResize="0"/>
          <p:nvPr/>
        </p:nvPicPr>
        <p:blipFill>
          <a:blip r:embed="rId4">
            <a:alphaModFix/>
          </a:blip>
          <a:stretch>
            <a:fillRect/>
          </a:stretch>
        </p:blipFill>
        <p:spPr>
          <a:xfrm>
            <a:off x="1226413" y="1344825"/>
            <a:ext cx="6691168" cy="3791575"/>
          </a:xfrm>
          <a:prstGeom prst="rect">
            <a:avLst/>
          </a:prstGeom>
          <a:noFill/>
          <a:ln>
            <a:noFill/>
          </a:ln>
        </p:spPr>
      </p:pic>
      <p:sp>
        <p:nvSpPr>
          <p:cNvPr id="175" name="Google Shape;175;g105aff71b9f_0_65"/>
          <p:cNvSpPr txBox="1"/>
          <p:nvPr/>
        </p:nvSpPr>
        <p:spPr>
          <a:xfrm>
            <a:off x="720908" y="979725"/>
            <a:ext cx="7702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100"/>
              </a:spcBef>
              <a:spcAft>
                <a:spcPts val="1100"/>
              </a:spcAft>
              <a:buNone/>
            </a:pPr>
            <a:r>
              <a:rPr b="1" lang="pt-BR">
                <a:solidFill>
                  <a:schemeClr val="dk1"/>
                </a:solidFill>
                <a:latin typeface="Verdana"/>
                <a:ea typeface="Verdana"/>
                <a:cs typeface="Verdana"/>
                <a:sym typeface="Verdana"/>
              </a:rPr>
              <a:t>Figura 3. Diagrama de sequência do controlador</a:t>
            </a:r>
            <a:endParaRPr b="1">
              <a:solidFill>
                <a:schemeClr val="dk1"/>
              </a:solidFill>
              <a:latin typeface="Verdana"/>
              <a:ea typeface="Verdana"/>
              <a:cs typeface="Verdana"/>
              <a:sym typeface="Verdana"/>
            </a:endParaRPr>
          </a:p>
        </p:txBody>
      </p:sp>
      <p:sp>
        <p:nvSpPr>
          <p:cNvPr id="176" name="Google Shape;176;g105aff71b9f_0_65"/>
          <p:cNvSpPr/>
          <p:nvPr/>
        </p:nvSpPr>
        <p:spPr>
          <a:xfrm>
            <a:off x="720900" y="5205352"/>
            <a:ext cx="3264000" cy="1109700"/>
          </a:xfrm>
          <a:prstGeom prst="rect">
            <a:avLst/>
          </a:prstGeom>
          <a:solidFill>
            <a:srgbClr val="149B5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105aff71b9f_0_65"/>
          <p:cNvSpPr txBox="1"/>
          <p:nvPr/>
        </p:nvSpPr>
        <p:spPr>
          <a:xfrm>
            <a:off x="737875" y="5171502"/>
            <a:ext cx="31707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1100"/>
              </a:spcAft>
              <a:buNone/>
            </a:pPr>
            <a:r>
              <a:rPr lang="pt-BR" sz="1300">
                <a:solidFill>
                  <a:schemeClr val="lt1"/>
                </a:solidFill>
                <a:latin typeface="Verdana"/>
                <a:ea typeface="Verdana"/>
                <a:cs typeface="Verdana"/>
                <a:sym typeface="Verdana"/>
              </a:rPr>
              <a:t>Após ter a configuração realizada, o nó sincronizador começa a calcular o tempo para despejar para cada uma das configurações.</a:t>
            </a:r>
            <a:endParaRPr sz="1300">
              <a:solidFill>
                <a:schemeClr val="lt1"/>
              </a:solidFill>
              <a:latin typeface="Verdana"/>
              <a:ea typeface="Verdana"/>
              <a:cs typeface="Verdana"/>
              <a:sym typeface="Verdana"/>
            </a:endParaRPr>
          </a:p>
        </p:txBody>
      </p:sp>
      <p:sp>
        <p:nvSpPr>
          <p:cNvPr id="178" name="Google Shape;178;g105aff71b9f_0_65"/>
          <p:cNvSpPr/>
          <p:nvPr/>
        </p:nvSpPr>
        <p:spPr>
          <a:xfrm>
            <a:off x="4330200" y="5501500"/>
            <a:ext cx="3968100" cy="1109700"/>
          </a:xfrm>
          <a:prstGeom prst="rect">
            <a:avLst/>
          </a:prstGeom>
          <a:solidFill>
            <a:srgbClr val="149B5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105aff71b9f_0_65"/>
          <p:cNvSpPr txBox="1"/>
          <p:nvPr/>
        </p:nvSpPr>
        <p:spPr>
          <a:xfrm>
            <a:off x="4330525" y="5467650"/>
            <a:ext cx="41280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1100"/>
              </a:spcAft>
              <a:buNone/>
            </a:pPr>
            <a:r>
              <a:rPr lang="pt-BR" sz="1300">
                <a:solidFill>
                  <a:schemeClr val="lt1"/>
                </a:solidFill>
                <a:latin typeface="Verdana"/>
                <a:ea typeface="Verdana"/>
                <a:cs typeface="Verdana"/>
                <a:sym typeface="Verdana"/>
              </a:rPr>
              <a:t>Q</a:t>
            </a:r>
            <a:r>
              <a:rPr lang="pt-BR" sz="1300">
                <a:solidFill>
                  <a:schemeClr val="lt1"/>
                </a:solidFill>
                <a:latin typeface="Verdana"/>
                <a:ea typeface="Verdana"/>
                <a:cs typeface="Verdana"/>
                <a:sym typeface="Verdana"/>
              </a:rPr>
              <a:t>uando deve despejar é enviado uma mensagem ao tópico ”/dispenser” e também enviado a ordem de despejar ração para a API que atualiza os dados do banco. </a:t>
            </a:r>
            <a:endParaRPr sz="1300">
              <a:solidFill>
                <a:schemeClr val="lt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g105aff71b9f_0_80"/>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85" name="Google Shape;185;g105aff71b9f_0_80"/>
          <p:cNvSpPr txBox="1"/>
          <p:nvPr/>
        </p:nvSpPr>
        <p:spPr>
          <a:xfrm>
            <a:off x="393551" y="333525"/>
            <a:ext cx="98460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Desenvolvimento</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86" name="Google Shape;186;g105aff71b9f_0_80"/>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7" name="Google Shape;187;g105aff71b9f_0_8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188" name="Google Shape;188;g105aff71b9f_0_80"/>
          <p:cNvSpPr txBox="1"/>
          <p:nvPr/>
        </p:nvSpPr>
        <p:spPr>
          <a:xfrm>
            <a:off x="649100" y="1342038"/>
            <a:ext cx="4881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pt-BR">
                <a:solidFill>
                  <a:schemeClr val="dk1"/>
                </a:solidFill>
                <a:latin typeface="Verdana"/>
                <a:ea typeface="Verdana"/>
                <a:cs typeface="Verdana"/>
                <a:sym typeface="Verdana"/>
              </a:rPr>
              <a:t>APLICAÇÃO DA WEB</a:t>
            </a:r>
            <a:endParaRPr b="1">
              <a:solidFill>
                <a:schemeClr val="dk1"/>
              </a:solidFill>
              <a:latin typeface="Verdana"/>
              <a:ea typeface="Verdana"/>
              <a:cs typeface="Verdana"/>
              <a:sym typeface="Verdana"/>
            </a:endParaRPr>
          </a:p>
        </p:txBody>
      </p:sp>
      <p:sp>
        <p:nvSpPr>
          <p:cNvPr id="189" name="Google Shape;189;g105aff71b9f_0_80"/>
          <p:cNvSpPr txBox="1"/>
          <p:nvPr/>
        </p:nvSpPr>
        <p:spPr>
          <a:xfrm>
            <a:off x="491375" y="2466650"/>
            <a:ext cx="8817000" cy="845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400"/>
              </a:spcBef>
              <a:spcAft>
                <a:spcPts val="0"/>
              </a:spcAft>
              <a:buSzPts val="1300"/>
              <a:buFont typeface="Verdana"/>
              <a:buChar char="●"/>
            </a:pPr>
            <a:r>
              <a:rPr lang="pt-BR" sz="1300">
                <a:latin typeface="Verdana"/>
                <a:ea typeface="Verdana"/>
                <a:cs typeface="Verdana"/>
                <a:sym typeface="Verdana"/>
              </a:rPr>
              <a:t>linguagem de programação </a:t>
            </a:r>
            <a:r>
              <a:rPr i="1" lang="pt-BR" sz="1300">
                <a:latin typeface="Verdana"/>
                <a:ea typeface="Verdana"/>
                <a:cs typeface="Verdana"/>
                <a:sym typeface="Verdana"/>
              </a:rPr>
              <a:t>TypeScript            </a:t>
            </a:r>
            <a:r>
              <a:rPr i="1" lang="pt-BR" sz="1300">
                <a:latin typeface="Verdana"/>
                <a:ea typeface="Verdana"/>
                <a:cs typeface="Verdana"/>
                <a:sym typeface="Verdana"/>
              </a:rPr>
              <a:t>JavaScript</a:t>
            </a:r>
            <a:r>
              <a:rPr lang="pt-BR" sz="1300">
                <a:latin typeface="Verdana"/>
                <a:ea typeface="Verdana"/>
                <a:cs typeface="Verdana"/>
                <a:sym typeface="Verdana"/>
              </a:rPr>
              <a:t> com tipagem de dados</a:t>
            </a:r>
            <a:endParaRPr i="1"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pt-BR" sz="1300">
                <a:latin typeface="Verdana"/>
                <a:ea typeface="Verdana"/>
                <a:cs typeface="Verdana"/>
                <a:sym typeface="Verdana"/>
              </a:rPr>
              <a:t>banco de dados utilizando é o Firestore</a:t>
            </a:r>
            <a:endParaRPr i="1" sz="1000">
              <a:solidFill>
                <a:schemeClr val="dk1"/>
              </a:solidFill>
              <a:latin typeface="Verdana"/>
              <a:ea typeface="Verdana"/>
              <a:cs typeface="Verdana"/>
              <a:sym typeface="Verdana"/>
            </a:endParaRPr>
          </a:p>
          <a:p>
            <a:pPr indent="-311150" lvl="1" marL="914400" rtl="0" algn="l">
              <a:lnSpc>
                <a:spcPct val="115000"/>
              </a:lnSpc>
              <a:spcBef>
                <a:spcPts val="0"/>
              </a:spcBef>
              <a:spcAft>
                <a:spcPts val="0"/>
              </a:spcAft>
              <a:buSzPts val="1300"/>
              <a:buFont typeface="Verdana"/>
              <a:buChar char="○"/>
            </a:pPr>
            <a:r>
              <a:rPr lang="pt-BR" sz="1300">
                <a:latin typeface="Verdana"/>
                <a:ea typeface="Verdana"/>
                <a:cs typeface="Verdana"/>
                <a:sym typeface="Verdana"/>
              </a:rPr>
              <a:t>não relacional           armazenados os dados em formato JSON (</a:t>
            </a:r>
            <a:r>
              <a:rPr i="1" lang="pt-BR" sz="1300">
                <a:latin typeface="Verdana"/>
                <a:ea typeface="Verdana"/>
                <a:cs typeface="Verdana"/>
                <a:sym typeface="Verdana"/>
              </a:rPr>
              <a:t>JavaScript Object Notation</a:t>
            </a:r>
            <a:r>
              <a:rPr lang="pt-BR" sz="1300">
                <a:latin typeface="Verdana"/>
                <a:ea typeface="Verdana"/>
                <a:cs typeface="Verdana"/>
                <a:sym typeface="Verdana"/>
              </a:rPr>
              <a:t>)</a:t>
            </a:r>
            <a:endParaRPr sz="1300">
              <a:latin typeface="Verdana"/>
              <a:ea typeface="Verdana"/>
              <a:cs typeface="Verdana"/>
              <a:sym typeface="Verdana"/>
            </a:endParaRPr>
          </a:p>
        </p:txBody>
      </p:sp>
      <p:cxnSp>
        <p:nvCxnSpPr>
          <p:cNvPr id="190" name="Google Shape;190;g105aff71b9f_0_80"/>
          <p:cNvCxnSpPr/>
          <p:nvPr/>
        </p:nvCxnSpPr>
        <p:spPr>
          <a:xfrm>
            <a:off x="2683975" y="3091275"/>
            <a:ext cx="447000" cy="0"/>
          </a:xfrm>
          <a:prstGeom prst="straightConnector1">
            <a:avLst/>
          </a:prstGeom>
          <a:noFill/>
          <a:ln cap="flat" cmpd="sng" w="9525">
            <a:solidFill>
              <a:schemeClr val="dk1"/>
            </a:solidFill>
            <a:prstDash val="solid"/>
            <a:round/>
            <a:headEnd len="med" w="med" type="none"/>
            <a:tailEnd len="med" w="med" type="triangle"/>
          </a:ln>
        </p:spPr>
      </p:cxnSp>
      <p:cxnSp>
        <p:nvCxnSpPr>
          <p:cNvPr id="191" name="Google Shape;191;g105aff71b9f_0_80"/>
          <p:cNvCxnSpPr/>
          <p:nvPr/>
        </p:nvCxnSpPr>
        <p:spPr>
          <a:xfrm>
            <a:off x="4399825" y="2652277"/>
            <a:ext cx="447000" cy="0"/>
          </a:xfrm>
          <a:prstGeom prst="straightConnector1">
            <a:avLst/>
          </a:prstGeom>
          <a:noFill/>
          <a:ln cap="flat" cmpd="sng" w="9525">
            <a:solidFill>
              <a:schemeClr val="dk1"/>
            </a:solidFill>
            <a:prstDash val="solid"/>
            <a:round/>
            <a:headEnd len="med" w="med" type="none"/>
            <a:tailEnd len="med" w="med" type="triangle"/>
          </a:ln>
        </p:spPr>
      </p:cxnSp>
      <p:sp>
        <p:nvSpPr>
          <p:cNvPr id="192" name="Google Shape;192;g105aff71b9f_0_80"/>
          <p:cNvSpPr txBox="1"/>
          <p:nvPr/>
        </p:nvSpPr>
        <p:spPr>
          <a:xfrm>
            <a:off x="1529800" y="2018638"/>
            <a:ext cx="4881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pt-BR">
                <a:solidFill>
                  <a:schemeClr val="dk1"/>
                </a:solidFill>
                <a:latin typeface="Verdana"/>
                <a:ea typeface="Verdana"/>
                <a:cs typeface="Verdana"/>
                <a:sym typeface="Verdana"/>
              </a:rPr>
              <a:t>DESENVOLVIMENTO</a:t>
            </a:r>
            <a:endParaRPr b="1">
              <a:solidFill>
                <a:schemeClr val="dk1"/>
              </a:solidFill>
              <a:latin typeface="Verdana"/>
              <a:ea typeface="Verdana"/>
              <a:cs typeface="Verdana"/>
              <a:sym typeface="Verdana"/>
            </a:endParaRPr>
          </a:p>
        </p:txBody>
      </p:sp>
      <p:pic>
        <p:nvPicPr>
          <p:cNvPr id="193" name="Google Shape;193;g105aff71b9f_0_80"/>
          <p:cNvPicPr preferRelativeResize="0"/>
          <p:nvPr/>
        </p:nvPicPr>
        <p:blipFill>
          <a:blip r:embed="rId4">
            <a:alphaModFix/>
          </a:blip>
          <a:stretch>
            <a:fillRect/>
          </a:stretch>
        </p:blipFill>
        <p:spPr>
          <a:xfrm>
            <a:off x="698642" y="2054169"/>
            <a:ext cx="688710" cy="329151"/>
          </a:xfrm>
          <a:prstGeom prst="rect">
            <a:avLst/>
          </a:prstGeom>
          <a:noFill/>
          <a:ln>
            <a:noFill/>
          </a:ln>
        </p:spPr>
      </p:pic>
      <p:sp>
        <p:nvSpPr>
          <p:cNvPr id="194" name="Google Shape;194;g105aff71b9f_0_80"/>
          <p:cNvSpPr txBox="1"/>
          <p:nvPr/>
        </p:nvSpPr>
        <p:spPr>
          <a:xfrm>
            <a:off x="572900" y="4303875"/>
            <a:ext cx="8817000" cy="615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400"/>
              </a:spcBef>
              <a:spcAft>
                <a:spcPts val="0"/>
              </a:spcAft>
              <a:buSzPts val="1300"/>
              <a:buFont typeface="Verdana"/>
              <a:buChar char="●"/>
            </a:pPr>
            <a:r>
              <a:rPr lang="pt-BR" sz="1300">
                <a:latin typeface="Verdana"/>
                <a:ea typeface="Verdana"/>
                <a:cs typeface="Verdana"/>
                <a:sym typeface="Verdana"/>
              </a:rPr>
              <a:t>HTML (</a:t>
            </a:r>
            <a:r>
              <a:rPr i="1" lang="pt-BR" sz="1300">
                <a:latin typeface="Verdana"/>
                <a:ea typeface="Verdana"/>
                <a:cs typeface="Verdana"/>
                <a:sym typeface="Verdana"/>
              </a:rPr>
              <a:t>HyperText Markup Language</a:t>
            </a:r>
            <a:r>
              <a:rPr lang="pt-BR" sz="1300">
                <a:latin typeface="Verdana"/>
                <a:ea typeface="Verdana"/>
                <a:cs typeface="Verdana"/>
                <a:sym typeface="Verdana"/>
              </a:rPr>
              <a:t>)</a:t>
            </a:r>
            <a:r>
              <a:rPr lang="pt-BR" sz="1300">
                <a:latin typeface="Verdana"/>
                <a:ea typeface="Verdana"/>
                <a:cs typeface="Verdana"/>
                <a:sym typeface="Verdana"/>
              </a:rPr>
              <a:t>  </a:t>
            </a:r>
            <a:r>
              <a:rPr i="1" lang="pt-BR" sz="1300">
                <a:latin typeface="Verdana"/>
                <a:ea typeface="Verdana"/>
                <a:cs typeface="Verdana"/>
                <a:sym typeface="Verdana"/>
              </a:rPr>
              <a:t>           </a:t>
            </a:r>
            <a:r>
              <a:rPr i="1" lang="pt-BR" sz="1300">
                <a:latin typeface="Verdana"/>
                <a:ea typeface="Verdana"/>
                <a:cs typeface="Verdana"/>
                <a:sym typeface="Verdana"/>
              </a:rPr>
              <a:t>estrutura da página</a:t>
            </a:r>
            <a:endParaRPr i="1"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pt-BR" sz="1300">
                <a:latin typeface="Verdana"/>
                <a:ea typeface="Verdana"/>
                <a:cs typeface="Verdana"/>
                <a:sym typeface="Verdana"/>
              </a:rPr>
              <a:t>CSS (</a:t>
            </a:r>
            <a:r>
              <a:rPr i="1" lang="pt-BR" sz="1300">
                <a:latin typeface="Verdana"/>
                <a:ea typeface="Verdana"/>
                <a:cs typeface="Verdana"/>
                <a:sym typeface="Verdana"/>
              </a:rPr>
              <a:t>Cascading Style Sheets</a:t>
            </a:r>
            <a:r>
              <a:rPr lang="pt-BR" sz="1300">
                <a:latin typeface="Verdana"/>
                <a:ea typeface="Verdana"/>
                <a:cs typeface="Verdana"/>
                <a:sym typeface="Verdana"/>
              </a:rPr>
              <a:t>)            aplicar estilos e descrever a apresentação em HTML</a:t>
            </a:r>
            <a:endParaRPr sz="1300">
              <a:latin typeface="Verdana"/>
              <a:ea typeface="Verdana"/>
              <a:cs typeface="Verdana"/>
              <a:sym typeface="Verdana"/>
            </a:endParaRPr>
          </a:p>
        </p:txBody>
      </p:sp>
      <p:cxnSp>
        <p:nvCxnSpPr>
          <p:cNvPr id="195" name="Google Shape;195;g105aff71b9f_0_80"/>
          <p:cNvCxnSpPr/>
          <p:nvPr/>
        </p:nvCxnSpPr>
        <p:spPr>
          <a:xfrm>
            <a:off x="3660700" y="4716075"/>
            <a:ext cx="447000" cy="0"/>
          </a:xfrm>
          <a:prstGeom prst="straightConnector1">
            <a:avLst/>
          </a:prstGeom>
          <a:noFill/>
          <a:ln cap="flat" cmpd="sng" w="9525">
            <a:solidFill>
              <a:schemeClr val="dk1"/>
            </a:solidFill>
            <a:prstDash val="solid"/>
            <a:round/>
            <a:headEnd len="med" w="med" type="none"/>
            <a:tailEnd len="med" w="med" type="triangle"/>
          </a:ln>
        </p:spPr>
      </p:cxnSp>
      <p:cxnSp>
        <p:nvCxnSpPr>
          <p:cNvPr id="196" name="Google Shape;196;g105aff71b9f_0_80"/>
          <p:cNvCxnSpPr/>
          <p:nvPr/>
        </p:nvCxnSpPr>
        <p:spPr>
          <a:xfrm>
            <a:off x="4252750" y="4489502"/>
            <a:ext cx="447000" cy="0"/>
          </a:xfrm>
          <a:prstGeom prst="straightConnector1">
            <a:avLst/>
          </a:prstGeom>
          <a:noFill/>
          <a:ln cap="flat" cmpd="sng" w="9525">
            <a:solidFill>
              <a:schemeClr val="dk1"/>
            </a:solidFill>
            <a:prstDash val="solid"/>
            <a:round/>
            <a:headEnd len="med" w="med" type="none"/>
            <a:tailEnd len="med" w="med" type="triangle"/>
          </a:ln>
        </p:spPr>
      </p:cxnSp>
      <p:sp>
        <p:nvSpPr>
          <p:cNvPr id="197" name="Google Shape;197;g105aff71b9f_0_80"/>
          <p:cNvSpPr txBox="1"/>
          <p:nvPr/>
        </p:nvSpPr>
        <p:spPr>
          <a:xfrm>
            <a:off x="1611325" y="3855863"/>
            <a:ext cx="4881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1400"/>
              </a:spcAft>
              <a:buNone/>
            </a:pPr>
            <a:r>
              <a:rPr b="1" i="1" lang="pt-BR">
                <a:solidFill>
                  <a:schemeClr val="dk1"/>
                </a:solidFill>
                <a:latin typeface="Verdana"/>
                <a:ea typeface="Verdana"/>
                <a:cs typeface="Verdana"/>
                <a:sym typeface="Verdana"/>
              </a:rPr>
              <a:t>frontend</a:t>
            </a:r>
            <a:endParaRPr b="1" i="1">
              <a:solidFill>
                <a:schemeClr val="dk1"/>
              </a:solidFill>
              <a:latin typeface="Verdana"/>
              <a:ea typeface="Verdana"/>
              <a:cs typeface="Verdana"/>
              <a:sym typeface="Verdana"/>
            </a:endParaRPr>
          </a:p>
        </p:txBody>
      </p:sp>
      <p:pic>
        <p:nvPicPr>
          <p:cNvPr id="198" name="Google Shape;198;g105aff71b9f_0_80"/>
          <p:cNvPicPr preferRelativeResize="0"/>
          <p:nvPr/>
        </p:nvPicPr>
        <p:blipFill>
          <a:blip r:embed="rId4">
            <a:alphaModFix/>
          </a:blip>
          <a:stretch>
            <a:fillRect/>
          </a:stretch>
        </p:blipFill>
        <p:spPr>
          <a:xfrm>
            <a:off x="780167" y="3891394"/>
            <a:ext cx="688710" cy="3291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2016-08-30T17:34:40Z</dcterms:created>
  <dc:creator>Gabriela Colebrusco Peres</dc:creator>
</cp:coreProperties>
</file>