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17">
          <p15:clr>
            <a:srgbClr val="A4A3A4"/>
          </p15:clr>
        </p15:guide>
        <p15:guide id="2" pos="657">
          <p15:clr>
            <a:srgbClr val="A4A3A4"/>
          </p15:clr>
        </p15:guide>
      </p15:sldGuideLst>
    </p:ext>
    <p:ext uri="http://customooxmlschemas.google.com/">
      <go:slidesCustomData xmlns:go="http://customooxmlschemas.google.com/" r:id="rId17" roundtripDataSignature="AMtx7mjmJrJAXy9HZTSG2upmGqZu9f9d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17" orient="horz"/>
        <p:guide pos="657"/>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d9457a074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fd9457a074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d9457a074_0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chemeClr val="dk1"/>
              </a:buClr>
              <a:buSzPts val="1700"/>
              <a:buFont typeface="Verdana"/>
              <a:buChar char="•"/>
            </a:pPr>
            <a:r>
              <a:rPr lang="pt-BR" sz="1700">
                <a:latin typeface="Verdana"/>
                <a:ea typeface="Verdana"/>
                <a:cs typeface="Verdana"/>
                <a:sym typeface="Verdana"/>
              </a:rPr>
              <a:t>A ideia principal da Internet das coisas é interconectar múltiplos eletrônicos analógicos e digitais dispositivos, homogêneos e heterogêneos na natureza e com isso poder realizar automações e assim auxiliar com tarefas em nossas vidas, no caso desse projeto é a automatização de dar ração ou seja tratar animais sejam eles domésticos ou rurais</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Com um alimentador automático que pode ser configurado para dispensar porções em quantidade a ser definida nas gramas e também quantas porções devem ser dispostas durante o dia, para que o animal possa ser alimentado de acordo com as suas necessidades nutricionais.</a:t>
            </a:r>
            <a:endParaRPr sz="1700">
              <a:latin typeface="Verdana"/>
              <a:ea typeface="Verdana"/>
              <a:cs typeface="Verdana"/>
              <a:sym typeface="Verdana"/>
            </a:endParaRPr>
          </a:p>
          <a:p>
            <a:pPr indent="-285750" lvl="0" marL="285750" rtl="0" algn="l">
              <a:lnSpc>
                <a:spcPct val="100000"/>
              </a:lnSpc>
              <a:spcBef>
                <a:spcPts val="0"/>
              </a:spcBef>
              <a:spcAft>
                <a:spcPts val="0"/>
              </a:spcAft>
              <a:buClr>
                <a:schemeClr val="dk1"/>
              </a:buClr>
              <a:buSzPts val="1700"/>
              <a:buFont typeface="Verdana"/>
              <a:buChar char="•"/>
            </a:pPr>
            <a:r>
              <a:rPr lang="pt-BR" sz="1700">
                <a:latin typeface="Verdana"/>
                <a:ea typeface="Verdana"/>
                <a:cs typeface="Verdana"/>
                <a:sym typeface="Verdana"/>
              </a:rPr>
              <a:t>Todos os animais que possam receber ração como alimento podem utilizar esse dispositivo</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Para esse projeto, será utilizado um ambiente simulado pois eu não tenho nenhum dispositivo e nem muita experiência com redes</a:t>
            </a:r>
            <a:endParaRPr sz="1700">
              <a:latin typeface="Verdana"/>
              <a:ea typeface="Verdana"/>
              <a:cs typeface="Verdana"/>
              <a:sym typeface="Verdana"/>
            </a:endParaRPr>
          </a:p>
          <a:p>
            <a:pPr indent="-285750" lvl="0" marL="285750" rtl="0" algn="l">
              <a:lnSpc>
                <a:spcPct val="100000"/>
              </a:lnSpc>
              <a:spcBef>
                <a:spcPts val="0"/>
              </a:spcBef>
              <a:spcAft>
                <a:spcPts val="0"/>
              </a:spcAft>
              <a:buSzPts val="1700"/>
              <a:buFont typeface="Verdana"/>
              <a:buChar char="•"/>
            </a:pPr>
            <a:r>
              <a:rPr lang="pt-BR" sz="1700">
                <a:latin typeface="Verdana"/>
                <a:ea typeface="Verdana"/>
                <a:cs typeface="Verdana"/>
                <a:sym typeface="Verdana"/>
              </a:rPr>
              <a:t>A motivação inicial era de automatizar a alimentação da minha gata que me acorda as 05:30h da manha para dar ração. Um grande benefício disso seria não necessitar acordar para alimentar ela.</a:t>
            </a:r>
            <a:endParaRPr sz="1700">
              <a:latin typeface="Verdana"/>
              <a:ea typeface="Verdana"/>
              <a:cs typeface="Verdana"/>
              <a:sym typeface="Verdana"/>
            </a:endParaRPr>
          </a:p>
          <a:p>
            <a:pPr indent="-285750" lvl="0" marL="285750" rtl="0" algn="l">
              <a:lnSpc>
                <a:spcPct val="100000"/>
              </a:lnSpc>
              <a:spcBef>
                <a:spcPts val="0"/>
              </a:spcBef>
              <a:spcAft>
                <a:spcPts val="0"/>
              </a:spcAft>
              <a:buClr>
                <a:schemeClr val="dk1"/>
              </a:buClr>
              <a:buSzPts val="1700"/>
              <a:buFont typeface="Verdana"/>
              <a:buChar char="•"/>
            </a:pPr>
            <a:r>
              <a:rPr lang="pt-BR" sz="1700">
                <a:latin typeface="Verdana"/>
                <a:ea typeface="Verdana"/>
                <a:cs typeface="Verdana"/>
                <a:sym typeface="Verdana"/>
              </a:rPr>
              <a:t>Contudo, nesse momento o trabalho busca apresentar uma proposta de simulação de dispositivos para facilitar a vida de pessoas que possuem animais para realizar a alimentação desses animais de modo automático e assim facilitar o cotidiano do responsável pela alimentação dos animais.</a:t>
            </a:r>
            <a:endParaRPr sz="1700">
              <a:latin typeface="Verdana"/>
              <a:ea typeface="Verdana"/>
              <a:cs typeface="Verdana"/>
              <a:sym typeface="Verdana"/>
            </a:endParaRPr>
          </a:p>
        </p:txBody>
      </p:sp>
      <p:sp>
        <p:nvSpPr>
          <p:cNvPr id="104" name="Google Shape;104;gfd9457a074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e08fc84bd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pt-BR"/>
              <a:t>A arquitetura proposta consiste em utilizar de um ambiente simulado com uma máquina virtual com o sistema operacional Contiki no simulador cooja com N dispositivos de alimentação automática que realiza publicações e subscrições em um broker do MQTT que contém um nó sync para realizar e requisições para o GCP na plataforma do Firebase através de uma API (Application Programming Interface) que então realiza a inserção de dados em uma banco de dados não relacional chamado de Firestore, que por fim pode ter seus dados visualizados pelo usuário através de uma interface pública na web disponibilizada pelo Firebase Hosting, conforme apresentado nessa figura.</a:t>
            </a:r>
            <a:endParaRPr/>
          </a:p>
        </p:txBody>
      </p:sp>
      <p:sp>
        <p:nvSpPr>
          <p:cNvPr id="113" name="Google Shape;113;g9e08fc84bd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d9457a074_0_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Char char="●"/>
            </a:pPr>
            <a:r>
              <a:rPr lang="pt-BR" sz="1500"/>
              <a:t>O fluxo do algoritmo na minha visão ficará da seguinte forma: O nó sync é o dispatch e então publica as configurações no MQTT, o dispenser lê e armazena em memória as variáveis em memória, em paralelo a isso o nó sync envia a API as mesmas configurações publicadas no MQTT, e então começa o processo de verificar o momento de dispensar a ração, após isso envia a mensagem para alimentar tanto para a API quanto para o MQTT, o dispenser então le a mensagem no MQTT e dispensa a ração para o animal</a:t>
            </a:r>
            <a:endParaRPr sz="1500"/>
          </a:p>
          <a:p>
            <a:pPr indent="-323850" lvl="0" marL="457200" rtl="0" algn="l">
              <a:lnSpc>
                <a:spcPct val="100000"/>
              </a:lnSpc>
              <a:spcBef>
                <a:spcPts val="0"/>
              </a:spcBef>
              <a:spcAft>
                <a:spcPts val="0"/>
              </a:spcAft>
              <a:buSzPts val="1500"/>
              <a:buChar char="●"/>
            </a:pPr>
            <a:r>
              <a:rPr lang="pt-BR" sz="1500"/>
              <a:t>Enquanto esse processo ocorre, a API sempre alimenta o banco de dados a cada requisição e o usuário poderá visualizar as alterações na página Web que irá sempre buscar as informações do banco de dados</a:t>
            </a:r>
            <a:endParaRPr sz="1500"/>
          </a:p>
        </p:txBody>
      </p:sp>
      <p:sp>
        <p:nvSpPr>
          <p:cNvPr id="123" name="Google Shape;123;gfd9457a074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d9457a074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49250" lvl="0" marL="457200" rtl="0" algn="l">
              <a:lnSpc>
                <a:spcPct val="100000"/>
              </a:lnSpc>
              <a:spcBef>
                <a:spcPts val="0"/>
              </a:spcBef>
              <a:spcAft>
                <a:spcPts val="0"/>
              </a:spcAft>
              <a:buSzPts val="1900"/>
              <a:buFont typeface="Times New Roman"/>
              <a:buChar char="●"/>
            </a:pPr>
            <a:r>
              <a:rPr lang="pt-BR" sz="1900">
                <a:latin typeface="Times New Roman"/>
                <a:ea typeface="Times New Roman"/>
                <a:cs typeface="Times New Roman"/>
                <a:sym typeface="Times New Roman"/>
              </a:rPr>
              <a:t>Autores: São do méxico</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pt-BR" sz="1900">
                <a:latin typeface="Times New Roman"/>
                <a:ea typeface="Times New Roman"/>
                <a:cs typeface="Times New Roman"/>
                <a:sym typeface="Times New Roman"/>
              </a:rPr>
              <a:t>Alimentador automático para cachorros: Nesse sentido, este trabalho propõe o projeto de um comedouro automático de cães controlado por um aplicativo mobile ou </a:t>
            </a:r>
            <a:r>
              <a:rPr lang="pt-BR" sz="1900">
                <a:latin typeface="Times New Roman"/>
                <a:ea typeface="Times New Roman"/>
                <a:cs typeface="Times New Roman"/>
                <a:sym typeface="Times New Roman"/>
              </a:rPr>
              <a:t>através</a:t>
            </a:r>
            <a:r>
              <a:rPr lang="pt-BR" sz="1900">
                <a:latin typeface="Times New Roman"/>
                <a:ea typeface="Times New Roman"/>
                <a:cs typeface="Times New Roman"/>
                <a:sym typeface="Times New Roman"/>
              </a:rPr>
              <a:t> da rede social do Twitter; este dispositivo usa a placa Arduino, os serviços de comunicação GSM / GPRS por meio do módulo Sim900, o módulo transceptor serial Wi-Fi ESP8266 e a rede social Twitter. As tecnologias mencionadas acima visam controlar a alimentação dos cães de forma satisfatória e saudável e fornecer a ração de alimentos que um cão necessita de acordo com as necessidades energéticas diárias.</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pt-BR" sz="1900">
                <a:latin typeface="Times New Roman"/>
                <a:ea typeface="Times New Roman"/>
                <a:cs typeface="Times New Roman"/>
                <a:sym typeface="Times New Roman"/>
              </a:rPr>
              <a:t>A arquitetura apresentada na letra (a) é utilizando serviço de rede de celular em que um usuário utiliza seu celular com acesso a internet e então entra em um aplicativo, utiliza a aplicação para então enviar comandos ao dispositivo</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pt-BR" sz="1900">
                <a:latin typeface="Times New Roman"/>
                <a:ea typeface="Times New Roman"/>
                <a:cs typeface="Times New Roman"/>
                <a:sym typeface="Times New Roman"/>
              </a:rPr>
              <a:t>Já a arquitetura apresentada na letra (b) é utilizando a rede social do twitter em que um </a:t>
            </a:r>
            <a:r>
              <a:rPr lang="pt-BR" sz="1900">
                <a:latin typeface="Times New Roman"/>
                <a:ea typeface="Times New Roman"/>
                <a:cs typeface="Times New Roman"/>
                <a:sym typeface="Times New Roman"/>
              </a:rPr>
              <a:t>usuário</a:t>
            </a:r>
            <a:r>
              <a:rPr lang="pt-BR" sz="1900">
                <a:latin typeface="Times New Roman"/>
                <a:ea typeface="Times New Roman"/>
                <a:cs typeface="Times New Roman"/>
                <a:sym typeface="Times New Roman"/>
              </a:rPr>
              <a:t> conectado a rede social do twitter realiza um post e então um script em python fica recebendo as informações no twitter e então envia comandos ao dispositivo de acordo com o que o usuário realizou no post </a:t>
            </a:r>
            <a:endParaRPr sz="1900">
              <a:latin typeface="Times New Roman"/>
              <a:ea typeface="Times New Roman"/>
              <a:cs typeface="Times New Roman"/>
              <a:sym typeface="Times New Roman"/>
            </a:endParaRPr>
          </a:p>
        </p:txBody>
      </p:sp>
      <p:sp>
        <p:nvSpPr>
          <p:cNvPr id="132" name="Google Shape;132;gfd9457a074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d60130df8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49250" lvl="0" marL="457200" rtl="0" algn="l">
              <a:lnSpc>
                <a:spcPct val="100000"/>
              </a:lnSpc>
              <a:spcBef>
                <a:spcPts val="0"/>
              </a:spcBef>
              <a:spcAft>
                <a:spcPts val="0"/>
              </a:spcAft>
              <a:buSzPts val="1900"/>
              <a:buFont typeface="Times New Roman"/>
              <a:buChar char="●"/>
            </a:pPr>
            <a:r>
              <a:rPr lang="pt-BR" sz="1900">
                <a:latin typeface="Times New Roman"/>
                <a:ea typeface="Times New Roman"/>
                <a:cs typeface="Times New Roman"/>
                <a:sym typeface="Times New Roman"/>
              </a:rPr>
              <a:t>Essas são as imagens da aplicação mobile e do dispositivo que é o dispenser de comida para o cachorro, esse projeto é estritamente focado em cachorros, então o usuário não tem a possibilidade de setar as granularidades, por exemplo a quantidade de gramas desejadas que seja disposta em cada porção e nem quantas vezes no dia o cachorro deve ser alimentado. Más, por outro lado, o usuário não precisa saber das tabelas de </a:t>
            </a:r>
            <a:r>
              <a:rPr lang="pt-BR" sz="1900">
                <a:latin typeface="Times New Roman"/>
                <a:ea typeface="Times New Roman"/>
                <a:cs typeface="Times New Roman"/>
                <a:sym typeface="Times New Roman"/>
              </a:rPr>
              <a:t>nutrição</a:t>
            </a:r>
            <a:r>
              <a:rPr lang="pt-BR" sz="1900">
                <a:latin typeface="Times New Roman"/>
                <a:ea typeface="Times New Roman"/>
                <a:cs typeface="Times New Roman"/>
                <a:sym typeface="Times New Roman"/>
              </a:rPr>
              <a:t> do seu animal, basta apenas selecionar algumas opções como tamanho e idade do animal, para o aplicativo realizar a classificação e determinar a quantidade ideal de comida para o cachorro</a:t>
            </a:r>
            <a:endParaRPr sz="1900">
              <a:latin typeface="Times New Roman"/>
              <a:ea typeface="Times New Roman"/>
              <a:cs typeface="Times New Roman"/>
              <a:sym typeface="Times New Roman"/>
            </a:endParaRPr>
          </a:p>
        </p:txBody>
      </p:sp>
      <p:sp>
        <p:nvSpPr>
          <p:cNvPr id="143" name="Google Shape;143;gad60130df8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d60130df8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SzPts val="1600"/>
              <a:buChar char="●"/>
            </a:pPr>
            <a:r>
              <a:rPr lang="pt-BR" sz="1400"/>
              <a:t>Pra começar que o projeto final a ser realizado nessa disciplina será uma simulação realizada no cooja, já o artigo do Dog feeder é de fato uma implementação real do alimentador automático para cachorros com possibilidade de configuração pelos usuários</a:t>
            </a:r>
            <a:endParaRPr sz="1400"/>
          </a:p>
          <a:p>
            <a:pPr indent="-317500" lvl="0" marL="457200" rtl="0" algn="l">
              <a:lnSpc>
                <a:spcPct val="100000"/>
              </a:lnSpc>
              <a:spcBef>
                <a:spcPts val="0"/>
              </a:spcBef>
              <a:spcAft>
                <a:spcPts val="0"/>
              </a:spcAft>
              <a:buSzPts val="1400"/>
              <a:buChar char="●"/>
            </a:pPr>
            <a:r>
              <a:rPr lang="pt-BR" sz="1400"/>
              <a:t>O modo de configuração do projeto final será apenas através do MQTT pelo nó sync, já no artigo Dog feeder tem a possibilidade de realizar a configuração através do seu aplicativo android para mobile, ou até pela rede social do twitter</a:t>
            </a:r>
            <a:endParaRPr sz="1400"/>
          </a:p>
          <a:p>
            <a:pPr indent="-317500" lvl="0" marL="457200" rtl="0" algn="l">
              <a:lnSpc>
                <a:spcPct val="100000"/>
              </a:lnSpc>
              <a:spcBef>
                <a:spcPts val="0"/>
              </a:spcBef>
              <a:spcAft>
                <a:spcPts val="0"/>
              </a:spcAft>
              <a:buSzPts val="1400"/>
              <a:buChar char="●"/>
            </a:pPr>
            <a:r>
              <a:rPr lang="pt-BR" sz="1400"/>
              <a:t>Contudo, o dispositivo a ser simulado </a:t>
            </a:r>
            <a:r>
              <a:rPr lang="pt-BR" sz="1400"/>
              <a:t>neste</a:t>
            </a:r>
            <a:r>
              <a:rPr lang="pt-BR" sz="1400"/>
              <a:t> trabalho tem o objetivo de permitir a definição da quantidade de ração a ser disposta em gramas, além da quantidade de porções a serem distribuídas durante o dia para o animal, assim contemplando qualquer animal que seja alimentado por ração nesse dispositivo, sendo ele doméstico ou rural. Já o dog feeder como o nome indica é somente para cachorros sendo limitado através do modo de configuração que visa facilitar como configurar para o usuário, mas assim deixando o usuário preso a utilizar o alimentador automático somente para cachorros, ou caso ele use para alimentar outro animal, provavelmente não será seguindo os padrões ideais de quantidade de alimentação do animal que não seja cachorro.</a:t>
            </a:r>
            <a:endParaRPr sz="1400"/>
          </a:p>
        </p:txBody>
      </p:sp>
      <p:sp>
        <p:nvSpPr>
          <p:cNvPr id="154" name="Google Shape;154;gad60130df8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p:nvPr>
            <p:ph idx="2" type="pic"/>
          </p:nvPr>
        </p:nvSpPr>
        <p:spPr>
          <a:xfrm>
            <a:off x="1792288" y="612775"/>
            <a:ext cx="5486400" cy="4114800"/>
          </a:xfrm>
          <a:prstGeom prst="rect">
            <a:avLst/>
          </a:prstGeom>
          <a:noFill/>
          <a:ln>
            <a:noFill/>
          </a:ln>
        </p:spPr>
      </p:sp>
      <p:sp>
        <p:nvSpPr>
          <p:cNvPr id="68" name="Google Shape;68;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6617006" y="5708679"/>
            <a:ext cx="2195698" cy="748866"/>
          </a:xfrm>
          <a:prstGeom prst="rect">
            <a:avLst/>
          </a:prstGeom>
          <a:noFill/>
          <a:ln>
            <a:noFill/>
          </a:ln>
        </p:spPr>
      </p:pic>
      <p:sp>
        <p:nvSpPr>
          <p:cNvPr id="89" name="Google Shape;89;p1"/>
          <p:cNvSpPr txBox="1"/>
          <p:nvPr/>
        </p:nvSpPr>
        <p:spPr>
          <a:xfrm>
            <a:off x="4751299" y="4320855"/>
            <a:ext cx="4061400" cy="523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t/>
            </a:r>
            <a:endParaRPr b="0" i="0" sz="15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1800"/>
              <a:buFont typeface="Arial"/>
              <a:buNone/>
            </a:pPr>
            <a:r>
              <a:t/>
            </a:r>
            <a:endParaRPr b="0" i="0" sz="1300" u="none" cap="none" strike="noStrike">
              <a:solidFill>
                <a:schemeClr val="dk1"/>
              </a:solidFill>
              <a:latin typeface="Verdana"/>
              <a:ea typeface="Verdana"/>
              <a:cs typeface="Verdana"/>
              <a:sym typeface="Verdana"/>
            </a:endParaRPr>
          </a:p>
        </p:txBody>
      </p:sp>
      <p:sp>
        <p:nvSpPr>
          <p:cNvPr id="90" name="Google Shape;90;p1"/>
          <p:cNvSpPr txBox="1"/>
          <p:nvPr/>
        </p:nvSpPr>
        <p:spPr>
          <a:xfrm>
            <a:off x="4274175" y="1295125"/>
            <a:ext cx="4760100" cy="2401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100"/>
              <a:buFont typeface="Arial"/>
              <a:buNone/>
            </a:pPr>
            <a:r>
              <a:rPr b="1" lang="pt-BR" sz="3000">
                <a:solidFill>
                  <a:schemeClr val="dk1"/>
                </a:solidFill>
                <a:latin typeface="Verdana"/>
                <a:ea typeface="Verdana"/>
                <a:cs typeface="Verdana"/>
                <a:sym typeface="Verdana"/>
              </a:rPr>
              <a:t>Alimentador automático de animais: Uma simulação realizada no </a:t>
            </a:r>
            <a:endParaRPr b="1" sz="3000">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chemeClr val="dk1"/>
              </a:buClr>
              <a:buSzPts val="1100"/>
              <a:buFont typeface="Arial"/>
              <a:buNone/>
            </a:pPr>
            <a:r>
              <a:rPr b="1" lang="pt-BR" sz="3000">
                <a:solidFill>
                  <a:schemeClr val="dk1"/>
                </a:solidFill>
                <a:latin typeface="Verdana"/>
                <a:ea typeface="Verdana"/>
                <a:cs typeface="Verdana"/>
                <a:sym typeface="Verdana"/>
              </a:rPr>
              <a:t>Cooja </a:t>
            </a:r>
            <a:endParaRPr b="1" i="0" sz="3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3600"/>
              <a:buFont typeface="Arial"/>
              <a:buNone/>
            </a:pPr>
            <a:r>
              <a:t/>
            </a:r>
            <a:endParaRPr b="1" i="0" sz="3000" u="none" cap="none" strike="noStrike">
              <a:solidFill>
                <a:schemeClr val="dk1"/>
              </a:solidFill>
              <a:latin typeface="Verdana"/>
              <a:ea typeface="Verdana"/>
              <a:cs typeface="Verdana"/>
              <a:sym typeface="Verdana"/>
            </a:endParaRPr>
          </a:p>
        </p:txBody>
      </p:sp>
      <p:pic>
        <p:nvPicPr>
          <p:cNvPr id="91" name="Google Shape;91;p1"/>
          <p:cNvPicPr preferRelativeResize="0"/>
          <p:nvPr/>
        </p:nvPicPr>
        <p:blipFill rotWithShape="1">
          <a:blip r:embed="rId4">
            <a:alphaModFix/>
          </a:blip>
          <a:srcRect b="0" l="0" r="0" t="23653"/>
          <a:stretch/>
        </p:blipFill>
        <p:spPr>
          <a:xfrm flipH="1" rot="10800000">
            <a:off x="-396552" y="188640"/>
            <a:ext cx="4449092" cy="6696744"/>
          </a:xfrm>
          <a:prstGeom prst="rect">
            <a:avLst/>
          </a:prstGeom>
          <a:noFill/>
          <a:ln>
            <a:noFill/>
          </a:ln>
        </p:spPr>
      </p:pic>
      <p:pic>
        <p:nvPicPr>
          <p:cNvPr id="92" name="Google Shape;92;p1"/>
          <p:cNvPicPr preferRelativeResize="0"/>
          <p:nvPr/>
        </p:nvPicPr>
        <p:blipFill rotWithShape="1">
          <a:blip r:embed="rId5">
            <a:alphaModFix/>
          </a:blip>
          <a:srcRect b="0" l="0" r="0" t="92210"/>
          <a:stretch/>
        </p:blipFill>
        <p:spPr>
          <a:xfrm flipH="1">
            <a:off x="3779912" y="0"/>
            <a:ext cx="5904657" cy="906947"/>
          </a:xfrm>
          <a:prstGeom prst="rect">
            <a:avLst/>
          </a:prstGeom>
          <a:noFill/>
          <a:ln>
            <a:noFill/>
          </a:ln>
        </p:spPr>
      </p:pic>
      <p:sp>
        <p:nvSpPr>
          <p:cNvPr id="93" name="Google Shape;93;p1"/>
          <p:cNvSpPr txBox="1"/>
          <p:nvPr/>
        </p:nvSpPr>
        <p:spPr>
          <a:xfrm>
            <a:off x="4972874" y="4167555"/>
            <a:ext cx="4061400" cy="1477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Verdana"/>
                <a:ea typeface="Verdana"/>
                <a:cs typeface="Verdana"/>
                <a:sym typeface="Verdana"/>
              </a:rPr>
              <a:t>Rafael Tenfen</a:t>
            </a:r>
            <a:endParaRPr b="0" i="0" sz="1800" u="none" cap="none" strike="noStrike">
              <a:solidFill>
                <a:srgbClr val="000000"/>
              </a:solidFill>
              <a:latin typeface="Verdana"/>
              <a:ea typeface="Verdana"/>
              <a:cs typeface="Verdana"/>
              <a:sym typeface="Verdana"/>
            </a:endParaRPr>
          </a:p>
          <a:p>
            <a:pPr indent="0" lvl="0" marL="0" marR="0" rtl="0" algn="r">
              <a:lnSpc>
                <a:spcPct val="100000"/>
              </a:lnSpc>
              <a:spcBef>
                <a:spcPts val="0"/>
              </a:spcBef>
              <a:spcAft>
                <a:spcPts val="0"/>
              </a:spcAft>
              <a:buClr>
                <a:schemeClr val="dk1"/>
              </a:buClr>
              <a:buSzPts val="1100"/>
              <a:buFont typeface="Arial"/>
              <a:buNone/>
            </a:pPr>
            <a:r>
              <a:rPr lang="pt-BR" sz="1800">
                <a:latin typeface="Verdana"/>
                <a:ea typeface="Verdana"/>
                <a:cs typeface="Verdana"/>
                <a:sym typeface="Verdana"/>
              </a:rPr>
              <a:t>rafaeltenfen.rt@gmail.com</a:t>
            </a:r>
            <a:endParaRPr sz="1800">
              <a:latin typeface="Verdana"/>
              <a:ea typeface="Verdana"/>
              <a:cs typeface="Verdana"/>
              <a:sym typeface="Verdana"/>
            </a:endParaRPr>
          </a:p>
          <a:p>
            <a:pPr indent="0" lvl="0" marL="0" marR="0" rtl="0" algn="r">
              <a:lnSpc>
                <a:spcPct val="100000"/>
              </a:lnSpc>
              <a:spcBef>
                <a:spcPts val="0"/>
              </a:spcBef>
              <a:spcAft>
                <a:spcPts val="0"/>
              </a:spcAft>
              <a:buClr>
                <a:srgbClr val="000000"/>
              </a:buClr>
              <a:buSzPts val="1600"/>
              <a:buFont typeface="Arial"/>
              <a:buNone/>
            </a:pPr>
            <a:r>
              <a:rPr lang="pt-BR" sz="1800">
                <a:latin typeface="Verdana"/>
                <a:ea typeface="Verdana"/>
                <a:cs typeface="Verdana"/>
                <a:sym typeface="Verdana"/>
              </a:rPr>
              <a:t>Redes de Computadores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600"/>
              <a:buFont typeface="Arial"/>
              <a:buNone/>
            </a:pPr>
            <a:r>
              <a:rPr b="0" i="0" lang="pt-BR" sz="1800" u="none" cap="none" strike="noStrike">
                <a:solidFill>
                  <a:srgbClr val="000000"/>
                </a:solidFill>
                <a:latin typeface="Verdana"/>
                <a:ea typeface="Verdana"/>
                <a:cs typeface="Verdana"/>
                <a:sym typeface="Verdana"/>
              </a:rPr>
              <a:t>Professora </a:t>
            </a:r>
            <a:r>
              <a:rPr lang="pt-BR" sz="1800">
                <a:latin typeface="Verdana"/>
                <a:ea typeface="Verdana"/>
                <a:cs typeface="Verdana"/>
                <a:sym typeface="Verdana"/>
              </a:rPr>
              <a:t>Janine Kniess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600"/>
              <a:buFont typeface="Arial"/>
              <a:buNone/>
            </a:pPr>
            <a:r>
              <a:rPr lang="pt-BR" sz="1800">
                <a:latin typeface="Verdana"/>
                <a:ea typeface="Verdana"/>
                <a:cs typeface="Verdana"/>
                <a:sym typeface="Verdana"/>
              </a:rPr>
              <a:t>Ibirama, 04</a:t>
            </a:r>
            <a:r>
              <a:rPr b="0" i="0" lang="pt-BR" sz="1800" u="none" cap="none" strike="noStrike">
                <a:solidFill>
                  <a:srgbClr val="000000"/>
                </a:solidFill>
                <a:latin typeface="Verdana"/>
                <a:ea typeface="Verdana"/>
                <a:cs typeface="Verdana"/>
                <a:sym typeface="Verdana"/>
              </a:rPr>
              <a:t>/</a:t>
            </a:r>
            <a:r>
              <a:rPr lang="pt-BR" sz="1800">
                <a:latin typeface="Verdana"/>
                <a:ea typeface="Verdana"/>
                <a:cs typeface="Verdana"/>
                <a:sym typeface="Verdana"/>
              </a:rPr>
              <a:t>11</a:t>
            </a:r>
            <a:r>
              <a:rPr b="0" i="0" lang="pt-BR" sz="1800" u="none" cap="none" strike="noStrike">
                <a:solidFill>
                  <a:srgbClr val="000000"/>
                </a:solidFill>
                <a:latin typeface="Verdana"/>
                <a:ea typeface="Verdana"/>
                <a:cs typeface="Verdana"/>
                <a:sym typeface="Verdana"/>
              </a:rPr>
              <a:t>/2021</a:t>
            </a:r>
            <a:endParaRPr b="0" i="0" sz="1800" u="none" cap="none" strike="noStrike">
              <a:solidFill>
                <a:srgbClr val="00000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7"/>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77" name="Google Shape;177;p17"/>
          <p:cNvSpPr txBox="1"/>
          <p:nvPr/>
        </p:nvSpPr>
        <p:spPr>
          <a:xfrm>
            <a:off x="4644008" y="836712"/>
            <a:ext cx="619268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pt-BR" sz="4000" u="none" cap="none" strike="noStrike">
                <a:solidFill>
                  <a:schemeClr val="dk1"/>
                </a:solidFill>
                <a:latin typeface="Verdana"/>
                <a:ea typeface="Verdana"/>
                <a:cs typeface="Verdana"/>
                <a:sym typeface="Verdana"/>
              </a:rPr>
              <a:t>Obrigado</a:t>
            </a:r>
            <a:endParaRPr b="1" i="0" sz="4000" u="none" cap="none" strike="noStrike">
              <a:solidFill>
                <a:schemeClr val="dk1"/>
              </a:solidFill>
              <a:latin typeface="Verdana"/>
              <a:ea typeface="Verdana"/>
              <a:cs typeface="Verdana"/>
              <a:sym typeface="Verdana"/>
            </a:endParaRPr>
          </a:p>
        </p:txBody>
      </p:sp>
      <p:sp>
        <p:nvSpPr>
          <p:cNvPr id="178" name="Google Shape;178;p17"/>
          <p:cNvSpPr/>
          <p:nvPr/>
        </p:nvSpPr>
        <p:spPr>
          <a:xfrm>
            <a:off x="4751513" y="1986453"/>
            <a:ext cx="3780927"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chemeClr val="dk1"/>
                </a:solidFill>
                <a:latin typeface="Verdana"/>
                <a:ea typeface="Verdana"/>
                <a:cs typeface="Verdana"/>
                <a:sym typeface="Verdana"/>
              </a:rPr>
              <a:t>UDESC – Universidade do Estado de Santa Catarina</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Arial"/>
              <a:buNone/>
            </a:pPr>
            <a:r>
              <a:rPr b="0" i="0" lang="pt-BR" sz="1400" u="none" cap="none" strike="noStrike">
                <a:solidFill>
                  <a:schemeClr val="dk1"/>
                </a:solidFill>
                <a:latin typeface="Verdana"/>
                <a:ea typeface="Verdana"/>
                <a:cs typeface="Verdana"/>
                <a:sym typeface="Verdana"/>
              </a:rPr>
              <a:t>rafaeltenfen.rt@gmail.com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9" name="Google Shape;179;p17"/>
          <p:cNvPicPr preferRelativeResize="0"/>
          <p:nvPr/>
        </p:nvPicPr>
        <p:blipFill rotWithShape="1">
          <a:blip r:embed="rId4">
            <a:alphaModFix/>
          </a:blip>
          <a:srcRect b="0" l="0" r="0" t="23653"/>
          <a:stretch/>
        </p:blipFill>
        <p:spPr>
          <a:xfrm flipH="1" rot="10800000">
            <a:off x="-396552" y="188640"/>
            <a:ext cx="4449092" cy="6696744"/>
          </a:xfrm>
          <a:prstGeom prst="rect">
            <a:avLst/>
          </a:prstGeom>
          <a:noFill/>
          <a:ln>
            <a:noFill/>
          </a:ln>
        </p:spPr>
      </p:pic>
      <p:sp>
        <p:nvSpPr>
          <p:cNvPr id="180" name="Google Shape;180;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84" name="Shape 184"/>
        <p:cNvGrpSpPr/>
        <p:nvPr/>
      </p:nvGrpSpPr>
      <p:grpSpPr>
        <a:xfrm>
          <a:off x="0" y="0"/>
          <a:ext cx="0" cy="0"/>
          <a:chOff x="0" y="0"/>
          <a:chExt cx="0" cy="0"/>
        </a:xfrm>
      </p:grpSpPr>
      <p:pic>
        <p:nvPicPr>
          <p:cNvPr id="185" name="Google Shape;185;gfd9457a074_0_5"/>
          <p:cNvPicPr preferRelativeResize="0"/>
          <p:nvPr/>
        </p:nvPicPr>
        <p:blipFill rotWithShape="1">
          <a:blip r:embed="rId3">
            <a:alphaModFix/>
          </a:blip>
          <a:srcRect b="0" l="0" r="0" t="0"/>
          <a:stretch/>
        </p:blipFill>
        <p:spPr>
          <a:xfrm>
            <a:off x="6617006" y="5708679"/>
            <a:ext cx="2195698" cy="748866"/>
          </a:xfrm>
          <a:prstGeom prst="rect">
            <a:avLst/>
          </a:prstGeom>
          <a:noFill/>
          <a:ln>
            <a:noFill/>
          </a:ln>
        </p:spPr>
      </p:pic>
      <p:sp>
        <p:nvSpPr>
          <p:cNvPr id="186" name="Google Shape;186;gfd9457a074_0_5"/>
          <p:cNvSpPr txBox="1"/>
          <p:nvPr/>
        </p:nvSpPr>
        <p:spPr>
          <a:xfrm>
            <a:off x="4751299" y="4320855"/>
            <a:ext cx="4061400" cy="523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t/>
            </a:r>
            <a:endParaRPr b="0" i="0" sz="15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1800"/>
              <a:buFont typeface="Arial"/>
              <a:buNone/>
            </a:pPr>
            <a:r>
              <a:t/>
            </a:r>
            <a:endParaRPr b="0" i="0" sz="1300" u="none" cap="none" strike="noStrike">
              <a:solidFill>
                <a:schemeClr val="dk1"/>
              </a:solidFill>
              <a:latin typeface="Verdana"/>
              <a:ea typeface="Verdana"/>
              <a:cs typeface="Verdana"/>
              <a:sym typeface="Verdana"/>
            </a:endParaRPr>
          </a:p>
        </p:txBody>
      </p:sp>
      <p:sp>
        <p:nvSpPr>
          <p:cNvPr id="187" name="Google Shape;187;gfd9457a074_0_5"/>
          <p:cNvSpPr txBox="1"/>
          <p:nvPr/>
        </p:nvSpPr>
        <p:spPr>
          <a:xfrm>
            <a:off x="4274175" y="1295125"/>
            <a:ext cx="4760100" cy="2401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100"/>
              <a:buFont typeface="Arial"/>
              <a:buNone/>
            </a:pPr>
            <a:r>
              <a:rPr b="1" lang="pt-BR" sz="3000">
                <a:solidFill>
                  <a:schemeClr val="dk1"/>
                </a:solidFill>
                <a:latin typeface="Verdana"/>
                <a:ea typeface="Verdana"/>
                <a:cs typeface="Verdana"/>
                <a:sym typeface="Verdana"/>
              </a:rPr>
              <a:t>Alimentador automático de animais: Uma simulação realizada no </a:t>
            </a:r>
            <a:endParaRPr b="1" sz="3000">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chemeClr val="dk1"/>
              </a:buClr>
              <a:buSzPts val="1100"/>
              <a:buFont typeface="Arial"/>
              <a:buNone/>
            </a:pPr>
            <a:r>
              <a:rPr b="1" lang="pt-BR" sz="3000">
                <a:solidFill>
                  <a:schemeClr val="dk1"/>
                </a:solidFill>
                <a:latin typeface="Verdana"/>
                <a:ea typeface="Verdana"/>
                <a:cs typeface="Verdana"/>
                <a:sym typeface="Verdana"/>
              </a:rPr>
              <a:t>Cooja </a:t>
            </a:r>
            <a:endParaRPr b="1" i="0" sz="3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3600"/>
              <a:buFont typeface="Arial"/>
              <a:buNone/>
            </a:pPr>
            <a:r>
              <a:t/>
            </a:r>
            <a:endParaRPr b="1" i="0" sz="3000" u="none" cap="none" strike="noStrike">
              <a:solidFill>
                <a:schemeClr val="dk1"/>
              </a:solidFill>
              <a:latin typeface="Verdana"/>
              <a:ea typeface="Verdana"/>
              <a:cs typeface="Verdana"/>
              <a:sym typeface="Verdana"/>
            </a:endParaRPr>
          </a:p>
        </p:txBody>
      </p:sp>
      <p:pic>
        <p:nvPicPr>
          <p:cNvPr id="188" name="Google Shape;188;gfd9457a074_0_5"/>
          <p:cNvPicPr preferRelativeResize="0"/>
          <p:nvPr/>
        </p:nvPicPr>
        <p:blipFill rotWithShape="1">
          <a:blip r:embed="rId4">
            <a:alphaModFix/>
          </a:blip>
          <a:srcRect b="0" l="0" r="0" t="23652"/>
          <a:stretch/>
        </p:blipFill>
        <p:spPr>
          <a:xfrm flipH="1" rot="10800000">
            <a:off x="-396552" y="188638"/>
            <a:ext cx="4449092" cy="6696746"/>
          </a:xfrm>
          <a:prstGeom prst="rect">
            <a:avLst/>
          </a:prstGeom>
          <a:noFill/>
          <a:ln>
            <a:noFill/>
          </a:ln>
        </p:spPr>
      </p:pic>
      <p:pic>
        <p:nvPicPr>
          <p:cNvPr id="189" name="Google Shape;189;gfd9457a074_0_5"/>
          <p:cNvPicPr preferRelativeResize="0"/>
          <p:nvPr/>
        </p:nvPicPr>
        <p:blipFill rotWithShape="1">
          <a:blip r:embed="rId5">
            <a:alphaModFix/>
          </a:blip>
          <a:srcRect b="0" l="0" r="0" t="92210"/>
          <a:stretch/>
        </p:blipFill>
        <p:spPr>
          <a:xfrm flipH="1">
            <a:off x="3779911" y="0"/>
            <a:ext cx="5904658" cy="906950"/>
          </a:xfrm>
          <a:prstGeom prst="rect">
            <a:avLst/>
          </a:prstGeom>
          <a:noFill/>
          <a:ln>
            <a:noFill/>
          </a:ln>
        </p:spPr>
      </p:pic>
      <p:sp>
        <p:nvSpPr>
          <p:cNvPr id="190" name="Google Shape;190;gfd9457a074_0_5"/>
          <p:cNvSpPr txBox="1"/>
          <p:nvPr/>
        </p:nvSpPr>
        <p:spPr>
          <a:xfrm>
            <a:off x="4972874" y="4167555"/>
            <a:ext cx="4061400" cy="1477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Verdana"/>
                <a:ea typeface="Verdana"/>
                <a:cs typeface="Verdana"/>
                <a:sym typeface="Verdana"/>
              </a:rPr>
              <a:t>Rafael Tenfen</a:t>
            </a:r>
            <a:endParaRPr b="0" i="0" sz="1800" u="none" cap="none" strike="noStrike">
              <a:solidFill>
                <a:srgbClr val="000000"/>
              </a:solidFill>
              <a:latin typeface="Verdana"/>
              <a:ea typeface="Verdana"/>
              <a:cs typeface="Verdana"/>
              <a:sym typeface="Verdana"/>
            </a:endParaRPr>
          </a:p>
          <a:p>
            <a:pPr indent="0" lvl="0" marL="0" marR="0" rtl="0" algn="r">
              <a:lnSpc>
                <a:spcPct val="100000"/>
              </a:lnSpc>
              <a:spcBef>
                <a:spcPts val="0"/>
              </a:spcBef>
              <a:spcAft>
                <a:spcPts val="0"/>
              </a:spcAft>
              <a:buClr>
                <a:schemeClr val="dk1"/>
              </a:buClr>
              <a:buSzPts val="1100"/>
              <a:buFont typeface="Arial"/>
              <a:buNone/>
            </a:pPr>
            <a:r>
              <a:rPr lang="pt-BR" sz="1800">
                <a:latin typeface="Verdana"/>
                <a:ea typeface="Verdana"/>
                <a:cs typeface="Verdana"/>
                <a:sym typeface="Verdana"/>
              </a:rPr>
              <a:t>rafaeltenfen.rt@gmail.com</a:t>
            </a:r>
            <a:endParaRPr sz="1800">
              <a:latin typeface="Verdana"/>
              <a:ea typeface="Verdana"/>
              <a:cs typeface="Verdana"/>
              <a:sym typeface="Verdana"/>
            </a:endParaRPr>
          </a:p>
          <a:p>
            <a:pPr indent="0" lvl="0" marL="0" marR="0" rtl="0" algn="r">
              <a:lnSpc>
                <a:spcPct val="100000"/>
              </a:lnSpc>
              <a:spcBef>
                <a:spcPts val="0"/>
              </a:spcBef>
              <a:spcAft>
                <a:spcPts val="0"/>
              </a:spcAft>
              <a:buClr>
                <a:srgbClr val="000000"/>
              </a:buClr>
              <a:buSzPts val="1600"/>
              <a:buFont typeface="Arial"/>
              <a:buNone/>
            </a:pPr>
            <a:r>
              <a:rPr lang="pt-BR" sz="1800">
                <a:latin typeface="Verdana"/>
                <a:ea typeface="Verdana"/>
                <a:cs typeface="Verdana"/>
                <a:sym typeface="Verdana"/>
              </a:rPr>
              <a:t>Redes de Computadores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600"/>
              <a:buFont typeface="Arial"/>
              <a:buNone/>
            </a:pPr>
            <a:r>
              <a:rPr b="0" i="0" lang="pt-BR" sz="1800" u="none" cap="none" strike="noStrike">
                <a:solidFill>
                  <a:srgbClr val="000000"/>
                </a:solidFill>
                <a:latin typeface="Verdana"/>
                <a:ea typeface="Verdana"/>
                <a:cs typeface="Verdana"/>
                <a:sym typeface="Verdana"/>
              </a:rPr>
              <a:t>Professora </a:t>
            </a:r>
            <a:r>
              <a:rPr lang="pt-BR" sz="1800">
                <a:latin typeface="Verdana"/>
                <a:ea typeface="Verdana"/>
                <a:cs typeface="Verdana"/>
                <a:sym typeface="Verdana"/>
              </a:rPr>
              <a:t>Janine Kniess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600"/>
              <a:buFont typeface="Arial"/>
              <a:buNone/>
            </a:pPr>
            <a:r>
              <a:rPr lang="pt-BR" sz="1800">
                <a:latin typeface="Verdana"/>
                <a:ea typeface="Verdana"/>
                <a:cs typeface="Verdana"/>
                <a:sym typeface="Verdana"/>
              </a:rPr>
              <a:t>Ibirama, 04</a:t>
            </a:r>
            <a:r>
              <a:rPr b="0" i="0" lang="pt-BR" sz="1800" u="none" cap="none" strike="noStrike">
                <a:solidFill>
                  <a:srgbClr val="000000"/>
                </a:solidFill>
                <a:latin typeface="Verdana"/>
                <a:ea typeface="Verdana"/>
                <a:cs typeface="Verdana"/>
                <a:sym typeface="Verdana"/>
              </a:rPr>
              <a:t>/</a:t>
            </a:r>
            <a:r>
              <a:rPr lang="pt-BR" sz="1800">
                <a:latin typeface="Verdana"/>
                <a:ea typeface="Verdana"/>
                <a:cs typeface="Verdana"/>
                <a:sym typeface="Verdana"/>
              </a:rPr>
              <a:t>11</a:t>
            </a:r>
            <a:r>
              <a:rPr b="0" i="0" lang="pt-BR" sz="1800" u="none" cap="none" strike="noStrike">
                <a:solidFill>
                  <a:srgbClr val="000000"/>
                </a:solidFill>
                <a:latin typeface="Verdana"/>
                <a:ea typeface="Verdana"/>
                <a:cs typeface="Verdana"/>
                <a:sym typeface="Verdana"/>
              </a:rPr>
              <a:t>/2021</a:t>
            </a:r>
            <a:endParaRPr b="0" i="0" sz="1800" u="none" cap="none" strike="noStrike">
              <a:solidFill>
                <a:srgbClr val="000000"/>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393549" y="333523"/>
            <a:ext cx="619268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pt-BR" sz="3600" u="none" cap="none" strike="noStrike">
                <a:solidFill>
                  <a:schemeClr val="dk1"/>
                </a:solidFill>
                <a:latin typeface="Verdana"/>
                <a:ea typeface="Verdana"/>
                <a:cs typeface="Verdana"/>
                <a:sym typeface="Verdana"/>
              </a:rPr>
              <a:t>Agenda</a:t>
            </a:r>
            <a:endParaRPr b="1" i="0" sz="3600" u="none" cap="none" strike="noStrike">
              <a:solidFill>
                <a:schemeClr val="dk1"/>
              </a:solidFill>
              <a:latin typeface="Verdana"/>
              <a:ea typeface="Verdana"/>
              <a:cs typeface="Verdana"/>
              <a:sym typeface="Verdana"/>
            </a:endParaRPr>
          </a:p>
        </p:txBody>
      </p:sp>
      <p:sp>
        <p:nvSpPr>
          <p:cNvPr id="99" name="Google Shape;99;p2"/>
          <p:cNvSpPr/>
          <p:nvPr/>
        </p:nvSpPr>
        <p:spPr>
          <a:xfrm flipH="1" rot="10800000">
            <a:off x="-36512" y="476670"/>
            <a:ext cx="323528" cy="360039"/>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01" name="Google Shape;101;p2"/>
          <p:cNvSpPr txBox="1"/>
          <p:nvPr/>
        </p:nvSpPr>
        <p:spPr>
          <a:xfrm>
            <a:off x="539549" y="12687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b="0" i="0" lang="pt-BR" sz="1700" u="none" cap="none" strike="noStrike">
                <a:solidFill>
                  <a:schemeClr val="dk1"/>
                </a:solidFill>
                <a:latin typeface="Verdana"/>
                <a:ea typeface="Verdana"/>
                <a:cs typeface="Verdana"/>
                <a:sym typeface="Verdana"/>
              </a:rPr>
              <a:t>Artigo</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b="0" i="0" lang="pt-BR" sz="1700" u="none" cap="none" strike="noStrike">
                <a:solidFill>
                  <a:schemeClr val="dk1"/>
                </a:solidFill>
                <a:latin typeface="Verdana"/>
                <a:ea typeface="Verdana"/>
                <a:cs typeface="Verdana"/>
                <a:sym typeface="Verdana"/>
              </a:rPr>
              <a:t>Arquitetura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b="0" i="0" lang="pt-BR" sz="1700" u="none" cap="none" strike="noStrike">
                <a:solidFill>
                  <a:schemeClr val="dk1"/>
                </a:solidFill>
                <a:latin typeface="Verdana"/>
                <a:ea typeface="Verdana"/>
                <a:cs typeface="Verdana"/>
                <a:sym typeface="Verdana"/>
              </a:rPr>
              <a:t>Notificação Progressiva</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b="0" i="0" lang="pt-BR" sz="1700" u="none" cap="none" strike="noStrike">
                <a:solidFill>
                  <a:schemeClr val="dk1"/>
                </a:solidFill>
                <a:latin typeface="Verdana"/>
                <a:ea typeface="Verdana"/>
                <a:cs typeface="Verdana"/>
                <a:sym typeface="Verdana"/>
              </a:rPr>
              <a:t>Evolução</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b="0" i="0" lang="pt-BR" sz="1700" u="none" cap="none" strike="noStrike">
                <a:solidFill>
                  <a:schemeClr val="dk1"/>
                </a:solidFill>
                <a:latin typeface="Verdana"/>
                <a:ea typeface="Verdana"/>
                <a:cs typeface="Verdana"/>
                <a:sym typeface="Verdana"/>
              </a:rPr>
              <a:t>Quito vs SiGPro</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b="0" i="0" lang="pt-BR" sz="1700" u="none" cap="none" strike="noStrike">
                <a:solidFill>
                  <a:schemeClr val="dk1"/>
                </a:solidFill>
                <a:latin typeface="Verdana"/>
                <a:ea typeface="Verdana"/>
                <a:cs typeface="Verdana"/>
                <a:sym typeface="Verdana"/>
              </a:rPr>
              <a:t>Trabalhos Correlatos</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b="0" i="0" lang="pt-BR" sz="1700" u="none" cap="none" strike="noStrike">
                <a:solidFill>
                  <a:schemeClr val="dk1"/>
                </a:solidFill>
                <a:latin typeface="Verdana"/>
                <a:ea typeface="Verdana"/>
                <a:cs typeface="Verdana"/>
                <a:sym typeface="Verdana"/>
              </a:rPr>
              <a:t>Análise Crítica</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gfd9457a074_0_46"/>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07" name="Google Shape;107;gfd9457a074_0_46"/>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Projeto</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08" name="Google Shape;108;gfd9457a074_0_46"/>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gfd9457a074_0_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10" name="Google Shape;110;gfd9457a074_0_46"/>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IoT: Automatização</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Alimentador automático</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Todos os animais</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Ambiente: Simulado</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Motivação inicial: Alimentar gato doméstico automaticamente</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Motivação atual: Facilitar o cotidiano das pessoas</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g9e08fc84bd_0_47"/>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16" name="Google Shape;116;g9e08fc84bd_0_47"/>
          <p:cNvSpPr txBox="1"/>
          <p:nvPr/>
        </p:nvSpPr>
        <p:spPr>
          <a:xfrm>
            <a:off x="368999" y="190498"/>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pt-BR" sz="3600" u="none" cap="none" strike="noStrike">
                <a:solidFill>
                  <a:schemeClr val="dk1"/>
                </a:solidFill>
                <a:latin typeface="Verdana"/>
                <a:ea typeface="Verdana"/>
                <a:cs typeface="Verdana"/>
                <a:sym typeface="Verdana"/>
              </a:rPr>
              <a:t>Arquitetura</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17" name="Google Shape;117;g9e08fc84bd_0_47"/>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g9e08fc84bd_0_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pic>
        <p:nvPicPr>
          <p:cNvPr id="119" name="Google Shape;119;g9e08fc84bd_0_47"/>
          <p:cNvPicPr preferRelativeResize="0"/>
          <p:nvPr/>
        </p:nvPicPr>
        <p:blipFill>
          <a:blip r:embed="rId4">
            <a:alphaModFix/>
          </a:blip>
          <a:stretch>
            <a:fillRect/>
          </a:stretch>
        </p:blipFill>
        <p:spPr>
          <a:xfrm>
            <a:off x="3269225" y="190500"/>
            <a:ext cx="5137350" cy="6614775"/>
          </a:xfrm>
          <a:prstGeom prst="rect">
            <a:avLst/>
          </a:prstGeom>
          <a:noFill/>
          <a:ln>
            <a:noFill/>
          </a:ln>
        </p:spPr>
      </p:pic>
      <p:sp>
        <p:nvSpPr>
          <p:cNvPr id="120" name="Google Shape;120;g9e08fc84bd_0_47"/>
          <p:cNvSpPr txBox="1"/>
          <p:nvPr/>
        </p:nvSpPr>
        <p:spPr>
          <a:xfrm>
            <a:off x="539524" y="836700"/>
            <a:ext cx="27297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VM - Contiki OS</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Cooja</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N Dispensers</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MQTT</a:t>
            </a:r>
            <a:r>
              <a:rPr b="0" i="0" lang="pt-BR" sz="1700" u="none" cap="none" strike="noStrike">
                <a:solidFill>
                  <a:schemeClr val="dk1"/>
                </a:solidFill>
                <a:latin typeface="Verdana"/>
                <a:ea typeface="Verdana"/>
                <a:cs typeface="Verdana"/>
                <a:sym typeface="Verdana"/>
              </a:rPr>
              <a:t>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Nó Sync</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GCP</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Firebase</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API</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DB Firestore</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Web Interface</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7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gfd9457a074_0_59"/>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26" name="Google Shape;126;gfd9457a074_0_59"/>
          <p:cNvSpPr txBox="1"/>
          <p:nvPr/>
        </p:nvSpPr>
        <p:spPr>
          <a:xfrm>
            <a:off x="360599" y="2642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lang="pt-BR" sz="3600">
                <a:solidFill>
                  <a:schemeClr val="dk1"/>
                </a:solidFill>
                <a:latin typeface="Verdana"/>
                <a:ea typeface="Verdana"/>
                <a:cs typeface="Verdana"/>
                <a:sym typeface="Verdana"/>
              </a:rPr>
              <a:t>Sequência do Algoritmo</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27" name="Google Shape;127;gfd9457a074_0_59"/>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gfd9457a074_0_5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pic>
        <p:nvPicPr>
          <p:cNvPr id="129" name="Google Shape;129;gfd9457a074_0_59"/>
          <p:cNvPicPr preferRelativeResize="0"/>
          <p:nvPr/>
        </p:nvPicPr>
        <p:blipFill>
          <a:blip r:embed="rId4">
            <a:alphaModFix/>
          </a:blip>
          <a:stretch>
            <a:fillRect/>
          </a:stretch>
        </p:blipFill>
        <p:spPr>
          <a:xfrm>
            <a:off x="160263" y="1296351"/>
            <a:ext cx="8823475" cy="477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fd9457a074_0_16"/>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Dog</a:t>
            </a:r>
            <a:r>
              <a:rPr b="1" lang="pt-BR" sz="3600">
                <a:solidFill>
                  <a:schemeClr val="dk1"/>
                </a:solidFill>
                <a:latin typeface="Verdana"/>
                <a:ea typeface="Verdana"/>
                <a:cs typeface="Verdana"/>
                <a:sym typeface="Verdana"/>
              </a:rPr>
              <a:t> Feeder</a:t>
            </a:r>
            <a:endParaRPr b="1" i="0" sz="3600" u="none" cap="none" strike="noStrike">
              <a:solidFill>
                <a:schemeClr val="dk1"/>
              </a:solidFill>
              <a:latin typeface="Verdana"/>
              <a:ea typeface="Verdana"/>
              <a:cs typeface="Verdana"/>
              <a:sym typeface="Verdana"/>
            </a:endParaRPr>
          </a:p>
        </p:txBody>
      </p:sp>
      <p:sp>
        <p:nvSpPr>
          <p:cNvPr id="135" name="Google Shape;135;gfd9457a074_0_16"/>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6" name="Google Shape;136;gfd9457a074_0_16"/>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37" name="Google Shape;137;gfd9457a074_0_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38" name="Google Shape;138;gfd9457a074_0_16"/>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Título: Communication architecture based on IoT technology to control and monitor pets feeding</a:t>
            </a:r>
            <a:endParaRPr sz="17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Autores: Yadira Quiñonez, Carmen Lizarraga, Raquel Aguayo, David Arredondo</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Alimentador automático para cachorros</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pic>
        <p:nvPicPr>
          <p:cNvPr id="139" name="Google Shape;139;gfd9457a074_0_16"/>
          <p:cNvPicPr preferRelativeResize="0"/>
          <p:nvPr/>
        </p:nvPicPr>
        <p:blipFill>
          <a:blip r:embed="rId4">
            <a:alphaModFix/>
          </a:blip>
          <a:stretch>
            <a:fillRect/>
          </a:stretch>
        </p:blipFill>
        <p:spPr>
          <a:xfrm>
            <a:off x="204788" y="3179363"/>
            <a:ext cx="8734425" cy="2505075"/>
          </a:xfrm>
          <a:prstGeom prst="rect">
            <a:avLst/>
          </a:prstGeom>
          <a:noFill/>
          <a:ln>
            <a:noFill/>
          </a:ln>
        </p:spPr>
      </p:pic>
      <p:sp>
        <p:nvSpPr>
          <p:cNvPr id="140" name="Google Shape;140;gfd9457a074_0_16"/>
          <p:cNvSpPr txBox="1"/>
          <p:nvPr/>
        </p:nvSpPr>
        <p:spPr>
          <a:xfrm>
            <a:off x="1247550" y="5559225"/>
            <a:ext cx="7079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latin typeface="Calibri"/>
                <a:ea typeface="Calibri"/>
                <a:cs typeface="Calibri"/>
                <a:sym typeface="Calibri"/>
              </a:rPr>
              <a:t>Quinonez, Y., Lizarraga, C., Aguayo, R., and Arredondo, D. (2021). Communication </a:t>
            </a:r>
            <a:r>
              <a:rPr lang="pt-BR">
                <a:latin typeface="Calibri"/>
                <a:ea typeface="Calibri"/>
                <a:cs typeface="Calibri"/>
                <a:sym typeface="Calibri"/>
              </a:rPr>
              <a:t>architecture </a:t>
            </a:r>
            <a:r>
              <a:rPr lang="pt-BR">
                <a:latin typeface="Calibri"/>
                <a:ea typeface="Calibri"/>
                <a:cs typeface="Calibri"/>
                <a:sym typeface="Calibri"/>
              </a:rPr>
              <a:t>based on iot technology to control and monitor pets feeding. JUCS-Journal of Universal</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pt-BR">
                <a:latin typeface="Calibri"/>
                <a:ea typeface="Calibri"/>
                <a:cs typeface="Calibri"/>
                <a:sym typeface="Calibri"/>
              </a:rPr>
              <a:t>Computer Science, 27:190. Figura 3</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ad60130df8_0_2"/>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Dog Feeder</a:t>
            </a:r>
            <a:endParaRPr b="1" i="0" sz="3600" u="none" cap="none" strike="noStrike">
              <a:solidFill>
                <a:schemeClr val="dk1"/>
              </a:solidFill>
              <a:latin typeface="Verdana"/>
              <a:ea typeface="Verdana"/>
              <a:cs typeface="Verdana"/>
              <a:sym typeface="Verdana"/>
            </a:endParaRPr>
          </a:p>
        </p:txBody>
      </p:sp>
      <p:sp>
        <p:nvSpPr>
          <p:cNvPr id="146" name="Google Shape;146;gad60130df8_0_2"/>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7" name="Google Shape;147;gad60130df8_0_2"/>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48" name="Google Shape;148;gad60130df8_0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49" name="Google Shape;149;gad60130df8_0_2"/>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pic>
        <p:nvPicPr>
          <p:cNvPr id="150" name="Google Shape;150;gad60130df8_0_2"/>
          <p:cNvPicPr preferRelativeResize="0"/>
          <p:nvPr/>
        </p:nvPicPr>
        <p:blipFill>
          <a:blip r:embed="rId4">
            <a:alphaModFix/>
          </a:blip>
          <a:stretch>
            <a:fillRect/>
          </a:stretch>
        </p:blipFill>
        <p:spPr>
          <a:xfrm>
            <a:off x="506250" y="976825"/>
            <a:ext cx="5467544" cy="5219775"/>
          </a:xfrm>
          <a:prstGeom prst="rect">
            <a:avLst/>
          </a:prstGeom>
          <a:noFill/>
          <a:ln cap="flat" cmpd="sng" w="9525">
            <a:solidFill>
              <a:schemeClr val="dk2"/>
            </a:solidFill>
            <a:prstDash val="solid"/>
            <a:round/>
            <a:headEnd len="sm" w="sm" type="none"/>
            <a:tailEnd len="sm" w="sm" type="none"/>
          </a:ln>
        </p:spPr>
      </p:pic>
      <p:sp>
        <p:nvSpPr>
          <p:cNvPr id="151" name="Google Shape;151;gad60130df8_0_2"/>
          <p:cNvSpPr txBox="1"/>
          <p:nvPr/>
        </p:nvSpPr>
        <p:spPr>
          <a:xfrm>
            <a:off x="6237300" y="2277150"/>
            <a:ext cx="2765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Quinonez, Y., Lizarraga, C., Aguayo, R., and Arredondo, D. (2021). Communication architecture based on iot technology to control and monitor pets feeding. JUCS-Journal of Universal</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Computer Science, 27:190. </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Figura 7.</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gad60130df8_0_21"/>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57" name="Google Shape;157;gad60130df8_0_21"/>
          <p:cNvSpPr txBox="1"/>
          <p:nvPr/>
        </p:nvSpPr>
        <p:spPr>
          <a:xfrm>
            <a:off x="393549" y="333523"/>
            <a:ext cx="619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pt-BR" sz="3600">
                <a:solidFill>
                  <a:schemeClr val="dk1"/>
                </a:solidFill>
                <a:latin typeface="Verdana"/>
                <a:ea typeface="Verdana"/>
                <a:cs typeface="Verdana"/>
                <a:sym typeface="Verdana"/>
              </a:rPr>
              <a:t>Comparação Projeto vs Artigo</a:t>
            </a:r>
            <a:endParaRPr b="1" i="0" sz="3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Verdana"/>
              <a:ea typeface="Verdana"/>
              <a:cs typeface="Verdana"/>
              <a:sym typeface="Verdana"/>
            </a:endParaRPr>
          </a:p>
        </p:txBody>
      </p:sp>
      <p:sp>
        <p:nvSpPr>
          <p:cNvPr id="158" name="Google Shape;158;gad60130df8_0_21"/>
          <p:cNvSpPr/>
          <p:nvPr/>
        </p:nvSpPr>
        <p:spPr>
          <a:xfrm flipH="1" rot="10800000">
            <a:off x="-36512" y="476709"/>
            <a:ext cx="323400" cy="36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gad60130df8_0_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
        <p:nvSpPr>
          <p:cNvPr id="160" name="Google Shape;160;gad60130df8_0_21"/>
          <p:cNvSpPr txBox="1"/>
          <p:nvPr/>
        </p:nvSpPr>
        <p:spPr>
          <a:xfrm>
            <a:off x="506249" y="1181447"/>
            <a:ext cx="7820400" cy="48105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Projeto: Simulação vs Implantação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Configuração: MQTT vs Aplicativo e twitter </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1700"/>
              <a:buFont typeface="Verdana"/>
              <a:buChar char="•"/>
            </a:pPr>
            <a:r>
              <a:rPr lang="pt-BR" sz="1700">
                <a:solidFill>
                  <a:schemeClr val="dk1"/>
                </a:solidFill>
                <a:latin typeface="Verdana"/>
                <a:ea typeface="Verdana"/>
                <a:cs typeface="Verdana"/>
                <a:sym typeface="Verdana"/>
              </a:rPr>
              <a:t>Animais: Todos que comem ração vs cachorro</a:t>
            </a:r>
            <a:endParaRPr b="0" i="0" sz="1700" u="none" cap="none" strike="noStrike">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700" u="none" cap="none" strike="noStrike">
              <a:solidFill>
                <a:schemeClr val="dk1"/>
              </a:solidFill>
              <a:latin typeface="Verdana"/>
              <a:ea typeface="Verdana"/>
              <a:cs typeface="Verdana"/>
              <a:sym typeface="Verdana"/>
            </a:endParaRPr>
          </a:p>
        </p:txBody>
      </p:sp>
      <p:pic>
        <p:nvPicPr>
          <p:cNvPr id="161" name="Google Shape;161;gad60130df8_0_21"/>
          <p:cNvPicPr preferRelativeResize="0"/>
          <p:nvPr/>
        </p:nvPicPr>
        <p:blipFill>
          <a:blip r:embed="rId4">
            <a:alphaModFix/>
          </a:blip>
          <a:stretch>
            <a:fillRect/>
          </a:stretch>
        </p:blipFill>
        <p:spPr>
          <a:xfrm>
            <a:off x="629400" y="2848363"/>
            <a:ext cx="4001462" cy="3336325"/>
          </a:xfrm>
          <a:prstGeom prst="rect">
            <a:avLst/>
          </a:prstGeom>
          <a:noFill/>
          <a:ln>
            <a:noFill/>
          </a:ln>
        </p:spPr>
      </p:pic>
      <p:sp>
        <p:nvSpPr>
          <p:cNvPr id="162" name="Google Shape;162;gad60130df8_0_21"/>
          <p:cNvSpPr txBox="1"/>
          <p:nvPr/>
        </p:nvSpPr>
        <p:spPr>
          <a:xfrm>
            <a:off x="4787150" y="4707200"/>
            <a:ext cx="4055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Quinonez, Y., Lizarraga, C., Aguayo, R., and Arredondo, D. (2021). Communication architecture based on iot technology to control and monitor pets feeding. JUCS-Journal of Universal</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Computer Science, 27:190. Figura 11</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nvSpPr>
        <p:spPr>
          <a:xfrm>
            <a:off x="539549" y="1268747"/>
            <a:ext cx="7820400" cy="2308800"/>
          </a:xfrm>
          <a:prstGeom prst="rect">
            <a:avLst/>
          </a:prstGeom>
          <a:noFill/>
          <a:ln>
            <a:noFill/>
          </a:ln>
        </p:spPr>
        <p:txBody>
          <a:bodyPr anchorCtr="0" anchor="t" bIns="45700" lIns="91425" spcFirstLastPara="1" rIns="91425" wrap="square" tIns="45700">
            <a:spAutoFit/>
          </a:bodyPr>
          <a:lstStyle/>
          <a:p>
            <a:pPr indent="-288925" lvl="0" marL="285750" marR="0" rtl="0" algn="l">
              <a:lnSpc>
                <a:spcPct val="100000"/>
              </a:lnSpc>
              <a:spcBef>
                <a:spcPts val="0"/>
              </a:spcBef>
              <a:spcAft>
                <a:spcPts val="0"/>
              </a:spcAft>
              <a:buClr>
                <a:schemeClr val="dk1"/>
              </a:buClr>
              <a:buSzPts val="1200"/>
              <a:buFont typeface="Verdana"/>
              <a:buChar char="•"/>
            </a:pPr>
            <a:r>
              <a:rPr lang="pt-BR" sz="1200">
                <a:solidFill>
                  <a:schemeClr val="dk1"/>
                </a:solidFill>
                <a:latin typeface="Verdana"/>
                <a:ea typeface="Verdana"/>
                <a:cs typeface="Verdana"/>
                <a:sym typeface="Verdana"/>
              </a:rPr>
              <a:t>Berhan, T. G., Ahemed, W. T., and Birhan, T. Z. (2014).  Programmable pet feeder.Int. J. Sci.Eng. Res, 3(11):99–104.</a:t>
            </a:r>
            <a:endParaRPr sz="12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288925" lvl="0" marL="285750" marR="0" rtl="0" algn="l">
              <a:lnSpc>
                <a:spcPct val="100000"/>
              </a:lnSpc>
              <a:spcBef>
                <a:spcPts val="0"/>
              </a:spcBef>
              <a:spcAft>
                <a:spcPts val="0"/>
              </a:spcAft>
              <a:buClr>
                <a:schemeClr val="dk1"/>
              </a:buClr>
              <a:buSzPts val="1200"/>
              <a:buFont typeface="Verdana"/>
              <a:buChar char="•"/>
            </a:pPr>
            <a:r>
              <a:rPr lang="pt-BR" sz="1200">
                <a:solidFill>
                  <a:schemeClr val="dk1"/>
                </a:solidFill>
                <a:latin typeface="Verdana"/>
                <a:ea typeface="Verdana"/>
                <a:cs typeface="Verdana"/>
                <a:sym typeface="Verdana"/>
              </a:rPr>
              <a:t>Chaudhary, S., Johari, R., Bhatia, R., Gupta, K., and Bhatnagar, A. (2019). Craiot: concept, review and application (s) of iot.  In2019 4th international conference on internet of things:  Smart innovation and usages (IoT-SIU), pages 1–4. IEEE.</a:t>
            </a:r>
            <a:endParaRPr sz="12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288925" lvl="0" marL="285750" marR="0" rtl="0" algn="l">
              <a:lnSpc>
                <a:spcPct val="100000"/>
              </a:lnSpc>
              <a:spcBef>
                <a:spcPts val="0"/>
              </a:spcBef>
              <a:spcAft>
                <a:spcPts val="0"/>
              </a:spcAft>
              <a:buClr>
                <a:schemeClr val="dk1"/>
              </a:buClr>
              <a:buSzPts val="1200"/>
              <a:buFont typeface="Verdana"/>
              <a:buChar char="•"/>
            </a:pPr>
            <a:r>
              <a:rPr lang="pt-BR" sz="1200">
                <a:solidFill>
                  <a:schemeClr val="dk1"/>
                </a:solidFill>
                <a:latin typeface="Verdana"/>
                <a:ea typeface="Verdana"/>
                <a:cs typeface="Verdana"/>
                <a:sym typeface="Verdana"/>
              </a:rPr>
              <a:t>Quinonez, Y., Lizarraga, C., Aguayo, R., and Arredondo, D. (2021). Communication architecture based on iot technology to control and monitor pets feeding. JUCS-Journal of Universal Computer Science, 27:190.</a:t>
            </a:r>
            <a:endParaRPr sz="1200">
              <a:solidFill>
                <a:schemeClr val="dk1"/>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200">
              <a:solidFill>
                <a:schemeClr val="dk1"/>
              </a:solidFill>
              <a:latin typeface="Verdana"/>
              <a:ea typeface="Verdana"/>
              <a:cs typeface="Verdana"/>
              <a:sym typeface="Verdana"/>
            </a:endParaRPr>
          </a:p>
          <a:p>
            <a:pPr indent="-288925" lvl="0" marL="285750" marR="0" rtl="0" algn="l">
              <a:lnSpc>
                <a:spcPct val="100000"/>
              </a:lnSpc>
              <a:spcBef>
                <a:spcPts val="0"/>
              </a:spcBef>
              <a:spcAft>
                <a:spcPts val="0"/>
              </a:spcAft>
              <a:buClr>
                <a:schemeClr val="dk1"/>
              </a:buClr>
              <a:buSzPts val="1200"/>
              <a:buFont typeface="Verdana"/>
              <a:buChar char="•"/>
            </a:pPr>
            <a:r>
              <a:rPr lang="pt-BR" sz="1200">
                <a:solidFill>
                  <a:schemeClr val="dk1"/>
                </a:solidFill>
                <a:latin typeface="Verdana"/>
                <a:ea typeface="Verdana"/>
                <a:cs typeface="Verdana"/>
                <a:sym typeface="Verdana"/>
              </a:rPr>
              <a:t>Saad,  F.  M.  d.  O.  B.  and  Franc ̧a,  J.  (2010).   Alimentação  natural  para  cães  e  gatos. Revista Brasileira de Zootecnia, 39:52–59.</a:t>
            </a:r>
            <a:endParaRPr sz="12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200" u="none" cap="none" strike="noStrike">
              <a:solidFill>
                <a:schemeClr val="dk1"/>
              </a:solidFill>
              <a:latin typeface="Verdana"/>
              <a:ea typeface="Verdana"/>
              <a:cs typeface="Verdana"/>
              <a:sym typeface="Verdana"/>
            </a:endParaRPr>
          </a:p>
        </p:txBody>
      </p:sp>
      <p:pic>
        <p:nvPicPr>
          <p:cNvPr id="168" name="Google Shape;168;p16"/>
          <p:cNvPicPr preferRelativeResize="0"/>
          <p:nvPr/>
        </p:nvPicPr>
        <p:blipFill rotWithShape="1">
          <a:blip r:embed="rId3">
            <a:alphaModFix/>
          </a:blip>
          <a:srcRect b="0" l="0" r="0" t="0"/>
          <a:stretch/>
        </p:blipFill>
        <p:spPr>
          <a:xfrm>
            <a:off x="287015" y="6381328"/>
            <a:ext cx="1672379" cy="291764"/>
          </a:xfrm>
          <a:prstGeom prst="rect">
            <a:avLst/>
          </a:prstGeom>
          <a:noFill/>
          <a:ln>
            <a:noFill/>
          </a:ln>
        </p:spPr>
      </p:pic>
      <p:sp>
        <p:nvSpPr>
          <p:cNvPr id="169" name="Google Shape;169;p16"/>
          <p:cNvSpPr txBox="1"/>
          <p:nvPr/>
        </p:nvSpPr>
        <p:spPr>
          <a:xfrm>
            <a:off x="393549" y="333523"/>
            <a:ext cx="619268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pt-BR" sz="3600" u="none" cap="none" strike="noStrike">
                <a:solidFill>
                  <a:schemeClr val="dk1"/>
                </a:solidFill>
                <a:latin typeface="Verdana"/>
                <a:ea typeface="Verdana"/>
                <a:cs typeface="Verdana"/>
                <a:sym typeface="Verdana"/>
              </a:rPr>
              <a:t>Referências</a:t>
            </a:r>
            <a:endParaRPr b="1" i="0" sz="3600" u="none" cap="none" strike="noStrike">
              <a:solidFill>
                <a:schemeClr val="dk1"/>
              </a:solidFill>
              <a:latin typeface="Verdana"/>
              <a:ea typeface="Verdana"/>
              <a:cs typeface="Verdana"/>
              <a:sym typeface="Verdana"/>
            </a:endParaRPr>
          </a:p>
        </p:txBody>
      </p:sp>
      <p:sp>
        <p:nvSpPr>
          <p:cNvPr id="170" name="Google Shape;170;p16"/>
          <p:cNvSpPr/>
          <p:nvPr/>
        </p:nvSpPr>
        <p:spPr>
          <a:xfrm flipH="1" rot="10800000">
            <a:off x="-36512" y="476670"/>
            <a:ext cx="323528" cy="360039"/>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2016-08-30T17:34:40Z</dcterms:created>
  <dc:creator>Gabriela Colebrusco Peres</dc:creator>
</cp:coreProperties>
</file>