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60" r:id="rId3"/>
    <p:sldId id="284" r:id="rId4"/>
    <p:sldId id="288" r:id="rId5"/>
    <p:sldId id="292" r:id="rId6"/>
    <p:sldId id="293" r:id="rId7"/>
    <p:sldId id="294" r:id="rId8"/>
    <p:sldId id="286" r:id="rId9"/>
    <p:sldId id="290" r:id="rId10"/>
    <p:sldId id="287" r:id="rId11"/>
    <p:sldId id="291" r:id="rId12"/>
    <p:sldId id="279" r:id="rId13"/>
  </p:sldIdLst>
  <p:sldSz cx="6858000" cy="5143500"/>
  <p:notesSz cx="6858000" cy="9144000"/>
  <p:embeddedFontLs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Roboto Condensed Light" panose="020B0604020202020204" charset="0"/>
      <p:regular r:id="rId19"/>
      <p:bold r:id="rId20"/>
      <p:italic r:id="rId21"/>
      <p:boldItalic r:id="rId22"/>
    </p:embeddedFont>
    <p:embeddedFont>
      <p:font typeface="Roboto Condense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91044A-8C37-4E65-B83E-0E81DF52067F}">
  <a:tblStyle styleId="{9891044A-8C37-4E65-B83E-0E81DF5206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31" autoAdjust="0"/>
  </p:normalViewPr>
  <p:slideViewPr>
    <p:cSldViewPr snapToGrid="0">
      <p:cViewPr varScale="1">
        <p:scale>
          <a:sx n="73" d="100"/>
          <a:sy n="73" d="100"/>
        </p:scale>
        <p:origin x="17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109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83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643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811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291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8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367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Future precipitation simulation</a:t>
            </a:r>
            <a:r>
              <a:rPr lang="en-US" baseline="0" dirty="0" smtClean="0"/>
              <a:t> resulted in increase in rainfall volume due to increase in frequency not the intensities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849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Future scenarios have higher runoff</a:t>
            </a:r>
            <a:r>
              <a:rPr lang="en-US" baseline="0" dirty="0" smtClean="0"/>
              <a:t> values than baseline model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Short duration scenario have greatest increase in peak discharge and runoff volume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0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Future scenarios have higher runoff</a:t>
            </a:r>
            <a:r>
              <a:rPr lang="en-US" baseline="0" dirty="0" smtClean="0"/>
              <a:t> values than baseline model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Short duration scenario have greatest increase in peak discharge and runoff volume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9832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262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464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Design storm and continuous</a:t>
            </a:r>
            <a:r>
              <a:rPr lang="en-US" baseline="0" dirty="0" smtClean="0"/>
              <a:t> modeling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86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658362" y="657775"/>
            <a:ext cx="974475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3" y="-7088"/>
            <a:ext cx="6496049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6635626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2757926" y="4278348"/>
            <a:ext cx="4110621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514352" y="1090750"/>
            <a:ext cx="4025925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658362" y="657775"/>
            <a:ext cx="974475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3" y="-7088"/>
            <a:ext cx="6496049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0" y="1090762"/>
            <a:ext cx="6635626" cy="2961974"/>
            <a:chOff x="-8178042" y="-4493254"/>
            <a:chExt cx="19483597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22331" y="1202000"/>
            <a:ext cx="3818025" cy="274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14952" y="1014575"/>
            <a:ext cx="507375" cy="6537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54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5210133" y="4472722"/>
            <a:ext cx="1652122" cy="670794"/>
            <a:chOff x="5575241" y="4472722"/>
            <a:chExt cx="2202829" cy="670794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5304323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5210133" y="4472722"/>
            <a:ext cx="1652122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41193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10706" y="1327350"/>
            <a:ext cx="459945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5210133" y="4472722"/>
            <a:ext cx="1652122" cy="670794"/>
            <a:chOff x="5575241" y="4472722"/>
            <a:chExt cx="2202829" cy="670794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6" y="-2"/>
            <a:ext cx="1652122" cy="67079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0706" y="1327350"/>
            <a:ext cx="459945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9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63477" y="1535431"/>
            <a:ext cx="5493045" cy="22214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" dirty="0" smtClean="0"/>
              <a:t>RESEARCH PRESENTATION 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sz="1800" b="0" dirty="0"/>
              <a:t>By Muhammad Imran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88789" y="511476"/>
            <a:ext cx="4119300" cy="57465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dirty="0" smtClean="0"/>
              <a:t>METHODOLOGY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255030" y="1234887"/>
            <a:ext cx="6446215" cy="3539627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lvl="1"/>
            <a:r>
              <a:rPr lang="en-GB" dirty="0"/>
              <a:t> </a:t>
            </a:r>
            <a:r>
              <a:rPr lang="en-GB" sz="1800" dirty="0" smtClean="0"/>
              <a:t>Sub-catchment </a:t>
            </a:r>
            <a:r>
              <a:rPr lang="en-GB" sz="1800" dirty="0"/>
              <a:t>delineation based on </a:t>
            </a:r>
            <a:r>
              <a:rPr lang="en-GB" sz="1800" dirty="0" smtClean="0"/>
              <a:t>following land </a:t>
            </a:r>
            <a:r>
              <a:rPr lang="en-GB" sz="1800" dirty="0"/>
              <a:t>use </a:t>
            </a:r>
            <a:r>
              <a:rPr lang="en-GB" sz="1800" dirty="0" smtClean="0"/>
              <a:t>types;</a:t>
            </a:r>
          </a:p>
          <a:p>
            <a:pPr marL="285743" lvl="4" indent="288918" fontAlgn="base">
              <a:buFont typeface="Arial" panose="020B0604020202020204" pitchFamily="34" charset="0"/>
              <a:buChar char="•"/>
            </a:pPr>
            <a:r>
              <a:rPr lang="en-GB" sz="1600" dirty="0" smtClean="0"/>
              <a:t>Residential (Single/Multi-Family)</a:t>
            </a:r>
          </a:p>
          <a:p>
            <a:pPr marL="285743" lvl="4" indent="288918" fontAlgn="base">
              <a:buFont typeface="Arial" panose="020B0604020202020204" pitchFamily="34" charset="0"/>
              <a:buChar char="•"/>
            </a:pPr>
            <a:r>
              <a:rPr lang="en-GB" sz="1600" dirty="0" smtClean="0"/>
              <a:t>Commercial and </a:t>
            </a:r>
            <a:r>
              <a:rPr lang="en-GB" sz="1600" dirty="0" err="1" smtClean="0"/>
              <a:t>Instituitional</a:t>
            </a:r>
            <a:endParaRPr lang="en-GB" sz="1600" dirty="0"/>
          </a:p>
          <a:p>
            <a:pPr marL="285743" lvl="4" indent="288918" fontAlgn="base">
              <a:buFont typeface="Arial" panose="020B0604020202020204" pitchFamily="34" charset="0"/>
              <a:buChar char="•"/>
            </a:pPr>
            <a:r>
              <a:rPr lang="en-GB" sz="1600" dirty="0"/>
              <a:t>Green barren and open green</a:t>
            </a:r>
          </a:p>
          <a:p>
            <a:pPr marL="285743" lvl="4" indent="288918" fontAlgn="base">
              <a:buFont typeface="Arial" panose="020B0604020202020204" pitchFamily="34" charset="0"/>
              <a:buChar char="•"/>
            </a:pPr>
            <a:r>
              <a:rPr lang="en-GB" sz="1600" dirty="0"/>
              <a:t>Water</a:t>
            </a:r>
          </a:p>
          <a:p>
            <a:pPr lvl="1"/>
            <a:r>
              <a:rPr lang="en-GB" dirty="0"/>
              <a:t> </a:t>
            </a:r>
            <a:r>
              <a:rPr lang="en-GB" sz="1800" dirty="0"/>
              <a:t>SWMM input </a:t>
            </a:r>
            <a:r>
              <a:rPr lang="en-GB" sz="1800" dirty="0" smtClean="0"/>
              <a:t>parameters</a:t>
            </a:r>
          </a:p>
          <a:p>
            <a:pPr marL="285743" lvl="4" indent="288918">
              <a:buFont typeface="Arial" panose="020B0604020202020204" pitchFamily="34" charset="0"/>
              <a:buChar char="•"/>
            </a:pPr>
            <a:r>
              <a:rPr lang="en-GB" sz="1600" dirty="0" smtClean="0"/>
              <a:t>Percent impervious</a:t>
            </a:r>
          </a:p>
          <a:p>
            <a:pPr marL="285743" lvl="4" indent="288918">
              <a:buFont typeface="Arial" panose="020B0604020202020204" pitchFamily="34" charset="0"/>
              <a:buChar char="•"/>
            </a:pPr>
            <a:r>
              <a:rPr lang="en-GB" sz="1600" dirty="0" smtClean="0"/>
              <a:t>Roughness</a:t>
            </a:r>
            <a:endParaRPr lang="en-GB" sz="1600" dirty="0"/>
          </a:p>
          <a:p>
            <a:pPr marL="285743" lvl="4" indent="288918">
              <a:buFont typeface="Arial" panose="020B0604020202020204" pitchFamily="34" charset="0"/>
              <a:buChar char="•"/>
            </a:pPr>
            <a:r>
              <a:rPr lang="en-GB" sz="1600" dirty="0"/>
              <a:t>Depression storage</a:t>
            </a:r>
          </a:p>
          <a:p>
            <a:pPr marL="285743" lvl="4" indent="288918">
              <a:buFont typeface="Arial" panose="020B0604020202020204" pitchFamily="34" charset="0"/>
              <a:buChar char="•"/>
            </a:pPr>
            <a:r>
              <a:rPr lang="en-GB" sz="1600" dirty="0" smtClean="0"/>
              <a:t>Infiltration - Curve </a:t>
            </a:r>
            <a:r>
              <a:rPr lang="en-GB" sz="1600" dirty="0"/>
              <a:t>number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x="211661" y="660237"/>
            <a:ext cx="277128" cy="277128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10621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  <p:bldP spid="23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88789" y="511476"/>
            <a:ext cx="4119300" cy="57465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dirty="0" smtClean="0"/>
              <a:t>METHODOLOGY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255030" y="1371600"/>
            <a:ext cx="6446215" cy="340291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lvl="1"/>
            <a:r>
              <a:rPr lang="en-GB" sz="1800" dirty="0" smtClean="0"/>
              <a:t> Parameters estimation</a:t>
            </a:r>
          </a:p>
          <a:p>
            <a:pPr marL="285743" lvl="4" indent="288918" fontAlgn="base">
              <a:buFont typeface="Arial" panose="020B0604020202020204" pitchFamily="34" charset="0"/>
              <a:buChar char="•"/>
            </a:pPr>
            <a:r>
              <a:rPr lang="en-GB" sz="1600" dirty="0" smtClean="0"/>
              <a:t>Land use </a:t>
            </a:r>
          </a:p>
          <a:p>
            <a:pPr marL="285743" lvl="4" indent="288918" fontAlgn="base">
              <a:buFont typeface="Arial" panose="020B0604020202020204" pitchFamily="34" charset="0"/>
              <a:buChar char="•"/>
            </a:pPr>
            <a:r>
              <a:rPr lang="en-GB" sz="1600" dirty="0" smtClean="0"/>
              <a:t>Land cover </a:t>
            </a:r>
          </a:p>
          <a:p>
            <a:pPr marL="285743" lvl="4" indent="288918" fontAlgn="base">
              <a:buFont typeface="Arial" panose="020B0604020202020204" pitchFamily="34" charset="0"/>
              <a:buChar char="•"/>
            </a:pPr>
            <a:r>
              <a:rPr lang="en-GB" sz="1600" dirty="0" smtClean="0"/>
              <a:t>Soil type</a:t>
            </a:r>
          </a:p>
          <a:p>
            <a:pPr marL="285743" lvl="4" indent="288918" fontAlgn="base">
              <a:buFont typeface="Arial" panose="020B0604020202020204" pitchFamily="34" charset="0"/>
              <a:buChar char="•"/>
            </a:pPr>
            <a:r>
              <a:rPr lang="en-GB" sz="1600" dirty="0" smtClean="0"/>
              <a:t>Approach – Area weighted average</a:t>
            </a:r>
            <a:endParaRPr lang="en-GB" sz="1600" dirty="0"/>
          </a:p>
          <a:p>
            <a:pPr lvl="1"/>
            <a:r>
              <a:rPr lang="en-GB" dirty="0"/>
              <a:t> </a:t>
            </a:r>
            <a:r>
              <a:rPr lang="en-GB" sz="1800" dirty="0" smtClean="0"/>
              <a:t>Climate Data 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x="211661" y="660237"/>
            <a:ext cx="277128" cy="277128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114408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  <p:bldP spid="23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956365" y="2416238"/>
            <a:ext cx="4945275" cy="86985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" sz="4500" dirty="0">
                <a:solidFill>
                  <a:srgbClr val="FF9800"/>
                </a:solidFill>
              </a:rPr>
              <a:t>THANKS!</a:t>
            </a:r>
          </a:p>
        </p:txBody>
      </p:sp>
      <p:grpSp>
        <p:nvGrpSpPr>
          <p:cNvPr id="505" name="Shape 505"/>
          <p:cNvGrpSpPr/>
          <p:nvPr/>
        </p:nvGrpSpPr>
        <p:grpSpPr>
          <a:xfrm>
            <a:off x="2997157" y="1368050"/>
            <a:ext cx="898248" cy="845082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22333" y="1544438"/>
            <a:ext cx="3818025" cy="20587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 smtClean="0"/>
              <a:t>Climate change impact on storm water runoff quantity and quality for changing climate and urbanization </a:t>
            </a:r>
            <a:endParaRPr lang="en-GB" dirty="0"/>
          </a:p>
        </p:txBody>
      </p:sp>
      <p:sp>
        <p:nvSpPr>
          <p:cNvPr id="5" name="Shape 221"/>
          <p:cNvSpPr txBox="1">
            <a:spLocks/>
          </p:cNvSpPr>
          <p:nvPr/>
        </p:nvSpPr>
        <p:spPr>
          <a:xfrm>
            <a:off x="622331" y="116958"/>
            <a:ext cx="3070800" cy="8698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25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RESEARCH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22332" y="1544438"/>
            <a:ext cx="4119790" cy="20587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i="0" dirty="0" smtClean="0"/>
              <a:t>With future growth in population and climatic trends, how this will impact urban storm runoff?</a:t>
            </a:r>
            <a:endParaRPr lang="en-US" dirty="0"/>
          </a:p>
        </p:txBody>
      </p:sp>
      <p:sp>
        <p:nvSpPr>
          <p:cNvPr id="5" name="Shape 221"/>
          <p:cNvSpPr txBox="1">
            <a:spLocks/>
          </p:cNvSpPr>
          <p:nvPr/>
        </p:nvSpPr>
        <p:spPr>
          <a:xfrm>
            <a:off x="622331" y="116958"/>
            <a:ext cx="3070800" cy="8698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25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0325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88789" y="511476"/>
            <a:ext cx="4119300" cy="57465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dirty="0" smtClean="0"/>
              <a:t>LITERATURE REVIEW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255030" y="1329147"/>
            <a:ext cx="6354775" cy="364780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285743" lvl="2" indent="-285743">
              <a:buChar char="▰"/>
            </a:pPr>
            <a:r>
              <a:rPr lang="en-US" sz="1800" dirty="0" smtClean="0"/>
              <a:t>The impacts of climate change and urbanization on drainage in Helsingborg, Sweden: CSO System</a:t>
            </a:r>
            <a:endParaRPr lang="en-US" sz="1800" dirty="0"/>
          </a:p>
          <a:p>
            <a:pPr marL="288918" lvl="1" indent="115885"/>
            <a:r>
              <a:rPr lang="en-US" sz="1800" dirty="0" smtClean="0"/>
              <a:t> </a:t>
            </a:r>
            <a:r>
              <a:rPr lang="en-US" sz="1600" dirty="0" smtClean="0"/>
              <a:t>Two climate scenarios (B2/A2)</a:t>
            </a:r>
          </a:p>
          <a:p>
            <a:pPr marL="288918" lvl="1" indent="115885"/>
            <a:r>
              <a:rPr lang="en-US" sz="1600" dirty="0"/>
              <a:t> </a:t>
            </a:r>
            <a:r>
              <a:rPr lang="en-US" sz="1600" dirty="0" smtClean="0"/>
              <a:t>Delta change method for GCM to RCM conversion </a:t>
            </a:r>
          </a:p>
          <a:p>
            <a:pPr marL="509588" lvl="1" indent="-222250"/>
            <a:r>
              <a:rPr lang="en-US" sz="1600" dirty="0" smtClean="0"/>
              <a:t>Baseline scenario (19610 – 1990) and future scenario (2071 – 2100)       with 6 hours temporal resolution</a:t>
            </a:r>
            <a:endParaRPr lang="en-US" sz="1600" dirty="0"/>
          </a:p>
          <a:p>
            <a:pPr marL="509588" lvl="1" indent="-222250"/>
            <a:r>
              <a:rPr lang="en-US" sz="1600" dirty="0" smtClean="0"/>
              <a:t>Three urbanization trends (current situation with population increase, disconnection of storm water and water demand reduction)</a:t>
            </a:r>
          </a:p>
          <a:p>
            <a:pPr marL="509588" lvl="1" indent="-222250"/>
            <a:r>
              <a:rPr lang="en-US" sz="1600" dirty="0" smtClean="0"/>
              <a:t>Increase in population will increase overflow volumes and nutrient load</a:t>
            </a:r>
          </a:p>
          <a:p>
            <a:pPr marL="509588" lvl="1" indent="-222250"/>
            <a:r>
              <a:rPr lang="en-US" sz="1600" dirty="0" smtClean="0"/>
              <a:t>Use of SUDS and storm disconnection will reduce the overflow volume and nutrient loading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x="211661" y="660237"/>
            <a:ext cx="277128" cy="277128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159469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88789" y="511476"/>
            <a:ext cx="4119300" cy="57465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dirty="0" smtClean="0"/>
              <a:t>LITERATURE REVIEW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211661" y="1342210"/>
            <a:ext cx="6502648" cy="364780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285743" lvl="2" indent="-285743">
              <a:buChar char="▰"/>
            </a:pPr>
            <a:r>
              <a:rPr lang="en-US" sz="1800" dirty="0" smtClean="0"/>
              <a:t>Analysis of climate change effects on urban runoff – M. Jung 2015</a:t>
            </a:r>
            <a:endParaRPr lang="en-US" sz="1800" dirty="0"/>
          </a:p>
          <a:p>
            <a:pPr marL="288918" lvl="1" indent="115885"/>
            <a:r>
              <a:rPr lang="en-US" sz="1800" dirty="0" smtClean="0"/>
              <a:t> </a:t>
            </a:r>
            <a:r>
              <a:rPr lang="en-US" sz="1600" dirty="0" smtClean="0"/>
              <a:t>Study area 85% impervious </a:t>
            </a:r>
          </a:p>
          <a:p>
            <a:pPr marL="288918" lvl="1" indent="115885"/>
            <a:r>
              <a:rPr lang="en-US" sz="1600" dirty="0"/>
              <a:t> </a:t>
            </a:r>
            <a:r>
              <a:rPr lang="en-US" sz="1600" dirty="0" err="1" smtClean="0"/>
              <a:t>Landuse</a:t>
            </a:r>
            <a:r>
              <a:rPr lang="en-US" sz="1600" dirty="0" smtClean="0"/>
              <a:t> (residential, commercial, institutional, public areas and school)</a:t>
            </a:r>
          </a:p>
          <a:p>
            <a:pPr marL="509588" lvl="1" indent="-222250"/>
            <a:r>
              <a:rPr lang="en-US" sz="1600" dirty="0" smtClean="0"/>
              <a:t>Linear regression analysis was used to extrapolate collected data  for  future climate scenarios</a:t>
            </a:r>
          </a:p>
          <a:p>
            <a:pPr marL="509588" lvl="1" indent="-222250"/>
            <a:r>
              <a:rPr lang="en-US" sz="1600" dirty="0" smtClean="0"/>
              <a:t>Runoff simulation done for 10 year and 100 year return period, rainfall duration (10min, 1 hour), base year 1975 and forecast years of 2020-50</a:t>
            </a:r>
          </a:p>
          <a:p>
            <a:pPr marL="509588" lvl="1" indent="-222250"/>
            <a:r>
              <a:rPr lang="en-US" sz="1600" dirty="0" smtClean="0"/>
              <a:t>Flow routing done using dynamic wave method and SCS curve method was used for infiltration</a:t>
            </a:r>
          </a:p>
          <a:p>
            <a:pPr marL="509588" lvl="1" indent="-222250"/>
            <a:r>
              <a:rPr lang="en-US" sz="1600" dirty="0" smtClean="0"/>
              <a:t>Modelled peak discharge and runoff volume for all durations and return period increases</a:t>
            </a:r>
            <a:endParaRPr lang="en-US" sz="1600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11661" y="660237"/>
            <a:ext cx="277128" cy="277128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101636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88789" y="511476"/>
            <a:ext cx="4119300" cy="57465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dirty="0" smtClean="0"/>
              <a:t>LITERATURE REVIEW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0" y="1342210"/>
            <a:ext cx="6714309" cy="364780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285743" lvl="2" indent="-285743">
              <a:buChar char="▰"/>
            </a:pPr>
            <a:r>
              <a:rPr lang="en-US" sz="1800" dirty="0" smtClean="0"/>
              <a:t>Assessment of LID for managing storm water with changing climate</a:t>
            </a:r>
            <a:endParaRPr lang="en-US" sz="1800" dirty="0"/>
          </a:p>
          <a:p>
            <a:pPr marL="288918" lvl="1" indent="115885"/>
            <a:r>
              <a:rPr lang="en-US" sz="1800" dirty="0" smtClean="0"/>
              <a:t> </a:t>
            </a:r>
            <a:r>
              <a:rPr lang="en-US" sz="1600" dirty="0" smtClean="0"/>
              <a:t>Study area 85% impervious </a:t>
            </a:r>
          </a:p>
          <a:p>
            <a:pPr marL="288918" lvl="1" indent="115885"/>
            <a:r>
              <a:rPr lang="en-US" sz="1600" dirty="0"/>
              <a:t> </a:t>
            </a:r>
            <a:r>
              <a:rPr lang="en-US" sz="1600" dirty="0" err="1" smtClean="0"/>
              <a:t>Landuse</a:t>
            </a:r>
            <a:r>
              <a:rPr lang="en-US" sz="1600" dirty="0" smtClean="0"/>
              <a:t> (residential, commercial, institutional, public areas and school)</a:t>
            </a:r>
          </a:p>
          <a:p>
            <a:pPr marL="509588" lvl="1" indent="-222250"/>
            <a:r>
              <a:rPr lang="en-US" sz="1600" dirty="0" smtClean="0"/>
              <a:t>Linear regression analysis was used to extrapolate collected data  for  future climate scenarios</a:t>
            </a:r>
          </a:p>
          <a:p>
            <a:pPr marL="509588" lvl="1" indent="-222250"/>
            <a:r>
              <a:rPr lang="en-US" sz="1600" dirty="0" smtClean="0"/>
              <a:t>Runoff simulation done for 10 year and 100 year return period, rainfall duration (10min, 1 hour), base year 1975 and forecast years of 2020-50</a:t>
            </a:r>
          </a:p>
          <a:p>
            <a:pPr marL="509588" lvl="1" indent="-222250"/>
            <a:r>
              <a:rPr lang="en-US" sz="1600" dirty="0" smtClean="0"/>
              <a:t>Flow routing done using dynamic wave method and SCS curve method was used for infiltration</a:t>
            </a:r>
          </a:p>
          <a:p>
            <a:pPr marL="509588" lvl="1" indent="-222250"/>
            <a:r>
              <a:rPr lang="en-US" sz="1600" dirty="0" smtClean="0"/>
              <a:t>Modelled peak discharge and runoff volume for all durations and return period increases</a:t>
            </a:r>
            <a:endParaRPr lang="en-US" sz="1600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11661" y="660237"/>
            <a:ext cx="277128" cy="277128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106379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88789" y="511476"/>
            <a:ext cx="4119300" cy="57465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dirty="0" smtClean="0"/>
              <a:t>LITERATURE REVIEW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0" y="1342210"/>
            <a:ext cx="6714309" cy="364780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285743" lvl="2" indent="-285743">
              <a:buChar char="▰"/>
            </a:pPr>
            <a:r>
              <a:rPr lang="en-US" sz="1800" dirty="0" smtClean="0"/>
              <a:t>Assessment of LID for managing storm water with changing climate</a:t>
            </a:r>
            <a:endParaRPr lang="en-US" sz="1800" dirty="0"/>
          </a:p>
          <a:p>
            <a:pPr marL="288918" lvl="1" indent="115885"/>
            <a:r>
              <a:rPr lang="en-US" sz="1800" dirty="0" smtClean="0"/>
              <a:t> </a:t>
            </a:r>
            <a:r>
              <a:rPr lang="en-US" sz="1600" dirty="0" smtClean="0"/>
              <a:t>Study area 85% impervious </a:t>
            </a:r>
          </a:p>
          <a:p>
            <a:pPr marL="288918" lvl="1" indent="115885"/>
            <a:r>
              <a:rPr lang="en-US" sz="1600" dirty="0"/>
              <a:t> </a:t>
            </a:r>
            <a:r>
              <a:rPr lang="en-US" sz="1600" dirty="0" err="1" smtClean="0"/>
              <a:t>Landuse</a:t>
            </a:r>
            <a:r>
              <a:rPr lang="en-US" sz="1600" dirty="0" smtClean="0"/>
              <a:t> (residential, commercial, institutional, public areas and school)</a:t>
            </a:r>
          </a:p>
          <a:p>
            <a:pPr marL="509588" lvl="1" indent="-222250"/>
            <a:r>
              <a:rPr lang="en-US" sz="1600" dirty="0" smtClean="0"/>
              <a:t>Linear regression analysis was used to extrapolate collected data  for  future climate scenarios</a:t>
            </a:r>
          </a:p>
          <a:p>
            <a:pPr marL="509588" lvl="1" indent="-222250"/>
            <a:r>
              <a:rPr lang="en-US" sz="1600" dirty="0" smtClean="0"/>
              <a:t>Runoff simulation done for 10 year and 100 year return period, rainfall duration (10min, 1 hour), base year 1975 and forecast years of 2020-50</a:t>
            </a:r>
          </a:p>
          <a:p>
            <a:pPr marL="509588" lvl="1" indent="-222250"/>
            <a:r>
              <a:rPr lang="en-US" sz="1600" dirty="0" smtClean="0"/>
              <a:t>Flow routing done using dynamic wave method and SCS curve method was used for infiltration</a:t>
            </a:r>
          </a:p>
          <a:p>
            <a:pPr marL="509588" lvl="1" indent="-222250"/>
            <a:r>
              <a:rPr lang="en-US" sz="1600" dirty="0" smtClean="0"/>
              <a:t>Modelled peak discharge and runoff volume for all durations and return period increases</a:t>
            </a:r>
            <a:endParaRPr lang="en-US" sz="1600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11661" y="660237"/>
            <a:ext cx="277128" cy="277128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93633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88789" y="511476"/>
            <a:ext cx="4119300" cy="57465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dirty="0" smtClean="0"/>
              <a:t>STUDY AREA</a:t>
            </a:r>
            <a:endParaRPr lang="en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11661" y="660237"/>
            <a:ext cx="277128" cy="277128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11663" y="1379602"/>
            <a:ext cx="3511253" cy="3145500"/>
          </a:xfrm>
        </p:spPr>
        <p:txBody>
          <a:bodyPr anchor="t"/>
          <a:lstStyle/>
          <a:p>
            <a:pPr marL="285743" lvl="2" indent="-285743">
              <a:buChar char="▰"/>
            </a:pPr>
            <a:r>
              <a:rPr lang="en-US" sz="2000" dirty="0"/>
              <a:t>Study area is located in Salt Lake and Utah county </a:t>
            </a:r>
          </a:p>
          <a:p>
            <a:pPr marL="285743" lvl="2" indent="-285743">
              <a:buChar char="▰"/>
            </a:pPr>
            <a:r>
              <a:rPr lang="en-US" sz="2000" dirty="0"/>
              <a:t>Study the storm runoff into Utah Lake and Jordan River</a:t>
            </a:r>
          </a:p>
          <a:p>
            <a:pPr marL="285743" lvl="2" indent="-285743">
              <a:buChar char="▰"/>
            </a:pPr>
            <a:r>
              <a:rPr lang="en-US" sz="2000" dirty="0"/>
              <a:t>For SWMM model development those watersheds were selected which had higher urban population</a:t>
            </a:r>
          </a:p>
        </p:txBody>
      </p:sp>
      <p:pic>
        <p:nvPicPr>
          <p:cNvPr id="1030" name="Picture 6" descr="https://lh4.googleusercontent.com/0dXGqnlpAnbCPFQjlSu1vDTu6hSCLV83GzWofb5PypmVJvq9fhuaITR682uC-hf9MXCDOj_3bQjglbdNj9c7KOYzrq0Cd5Zly2htp6F7SCdIWflFAkY7ERJSoXS0Et3CLdcz-DCf9Z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914" y="1205931"/>
            <a:ext cx="3232089" cy="393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6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88789" y="511476"/>
            <a:ext cx="4119300" cy="57465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dirty="0" smtClean="0"/>
              <a:t>METHODOLOGY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270971" y="1329144"/>
            <a:ext cx="5254518" cy="363474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lvl="1"/>
            <a:r>
              <a:rPr lang="en-GB" sz="1800" dirty="0" smtClean="0"/>
              <a:t> Two </a:t>
            </a:r>
            <a:r>
              <a:rPr lang="en-GB" sz="1800" dirty="0" err="1" smtClean="0"/>
              <a:t>modeling</a:t>
            </a:r>
            <a:r>
              <a:rPr lang="en-GB" sz="1800" dirty="0" smtClean="0"/>
              <a:t> scenarios (Present and Future)</a:t>
            </a:r>
          </a:p>
          <a:p>
            <a:pPr marL="509588" lvl="1" indent="-274638">
              <a:buFont typeface="Arial" panose="020B0604020202020204" pitchFamily="34" charset="0"/>
              <a:buChar char="•"/>
            </a:pPr>
            <a:r>
              <a:rPr lang="en-GB" sz="1600" dirty="0" smtClean="0"/>
              <a:t>Land use development</a:t>
            </a:r>
          </a:p>
          <a:p>
            <a:pPr marL="509588" lvl="1" indent="-274638">
              <a:buFont typeface="Arial" panose="020B0604020202020204" pitchFamily="34" charset="0"/>
              <a:buChar char="•"/>
            </a:pPr>
            <a:r>
              <a:rPr lang="en-GB" sz="1600" dirty="0" smtClean="0"/>
              <a:t>Climatic trends</a:t>
            </a:r>
          </a:p>
          <a:p>
            <a:pPr lvl="1"/>
            <a:r>
              <a:rPr lang="en-GB" sz="1800" dirty="0" smtClean="0"/>
              <a:t> Watershed delineation</a:t>
            </a:r>
          </a:p>
          <a:p>
            <a:pPr lvl="1"/>
            <a:r>
              <a:rPr lang="en-GB" sz="1800" dirty="0" smtClean="0"/>
              <a:t> </a:t>
            </a:r>
            <a:r>
              <a:rPr lang="en-GB" sz="1800" dirty="0"/>
              <a:t>SWMM input parameters estimation</a:t>
            </a:r>
          </a:p>
          <a:p>
            <a:pPr lvl="1"/>
            <a:r>
              <a:rPr lang="en-GB" sz="1800" dirty="0"/>
              <a:t> </a:t>
            </a:r>
            <a:r>
              <a:rPr lang="en-GB" sz="1800" dirty="0" smtClean="0"/>
              <a:t>Precipitation data collection </a:t>
            </a:r>
          </a:p>
          <a:p>
            <a:pPr lvl="1"/>
            <a:r>
              <a:rPr lang="en-GB" sz="1800" dirty="0"/>
              <a:t> </a:t>
            </a:r>
            <a:r>
              <a:rPr lang="en-GB" sz="1800" dirty="0" smtClean="0"/>
              <a:t>Storm water pollutant loading</a:t>
            </a:r>
          </a:p>
          <a:p>
            <a:pPr lvl="1"/>
            <a:r>
              <a:rPr lang="en-GB" sz="1800" dirty="0" smtClean="0"/>
              <a:t> Model calibration </a:t>
            </a:r>
            <a:endParaRPr lang="en-US" sz="1800" dirty="0"/>
          </a:p>
          <a:p>
            <a:pPr marL="285743" lvl="4" indent="-285743">
              <a:buChar char="▰"/>
            </a:pPr>
            <a:endParaRPr lang="en-US" sz="1800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11661" y="660237"/>
            <a:ext cx="277128" cy="277128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15428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  <p:bldP spid="237" grpId="0" build="p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632</Words>
  <Application>Microsoft Office PowerPoint</Application>
  <PresentationFormat>Custom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Arvo</vt:lpstr>
      <vt:lpstr>Roboto Condensed Light</vt:lpstr>
      <vt:lpstr>Roboto Condensed</vt:lpstr>
      <vt:lpstr>Salerio template</vt:lpstr>
      <vt:lpstr>RESEARCH PRESENTATION   By Muhammad Imran</vt:lpstr>
      <vt:lpstr>PowerPoint Presentation</vt:lpstr>
      <vt:lpstr>PowerPoint Presentation</vt:lpstr>
      <vt:lpstr>LITERATURE REVIEW</vt:lpstr>
      <vt:lpstr>LITERATURE REVIEW</vt:lpstr>
      <vt:lpstr>LITERATURE REVIEW</vt:lpstr>
      <vt:lpstr>LITERATURE REVIEW</vt:lpstr>
      <vt:lpstr>STUDY AREA</vt:lpstr>
      <vt:lpstr>METHODOLOGY</vt:lpstr>
      <vt:lpstr>METHODOLOGY</vt:lpstr>
      <vt:lpstr>METHODOLOGY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   By Muhammad Imran</dc:title>
  <dc:creator>Muhammad Imran</dc:creator>
  <cp:lastModifiedBy>Muhammad Imran</cp:lastModifiedBy>
  <cp:revision>59</cp:revision>
  <dcterms:modified xsi:type="dcterms:W3CDTF">2017-08-30T18:58:21Z</dcterms:modified>
</cp:coreProperties>
</file>