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73" r:id="rId4"/>
    <p:sldId id="263" r:id="rId5"/>
    <p:sldId id="266" r:id="rId6"/>
    <p:sldId id="271" r:id="rId7"/>
    <p:sldId id="272" r:id="rId8"/>
    <p:sldId id="270" r:id="rId9"/>
    <p:sldId id="260" r:id="rId10"/>
    <p:sldId id="274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6" autoAdjust="0"/>
  </p:normalViewPr>
  <p:slideViewPr>
    <p:cSldViewPr snapToGrid="0">
      <p:cViewPr varScale="1">
        <p:scale>
          <a:sx n="51" d="100"/>
          <a:sy n="51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Sc%20Working\Fall%202016\Research\Progress%20Reports\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Sc%20Working\Fall%202016\Research\Progress%20Reports\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Affected Villages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Study!$B$2:$B$4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</c:numCache>
            </c:numRef>
          </c:xVal>
          <c:yVal>
            <c:numRef>
              <c:f>Study!$C$2:$C$4</c:f>
              <c:numCache>
                <c:formatCode>General</c:formatCode>
                <c:ptCount val="3"/>
                <c:pt idx="0">
                  <c:v>36</c:v>
                </c:pt>
                <c:pt idx="1">
                  <c:v>20</c:v>
                </c:pt>
                <c:pt idx="2">
                  <c:v>15</c:v>
                </c:pt>
              </c:numCache>
            </c:numRef>
          </c:yVal>
          <c:smooth val="1"/>
        </c:ser>
        <c:ser>
          <c:idx val="1"/>
          <c:order val="1"/>
          <c:tx>
            <c:v>Lost Lives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Study!$B$2:$B$4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</c:numCache>
            </c:numRef>
          </c:xVal>
          <c:yVal>
            <c:numRef>
              <c:f>Study!$D$2:$D$4</c:f>
              <c:numCache>
                <c:formatCode>General</c:formatCode>
                <c:ptCount val="3"/>
                <c:pt idx="0">
                  <c:v>190</c:v>
                </c:pt>
                <c:pt idx="1">
                  <c:v>123</c:v>
                </c:pt>
                <c:pt idx="2">
                  <c:v>132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01054704"/>
        <c:axId val="-1801051440"/>
      </c:scatterChart>
      <c:valAx>
        <c:axId val="-180105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1051440"/>
        <c:crosses val="autoZero"/>
        <c:crossBetween val="midCat"/>
      </c:valAx>
      <c:valAx>
        <c:axId val="-1801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Damage in NUmbers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105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Houses Damage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Study!$B$2:$B$4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</c:numCache>
            </c:numRef>
          </c:cat>
          <c:val>
            <c:numRef>
              <c:f>Study!$E$2:$E$4</c:f>
              <c:numCache>
                <c:formatCode>General</c:formatCode>
                <c:ptCount val="3"/>
                <c:pt idx="0">
                  <c:v>150007</c:v>
                </c:pt>
                <c:pt idx="1">
                  <c:v>60543</c:v>
                </c:pt>
                <c:pt idx="2">
                  <c:v>84103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1750582752"/>
        <c:axId val="-1750574592"/>
      </c:barChart>
      <c:lineChart>
        <c:grouping val="standard"/>
        <c:varyColors val="0"/>
        <c:ser>
          <c:idx val="1"/>
          <c:order val="1"/>
          <c:tx>
            <c:v>Damaged Crop Area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Study!$B$2:$B$4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</c:numCache>
            </c:numRef>
          </c:cat>
          <c:val>
            <c:numRef>
              <c:f>Study!$F$2:$F$4</c:f>
              <c:numCache>
                <c:formatCode>General</c:formatCode>
                <c:ptCount val="3"/>
                <c:pt idx="0">
                  <c:v>122339</c:v>
                </c:pt>
                <c:pt idx="1">
                  <c:v>84122</c:v>
                </c:pt>
                <c:pt idx="2">
                  <c:v>98210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50571328"/>
        <c:axId val="-1750579488"/>
      </c:lineChart>
      <c:catAx>
        <c:axId val="-175058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Flood 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0574592"/>
        <c:crosses val="autoZero"/>
        <c:auto val="1"/>
        <c:lblAlgn val="ctr"/>
        <c:lblOffset val="100"/>
        <c:noMultiLvlLbl val="0"/>
      </c:catAx>
      <c:valAx>
        <c:axId val="-175057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Houses Damaged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0582752"/>
        <c:crosses val="autoZero"/>
        <c:crossBetween val="between"/>
      </c:valAx>
      <c:valAx>
        <c:axId val="-17505794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Damaged Crop Area (ha)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0571328"/>
        <c:crosses val="max"/>
        <c:crossBetween val="between"/>
      </c:valAx>
      <c:catAx>
        <c:axId val="-1750571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750579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Study!$A$28:$A$29</c:f>
              <c:strCache>
                <c:ptCount val="1"/>
                <c:pt idx="0">
                  <c:v>2010 2012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Study!$A$28:$A$29</c:f>
              <c:numCache>
                <c:formatCode>General</c:formatCode>
                <c:ptCount val="2"/>
                <c:pt idx="0">
                  <c:v>2010</c:v>
                </c:pt>
                <c:pt idx="1">
                  <c:v>2012</c:v>
                </c:pt>
              </c:numCache>
            </c:numRef>
          </c:xVal>
          <c:yVal>
            <c:numRef>
              <c:f>Study!$B$28:$C$28</c:f>
              <c:numCache>
                <c:formatCode>General</c:formatCode>
                <c:ptCount val="2"/>
                <c:pt idx="0">
                  <c:v>79</c:v>
                </c:pt>
                <c:pt idx="1">
                  <c:v>58</c:v>
                </c:pt>
              </c:numCache>
            </c:numRef>
          </c:yVal>
          <c:smooth val="1"/>
        </c:ser>
        <c:ser>
          <c:idx val="1"/>
          <c:order val="1"/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Study!$A$28:$A$29</c:f>
              <c:numCache>
                <c:formatCode>General</c:formatCode>
                <c:ptCount val="2"/>
                <c:pt idx="0">
                  <c:v>2010</c:v>
                </c:pt>
                <c:pt idx="1">
                  <c:v>2012</c:v>
                </c:pt>
              </c:numCache>
            </c:numRef>
          </c:xVal>
          <c:yVal>
            <c:numRef>
              <c:f>Study!$B$29:$C$29</c:f>
              <c:numCache>
                <c:formatCode>General</c:formatCode>
                <c:ptCount val="2"/>
                <c:pt idx="0">
                  <c:v>81</c:v>
                </c:pt>
                <c:pt idx="1">
                  <c:v>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01046544"/>
        <c:axId val="-1750576224"/>
      </c:scatterChart>
      <c:valAx>
        <c:axId val="-180104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0576224"/>
        <c:crosses val="autoZero"/>
        <c:crossBetween val="midCat"/>
        <c:majorUnit val="1"/>
      </c:valAx>
      <c:valAx>
        <c:axId val="-17505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Reduction 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2459864391951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1046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4C1A0-F081-4961-9804-54471A014BC3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BC0AB-B230-4910-839F-918B8F2F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Flood situation changes each year and have a severe impact</a:t>
            </a:r>
            <a:r>
              <a:rPr lang="en-US" baseline="0" dirty="0" smtClean="0"/>
              <a:t> on population and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better understanding of consequences will help to divert the investment where it is required the most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SDG 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Food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BC0AB-B230-4910-839F-918B8F2FF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Floods in Rajanpur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2010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2012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BC0AB-B230-4910-839F-918B8F2FF1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SDG 6 matrix development and reduction in SDG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Urban water infrastructure</a:t>
            </a:r>
            <a:r>
              <a:rPr lang="en-US" baseline="0" dirty="0" smtClean="0"/>
              <a:t> depth damage function development and estimation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BC0AB-B230-4910-839F-918B8F2FF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14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3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92ECC1-30C2-4E11-AA1C-8F41DE17B294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05B-6803-41E7-9376-7B1E9276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292" y="1543050"/>
            <a:ext cx="8825658" cy="2514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Research Presentation 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400" dirty="0" smtClean="0"/>
              <a:t>By: Muhammad Imran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0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404723" cy="827442"/>
          </a:xfrm>
        </p:spPr>
        <p:txBody>
          <a:bodyPr/>
          <a:lstStyle/>
          <a:p>
            <a:r>
              <a:rPr lang="en-US" dirty="0" smtClean="0"/>
              <a:t>Research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1" y="1653907"/>
            <a:ext cx="8946541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816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68" y="1349375"/>
            <a:ext cx="6638677" cy="5075238"/>
          </a:xfrm>
        </p:spPr>
      </p:pic>
    </p:spTree>
    <p:extLst>
      <p:ext uri="{BB962C8B-B14F-4D97-AF65-F5344CB8AC3E}">
        <p14:creationId xmlns:p14="http://schemas.microsoft.com/office/powerpoint/2010/main" val="385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816"/>
          </a:xfrm>
        </p:spPr>
        <p:txBody>
          <a:bodyPr/>
          <a:lstStyle/>
          <a:p>
            <a:r>
              <a:rPr lang="en-US" dirty="0" smtClean="0"/>
              <a:t>Data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349534"/>
            <a:ext cx="9404723" cy="4834698"/>
          </a:xfrm>
        </p:spPr>
        <p:txBody>
          <a:bodyPr>
            <a:normAutofit/>
          </a:bodyPr>
          <a:lstStyle/>
          <a:p>
            <a:r>
              <a:rPr lang="en-US" dirty="0" smtClean="0"/>
              <a:t>Digital Elevation Model </a:t>
            </a:r>
          </a:p>
          <a:p>
            <a:pPr lvl="1"/>
            <a:r>
              <a:rPr lang="en-US" sz="2000" dirty="0" smtClean="0"/>
              <a:t>30m resolution data (USGS-LPDACC) will be resampled to 15m resolution</a:t>
            </a:r>
          </a:p>
          <a:p>
            <a:pPr marL="338138" lvl="1" indent="-338138"/>
            <a:r>
              <a:rPr lang="en-US" sz="2000" dirty="0" smtClean="0"/>
              <a:t>SAR – Optical Imagery </a:t>
            </a:r>
          </a:p>
          <a:p>
            <a:pPr marL="738188" lvl="2" indent="-338138"/>
            <a:r>
              <a:rPr lang="en-US" sz="2000" dirty="0" smtClean="0"/>
              <a:t>Pre and post flood event</a:t>
            </a:r>
          </a:p>
          <a:p>
            <a:pPr marL="338138" lvl="1" indent="-338138"/>
            <a:r>
              <a:rPr lang="en-US" sz="2000" dirty="0" smtClean="0"/>
              <a:t>Land Use</a:t>
            </a:r>
            <a:r>
              <a:rPr lang="en-US" sz="2000" dirty="0"/>
              <a:t> </a:t>
            </a:r>
            <a:r>
              <a:rPr lang="en-US" sz="2000" dirty="0" smtClean="0"/>
              <a:t>Map</a:t>
            </a:r>
          </a:p>
          <a:p>
            <a:pPr marL="338138" lvl="1" indent="-338138"/>
            <a:r>
              <a:rPr lang="en-GB" sz="2000" dirty="0" smtClean="0"/>
              <a:t>District </a:t>
            </a:r>
            <a:r>
              <a:rPr lang="en-GB" sz="2000" dirty="0"/>
              <a:t>level damages to buildings, water </a:t>
            </a:r>
            <a:r>
              <a:rPr lang="en-GB" sz="2000" dirty="0" smtClean="0"/>
              <a:t>infrastructure or agriculture</a:t>
            </a:r>
          </a:p>
          <a:p>
            <a:pPr marL="338138" lvl="1" indent="-338138"/>
            <a:r>
              <a:rPr lang="en-GB" sz="2000" dirty="0" smtClean="0"/>
              <a:t>Damage function for buildings, urban water infrastructure and </a:t>
            </a:r>
            <a:r>
              <a:rPr lang="en-GB" sz="2000" dirty="0"/>
              <a:t>agriculture crops a way to quantify consequences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75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1843"/>
            <a:ext cx="8946541" cy="4195481"/>
          </a:xfrm>
        </p:spPr>
        <p:txBody>
          <a:bodyPr/>
          <a:lstStyle/>
          <a:p>
            <a:r>
              <a:rPr lang="en-US" dirty="0" smtClean="0"/>
              <a:t>Damage data collection sector wise</a:t>
            </a:r>
          </a:p>
          <a:p>
            <a:pPr marL="338138" lvl="1" indent="-338138"/>
            <a:r>
              <a:rPr lang="en-US" dirty="0" smtClean="0"/>
              <a:t>Flood inundation mapping</a:t>
            </a:r>
          </a:p>
          <a:p>
            <a:pPr marL="338138" lvl="1" indent="-338138"/>
            <a:r>
              <a:rPr lang="en-US" dirty="0" smtClean="0"/>
              <a:t>Water depth estimation</a:t>
            </a:r>
          </a:p>
          <a:p>
            <a:pPr marL="338138" lvl="1" indent="-338138"/>
            <a:r>
              <a:rPr lang="en-US" dirty="0" smtClean="0"/>
              <a:t>Damage function development </a:t>
            </a:r>
          </a:p>
          <a:p>
            <a:pPr marL="338138" lvl="1" indent="-338138"/>
            <a:r>
              <a:rPr lang="en-US" dirty="0" smtClean="0"/>
              <a:t>Consequences assessment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6693"/>
          </a:xfrm>
        </p:spPr>
        <p:txBody>
          <a:bodyPr/>
          <a:lstStyle/>
          <a:p>
            <a:r>
              <a:rPr lang="en-US" dirty="0" smtClean="0"/>
              <a:t>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546481"/>
            <a:ext cx="9404723" cy="2165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 Develop and test a GIS technique and tool for depth mapping and translation to consequences using remote sensing data </a:t>
            </a:r>
            <a:endParaRPr lang="en-GB" dirty="0" smtClean="0"/>
          </a:p>
          <a:p>
            <a:pPr marL="342900" lvl="1" indent="-342900"/>
            <a:r>
              <a:rPr lang="en-GB" sz="2000" dirty="0"/>
              <a:t>Flood inundation map</a:t>
            </a:r>
          </a:p>
          <a:p>
            <a:pPr marL="342900" lvl="1" indent="-342900"/>
            <a:r>
              <a:rPr lang="en-GB" sz="2000" dirty="0"/>
              <a:t>Flood water depth estimation</a:t>
            </a:r>
          </a:p>
          <a:p>
            <a:pPr marL="342900" lvl="1" indent="-342900"/>
            <a:r>
              <a:rPr lang="en-US" sz="2000" dirty="0"/>
              <a:t>Linking depth with damages using depth damage functions</a:t>
            </a:r>
          </a:p>
          <a:p>
            <a:pPr marL="342900" lvl="1" indent="-342900"/>
            <a:r>
              <a:rPr lang="en-US" sz="2000" dirty="0"/>
              <a:t>Determine consequences based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09" y="4013804"/>
            <a:ext cx="9404723" cy="84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09" y="4860496"/>
            <a:ext cx="9404723" cy="18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 </a:t>
            </a:r>
            <a:r>
              <a:rPr lang="en-US" dirty="0" smtClean="0"/>
              <a:t>Pakistan is affected by floods on a frequent basis so it is important to estimate consequences for identifying the recovery period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7405"/>
            <a:ext cx="8946541" cy="4195481"/>
          </a:xfrm>
        </p:spPr>
        <p:txBody>
          <a:bodyPr/>
          <a:lstStyle/>
          <a:p>
            <a:r>
              <a:rPr lang="en-GB" dirty="0"/>
              <a:t> </a:t>
            </a:r>
            <a:r>
              <a:rPr lang="en-US" dirty="0"/>
              <a:t>Pakistan is affected by floods on a frequent basis so it is important to estimate consequences for identifying the recovery period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2" y="283906"/>
            <a:ext cx="9404723" cy="905201"/>
          </a:xfrm>
        </p:spPr>
        <p:txBody>
          <a:bodyPr/>
          <a:lstStyle/>
          <a:p>
            <a:r>
              <a:rPr lang="en-US" dirty="0" smtClean="0"/>
              <a:t>Background of Floods in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02" y="1189106"/>
            <a:ext cx="5472583" cy="5380135"/>
          </a:xfrm>
        </p:spPr>
        <p:txBody>
          <a:bodyPr>
            <a:normAutofit/>
          </a:bodyPr>
          <a:lstStyle/>
          <a:p>
            <a:r>
              <a:rPr lang="en-US" dirty="0" smtClean="0"/>
              <a:t>Riverine and flash floods</a:t>
            </a:r>
          </a:p>
          <a:p>
            <a:r>
              <a:rPr lang="en-US" dirty="0" smtClean="0"/>
              <a:t>Riverine floods due to snow/glacier melting and monsoon (June-Aug) rainfall and will be considered in the study</a:t>
            </a:r>
          </a:p>
          <a:p>
            <a:r>
              <a:rPr lang="en-US" dirty="0" smtClean="0"/>
              <a:t>Main affected areas lies on the banks of Indus and Chenab</a:t>
            </a:r>
          </a:p>
          <a:p>
            <a:r>
              <a:rPr lang="en-US" sz="2000" dirty="0" smtClean="0"/>
              <a:t>Most affected areas</a:t>
            </a:r>
            <a:endParaRPr lang="en-US" sz="2000" dirty="0"/>
          </a:p>
          <a:p>
            <a:pPr marL="857250" lvl="2" indent="-457200"/>
            <a:r>
              <a:rPr lang="en-US" dirty="0"/>
              <a:t>Southern Punjab </a:t>
            </a:r>
          </a:p>
          <a:p>
            <a:pPr marL="857250" lvl="2" indent="-457200"/>
            <a:r>
              <a:rPr lang="en-US" dirty="0" smtClean="0"/>
              <a:t>Northern Sindh</a:t>
            </a:r>
            <a:endParaRPr lang="en-US" dirty="0"/>
          </a:p>
          <a:p>
            <a:pPr marL="342900" lvl="2" indent="-342900"/>
            <a:r>
              <a:rPr lang="en-US" sz="2000" dirty="0"/>
              <a:t>Study Area selected for the implementation of framework is Rajanpur – Punjab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85" y="1189107"/>
            <a:ext cx="5944573" cy="51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2" y="283906"/>
            <a:ext cx="9404723" cy="905201"/>
          </a:xfrm>
        </p:spPr>
        <p:txBody>
          <a:bodyPr/>
          <a:lstStyle/>
          <a:p>
            <a:r>
              <a:rPr lang="en-US" dirty="0" smtClean="0"/>
              <a:t>Deaths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637760"/>
              </p:ext>
            </p:extLst>
          </p:nvPr>
        </p:nvGraphicFramePr>
        <p:xfrm>
          <a:off x="1370013" y="1595438"/>
          <a:ext cx="894715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7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1232"/>
          </a:xfrm>
        </p:spPr>
        <p:txBody>
          <a:bodyPr/>
          <a:lstStyle/>
          <a:p>
            <a:r>
              <a:rPr lang="en-US" dirty="0" smtClean="0"/>
              <a:t>Damage to Houses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08917"/>
              </p:ext>
            </p:extLst>
          </p:nvPr>
        </p:nvGraphicFramePr>
        <p:xfrm>
          <a:off x="1103313" y="1447800"/>
          <a:ext cx="89471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9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dirty="0" smtClean="0"/>
              <a:t>Access to Clean Water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28051"/>
              </p:ext>
            </p:extLst>
          </p:nvPr>
        </p:nvGraphicFramePr>
        <p:xfrm>
          <a:off x="1103684" y="15954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and Agriculture Situation in Study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Water Infrastructure</a:t>
            </a:r>
          </a:p>
          <a:p>
            <a:pPr lvl="1"/>
            <a:r>
              <a:rPr lang="en-US" dirty="0" smtClean="0"/>
              <a:t>Municipal water supply through tube wells</a:t>
            </a:r>
          </a:p>
          <a:p>
            <a:pPr lvl="1"/>
            <a:r>
              <a:rPr lang="en-US" dirty="0" smtClean="0"/>
              <a:t>Individual hand pumps 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sz="2000" dirty="0"/>
              <a:t>Crops </a:t>
            </a:r>
            <a:endParaRPr lang="en-US" sz="2000" dirty="0" smtClean="0"/>
          </a:p>
          <a:p>
            <a:pPr marL="742950" lvl="2" indent="-342900"/>
            <a:r>
              <a:rPr lang="en-US" dirty="0" smtClean="0"/>
              <a:t>Cotton</a:t>
            </a:r>
          </a:p>
          <a:p>
            <a:pPr marL="742950" lvl="2" indent="-342900"/>
            <a:r>
              <a:rPr lang="en-US" dirty="0" smtClean="0"/>
              <a:t>Sugar cane</a:t>
            </a:r>
          </a:p>
          <a:p>
            <a:pPr marL="742950" lvl="2" indent="-342900"/>
            <a:r>
              <a:rPr lang="en-US" dirty="0" smtClean="0"/>
              <a:t>Wheat</a:t>
            </a:r>
          </a:p>
          <a:p>
            <a:pPr marL="4000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713"/>
          </a:xfrm>
        </p:spPr>
        <p:txBody>
          <a:bodyPr/>
          <a:lstStyle/>
          <a:p>
            <a:r>
              <a:rPr lang="en-US" dirty="0" smtClean="0"/>
              <a:t>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6431"/>
            <a:ext cx="10536239" cy="503623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Pakistan Flood Impact Assessment, 2010, World Food Program</a:t>
            </a:r>
          </a:p>
          <a:p>
            <a:pPr lvl="1"/>
            <a:r>
              <a:rPr lang="en-US" dirty="0" smtClean="0"/>
              <a:t>Market situation</a:t>
            </a:r>
          </a:p>
          <a:p>
            <a:pPr lvl="1"/>
            <a:r>
              <a:rPr lang="en-US" dirty="0" smtClean="0"/>
              <a:t>Livelihood and Assets</a:t>
            </a:r>
          </a:p>
          <a:p>
            <a:pPr lvl="1"/>
            <a:r>
              <a:rPr lang="en-US" dirty="0" smtClean="0"/>
              <a:t>Food Security</a:t>
            </a:r>
          </a:p>
          <a:p>
            <a:r>
              <a:rPr lang="en-GB" sz="1800" dirty="0"/>
              <a:t>Kirsch, Thomas D., et al. "Impact of the 2010 Pakistan floods on rural and urban populations at six months." </a:t>
            </a:r>
            <a:r>
              <a:rPr lang="en-GB" sz="1800" i="1" dirty="0" err="1"/>
              <a:t>PLoS</a:t>
            </a:r>
            <a:r>
              <a:rPr lang="en-GB" sz="1800" i="1" dirty="0"/>
              <a:t> currents</a:t>
            </a:r>
            <a:r>
              <a:rPr lang="en-GB" sz="1800" dirty="0"/>
              <a:t> 4 (2012</a:t>
            </a:r>
            <a:r>
              <a:rPr lang="en-GB" sz="1800" dirty="0" smtClean="0"/>
              <a:t>).</a:t>
            </a:r>
          </a:p>
          <a:p>
            <a:pPr lvl="1"/>
            <a:r>
              <a:rPr lang="en-GB" dirty="0" smtClean="0"/>
              <a:t>Focused primarily on WASH aspect pre and post flood conditions</a:t>
            </a:r>
            <a:endParaRPr lang="en-GB" dirty="0"/>
          </a:p>
          <a:p>
            <a:pPr marL="338138" lvl="1" indent="-338138"/>
            <a:r>
              <a:rPr lang="en-GB" dirty="0" smtClean="0"/>
              <a:t>Preliminary Damage Estimates for Pakistan Flood Events, 2010</a:t>
            </a:r>
            <a:r>
              <a:rPr lang="en-US" dirty="0" smtClean="0"/>
              <a:t>, Ball State University</a:t>
            </a:r>
          </a:p>
          <a:p>
            <a:pPr marL="338138" lvl="1" indent="-338138"/>
            <a:r>
              <a:rPr lang="en-US" dirty="0" smtClean="0"/>
              <a:t>Flood Damage Modeling on the Basis of Urban Structure Mapping Using High Resolution Remote Sensing – Tina G et. Al</a:t>
            </a:r>
          </a:p>
          <a:p>
            <a:pPr marL="338138" lvl="1" indent="-338138"/>
            <a:r>
              <a:rPr lang="en-US" dirty="0" smtClean="0"/>
              <a:t>Impact of the 2010 Pakistan Floods on Rural and Urban Population at Six Months – (Kirsch TD 2012)</a:t>
            </a:r>
          </a:p>
          <a:p>
            <a:pPr marL="338138" lvl="1" indent="-338138"/>
            <a:r>
              <a:rPr lang="en-US" dirty="0" smtClean="0"/>
              <a:t>National Disaster Management Reports (2010, 2011) </a:t>
            </a:r>
          </a:p>
          <a:p>
            <a:pPr marL="738188" lvl="2" indent="-338138"/>
            <a:r>
              <a:rPr lang="en-US" sz="1800" dirty="0" smtClean="0"/>
              <a:t>Damage data aggregated</a:t>
            </a:r>
          </a:p>
        </p:txBody>
      </p:sp>
    </p:spTree>
    <p:extLst>
      <p:ext uri="{BB962C8B-B14F-4D97-AF65-F5344CB8AC3E}">
        <p14:creationId xmlns:p14="http://schemas.microsoft.com/office/powerpoint/2010/main" val="816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3174</TotalTime>
  <Words>301</Words>
  <Application>Microsoft Office PowerPoint</Application>
  <PresentationFormat>Widescreen</PresentationFormat>
  <Paragraphs>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Research Presentation   By: Muhammad Imran</vt:lpstr>
      <vt:lpstr>Research Topic</vt:lpstr>
      <vt:lpstr>Problem Statement</vt:lpstr>
      <vt:lpstr>Background of Floods in Pakistan</vt:lpstr>
      <vt:lpstr>Deaths</vt:lpstr>
      <vt:lpstr>Damage to Houses </vt:lpstr>
      <vt:lpstr>Access to Clean Water</vt:lpstr>
      <vt:lpstr>Water and Agriculture Situation in Study Area</vt:lpstr>
      <vt:lpstr>Previous Studies</vt:lpstr>
      <vt:lpstr>Research Objective</vt:lpstr>
      <vt:lpstr>Methodology</vt:lpstr>
      <vt:lpstr>Data Required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Impact Assessment on Sustainable Development Goals</dc:title>
  <dc:creator>Muhammad Imran</dc:creator>
  <cp:lastModifiedBy>Muhammad Imran</cp:lastModifiedBy>
  <cp:revision>138</cp:revision>
  <dcterms:created xsi:type="dcterms:W3CDTF">2016-09-19T20:58:48Z</dcterms:created>
  <dcterms:modified xsi:type="dcterms:W3CDTF">2017-06-07T15:33:09Z</dcterms:modified>
</cp:coreProperties>
</file>