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66" r:id="rId5"/>
    <p:sldId id="269" r:id="rId6"/>
    <p:sldId id="270" r:id="rId7"/>
    <p:sldId id="280" r:id="rId8"/>
    <p:sldId id="268"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71" r:id="rId22"/>
    <p:sldId id="272" r:id="rId23"/>
    <p:sldId id="273" r:id="rId24"/>
    <p:sldId id="274" r:id="rId25"/>
    <p:sldId id="275" r:id="rId26"/>
    <p:sldId id="276" r:id="rId27"/>
    <p:sldId id="277" r:id="rId28"/>
    <p:sldId id="258" r:id="rId29"/>
    <p:sldId id="302" r:id="rId30"/>
    <p:sldId id="278" r:id="rId31"/>
    <p:sldId id="293" r:id="rId32"/>
    <p:sldId id="294" r:id="rId33"/>
    <p:sldId id="295" r:id="rId34"/>
    <p:sldId id="296" r:id="rId35"/>
    <p:sldId id="279" r:id="rId36"/>
    <p:sldId id="299" r:id="rId37"/>
    <p:sldId id="300" r:id="rId38"/>
    <p:sldId id="301" r:id="rId39"/>
    <p:sldId id="297" r:id="rId40"/>
    <p:sldId id="298" r:id="rId41"/>
    <p:sldId id="304" r:id="rId42"/>
    <p:sldId id="305" r:id="rId43"/>
    <p:sldId id="306" r:id="rId44"/>
    <p:sldId id="264" r:id="rId45"/>
    <p:sldId id="26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11" d="100"/>
          <a:sy n="111" d="100"/>
        </p:scale>
        <p:origin x="15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5/24/2021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Technology</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a:t>
            </a:r>
            <a:r>
              <a:rPr lang="en-US" altLang="en-US" b="1" dirty="0" smtClean="0"/>
              <a:t>CSC </a:t>
            </a:r>
            <a:r>
              <a:rPr lang="en-US" altLang="en-US" b="1" dirty="0"/>
              <a:t>3222</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54365855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251715">
                  <a:extLst>
                    <a:ext uri="{9D8B030D-6E8A-4147-A177-3AD203B41FA5}">
                      <a16:colId xmlns="" xmlns:a16="http://schemas.microsoft.com/office/drawing/2014/main" val="1762131981"/>
                    </a:ext>
                  </a:extLst>
                </a:gridCol>
                <a:gridCol w="1204957">
                  <a:extLst>
                    <a:ext uri="{9D8B030D-6E8A-4147-A177-3AD203B41FA5}">
                      <a16:colId xmlns="" xmlns:a16="http://schemas.microsoft.com/office/drawing/2014/main" val="445458238"/>
                    </a:ext>
                  </a:extLst>
                </a:gridCol>
                <a:gridCol w="1770268">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1</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r>
                        <a:rPr lang="en-US" smtClean="0"/>
                        <a:t>Spring 20-21</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smtClean="0"/>
                        <a:t>&lt;&gt;</a:t>
                      </a:r>
                      <a:endParaRPr lang="en-US" i="1" dirty="0" smtClean="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a:t>
            </a:r>
            <a:r>
              <a:rPr lang="en-US" sz="2400" dirty="0" smtClean="0"/>
              <a:t>data.</a:t>
            </a:r>
            <a:endParaRPr lang="en-US" sz="2400" dirty="0"/>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a:t>
            </a:r>
            <a:r>
              <a:rPr lang="en-US" sz="2400" b="1" dirty="0" smtClean="0"/>
              <a:t>Web </a:t>
            </a:r>
            <a:r>
              <a:rPr lang="en-US" sz="2400" dirty="0"/>
              <a:t>c</a:t>
            </a:r>
            <a:r>
              <a:rPr lang="en-US" sz="2400" dirty="0" smtClean="0"/>
              <a:t>ommonly </a:t>
            </a:r>
            <a:r>
              <a:rPr lang="en-US" sz="2400" dirty="0"/>
              <a:t>known as the </a:t>
            </a:r>
            <a:r>
              <a:rPr lang="en-US" sz="2400" b="1" dirty="0" smtClean="0"/>
              <a:t>Web(</a:t>
            </a:r>
            <a:r>
              <a:rPr lang="en-US" sz="2400" b="1" dirty="0"/>
              <a:t>Abbreviated as </a:t>
            </a:r>
            <a:r>
              <a:rPr lang="en-US" sz="2400" b="1" dirty="0" smtClean="0"/>
              <a:t>WWW).</a:t>
            </a:r>
            <a:endParaRPr lang="en-US" sz="2400" b="1" dirty="0"/>
          </a:p>
          <a:p>
            <a:pPr marL="285750" indent="-285750">
              <a:buFont typeface="Arial" pitchFamily="34" charset="0"/>
              <a:buChar char="•"/>
            </a:pPr>
            <a:r>
              <a:rPr lang="en-US" sz="2400" dirty="0"/>
              <a:t>A system of interlinked hypertext documents accessed via the </a:t>
            </a:r>
            <a:r>
              <a:rPr lang="en-US" sz="2400" dirty="0" smtClean="0"/>
              <a:t>Internet. With </a:t>
            </a:r>
            <a:r>
              <a:rPr lang="en-US" sz="2400" dirty="0"/>
              <a:t>a web browser, any one can view web pages that may contain text, images, videos, and other multimedia and navigate between them via hyperlinks</a:t>
            </a:r>
            <a:r>
              <a:rPr lang="en-US" sz="2400" dirty="0" smtClean="0"/>
              <a:t>.</a:t>
            </a:r>
            <a:endParaRPr lang="en-US" sz="2400" dirty="0"/>
          </a:p>
        </p:txBody>
      </p:sp>
    </p:spTree>
    <p:extLst>
      <p:ext uri="{BB962C8B-B14F-4D97-AF65-F5344CB8AC3E}">
        <p14:creationId xmlns:p14="http://schemas.microsoft.com/office/powerpoint/2010/main" val="3829533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smtClean="0"/>
              <a:t>Internet is global </a:t>
            </a:r>
            <a:r>
              <a:rPr lang="en-US" altLang="en-US" sz="2400" dirty="0"/>
              <a:t>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r>
              <a:rPr lang="en-US" altLang="en-US" sz="2400" dirty="0" smtClean="0"/>
              <a:t>.</a:t>
            </a:r>
          </a:p>
          <a:p>
            <a:pPr marL="285750" indent="-285750">
              <a:buFont typeface="Arial" pitchFamily="34" charset="0"/>
              <a:buChar char="•"/>
            </a:pPr>
            <a:r>
              <a:rPr lang="en-US" altLang="en-US" sz="2400" dirty="0" smtClean="0"/>
              <a:t>WWW is one </a:t>
            </a:r>
            <a:r>
              <a:rPr lang="en-US" altLang="en-US" sz="2400" dirty="0"/>
              <a:t>of the services that runs on the Internet. It is a collection of interconnected documents and other resources, linked by hyperlinks and </a:t>
            </a:r>
            <a:r>
              <a:rPr lang="en-US" altLang="en-US" sz="2400" dirty="0" smtClean="0"/>
              <a:t>URLs. An </a:t>
            </a:r>
            <a:r>
              <a:rPr lang="en-US" altLang="en-US" sz="2400" dirty="0"/>
              <a:t>application running on the Internet</a:t>
            </a:r>
            <a:r>
              <a:rPr lang="en-US" altLang="en-US" sz="2400" dirty="0" smtClean="0"/>
              <a: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r>
              <a:rPr lang="en-US" altLang="en-US" sz="2400" b="1" dirty="0" smtClean="0"/>
              <a:t>).</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r>
              <a:rPr lang="en-US" altLang="en-US" sz="2400" dirty="0" smtClean="0"/>
              <a:t>.</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r>
              <a:rPr lang="en-US" altLang="en-US" sz="2400" dirty="0" smtClean="0"/>
              <a:t>.</a:t>
            </a:r>
            <a:endParaRPr lang="en-US" altLang="en-US" sz="2400" dirty="0"/>
          </a:p>
        </p:txBody>
      </p:sp>
    </p:spTree>
    <p:extLst>
      <p:ext uri="{BB962C8B-B14F-4D97-AF65-F5344CB8AC3E}">
        <p14:creationId xmlns:p14="http://schemas.microsoft.com/office/powerpoint/2010/main" val="3235346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43691" y="1282195"/>
            <a:ext cx="9000309" cy="4893647"/>
          </a:xfrm>
          <a:prstGeom prst="rect">
            <a:avLst/>
          </a:prstGeom>
          <a:noFill/>
        </p:spPr>
        <p:txBody>
          <a:bodyPr wrap="square" rtlCol="0">
            <a:spAutoFit/>
          </a:bodyPr>
          <a:lstStyle/>
          <a:p>
            <a:pPr marL="342900" indent="-342900" algn="just">
              <a:buFont typeface="Arial" pitchFamily="34" charset="0"/>
              <a:buChar char="•"/>
            </a:pPr>
            <a:r>
              <a:rPr lang="en-US" altLang="en-US" sz="2400" dirty="0"/>
              <a:t>Many of the documents are the work of the </a:t>
            </a:r>
            <a:r>
              <a:rPr lang="en-US" altLang="en-US" sz="2400" dirty="0">
                <a:hlinkClick r:id="rId2" tooltip="World Wide Web Consortium"/>
              </a:rPr>
              <a:t>World Wide Web Consortium</a:t>
            </a:r>
            <a:r>
              <a:rPr lang="en-US" altLang="en-US" sz="2400" dirty="0"/>
              <a:t> (W3C</a:t>
            </a:r>
            <a:r>
              <a:rPr lang="en-US" altLang="en-US" sz="2400" dirty="0" smtClean="0"/>
              <a:t>).</a:t>
            </a:r>
          </a:p>
          <a:p>
            <a:pPr marL="342900" indent="-342900" algn="just">
              <a:buFont typeface="Arial" pitchFamily="34" charset="0"/>
              <a:buChar char="•"/>
            </a:pPr>
            <a:r>
              <a:rPr lang="en-US" altLang="en-US" sz="2400" dirty="0" smtClean="0"/>
              <a:t>Some </a:t>
            </a:r>
            <a:r>
              <a:rPr lang="en-US" altLang="en-US" sz="2400" dirty="0"/>
              <a:t>of the documents are produced by the </a:t>
            </a:r>
            <a:r>
              <a:rPr lang="en-US" altLang="en-US" sz="2400" dirty="0">
                <a:hlinkClick r:id="rId3" tooltip="Internet Engineering Task Force"/>
              </a:rPr>
              <a:t>Internet Engineering Task Force</a:t>
            </a:r>
            <a:r>
              <a:rPr lang="en-US" altLang="en-US" sz="2400" dirty="0"/>
              <a:t> (IETF) and other organizations</a:t>
            </a:r>
            <a:r>
              <a:rPr lang="en-US" altLang="en-US" sz="2400" dirty="0" smtClean="0"/>
              <a:t>.</a:t>
            </a:r>
          </a:p>
          <a:p>
            <a:pPr marL="342900" indent="-342900" algn="just">
              <a:buFont typeface="Arial" pitchFamily="34" charset="0"/>
              <a:buChar char="•"/>
            </a:pPr>
            <a:r>
              <a:rPr lang="en-US" altLang="en-US" sz="2400" dirty="0"/>
              <a:t>markup languages, especially HTML and XHTML, from the W3C</a:t>
            </a:r>
          </a:p>
          <a:p>
            <a:pPr marL="800100" lvl="1" indent="-342900" algn="just">
              <a:buFont typeface="Arial" pitchFamily="34" charset="0"/>
              <a:buChar char="•"/>
            </a:pPr>
            <a:r>
              <a:rPr lang="en-US" altLang="en-US" sz="2400" dirty="0"/>
              <a:t>define the structure and interpretation of hypertext documents</a:t>
            </a:r>
          </a:p>
          <a:p>
            <a:pPr marL="342900" indent="-342900" algn="just">
              <a:buFont typeface="Arial" pitchFamily="34" charset="0"/>
              <a:buChar char="•"/>
            </a:pPr>
            <a:r>
              <a:rPr lang="en-US" altLang="en-US" sz="2400" dirty="0" err="1" smtClean="0"/>
              <a:t>ECMAScript</a:t>
            </a:r>
            <a:r>
              <a:rPr lang="en-US" altLang="en-US" sz="2400" dirty="0" smtClean="0"/>
              <a:t> </a:t>
            </a:r>
            <a:r>
              <a:rPr lang="en-US" altLang="en-US" sz="2400" dirty="0"/>
              <a:t>(usually in the form of JavaScript), from </a:t>
            </a:r>
            <a:r>
              <a:rPr lang="en-US" altLang="en-US" sz="2400" dirty="0" err="1"/>
              <a:t>Ecma</a:t>
            </a:r>
            <a:r>
              <a:rPr lang="en-US" altLang="en-US" sz="2400" dirty="0"/>
              <a:t> International</a:t>
            </a:r>
            <a:r>
              <a:rPr lang="en-US" altLang="en-US" sz="2400" dirty="0" smtClean="0"/>
              <a:t>.</a:t>
            </a:r>
          </a:p>
          <a:p>
            <a:pPr marL="342900" indent="-342900" algn="just">
              <a:buFont typeface="Arial" pitchFamily="34" charset="0"/>
              <a:buChar char="•"/>
            </a:pPr>
            <a:r>
              <a:rPr lang="en-US" altLang="en-US" sz="2400" dirty="0"/>
              <a:t>Document Object Model, from W3C.</a:t>
            </a:r>
          </a:p>
          <a:p>
            <a:pPr marL="342900" indent="-342900" algn="just">
              <a:buFont typeface="Arial" pitchFamily="34" charset="0"/>
              <a:buChar char="•"/>
            </a:pPr>
            <a:r>
              <a:rPr lang="en-US" altLang="en-US" sz="2400" dirty="0"/>
              <a:t>Uniform Resource Identifier (</a:t>
            </a:r>
            <a:r>
              <a:rPr lang="en-US" altLang="en-US" sz="2400" dirty="0" smtClean="0"/>
              <a:t>URI)- a </a:t>
            </a:r>
            <a:r>
              <a:rPr lang="en-US" altLang="en-US" sz="2400" dirty="0"/>
              <a:t>universal system for referencing resources on the Internet, such as hypertext documents and images. </a:t>
            </a:r>
          </a:p>
          <a:p>
            <a:pPr marL="342900" indent="-342900" algn="just">
              <a:buFont typeface="Arial" pitchFamily="34" charset="0"/>
              <a:buChar char="•"/>
            </a:pPr>
            <a:r>
              <a:rPr lang="en-US" altLang="en-US" sz="2400" dirty="0" err="1"/>
              <a:t>HyperText</a:t>
            </a:r>
            <a:r>
              <a:rPr lang="en-US" altLang="en-US" sz="2400" dirty="0"/>
              <a:t> Transfer Protocol (</a:t>
            </a:r>
            <a:r>
              <a:rPr lang="en-US" altLang="en-US" sz="2400" dirty="0" smtClean="0"/>
              <a:t>HTTP)- how </a:t>
            </a:r>
            <a:r>
              <a:rPr lang="en-US" altLang="en-US" sz="2400" dirty="0"/>
              <a:t>the browser and server authenticate each other</a:t>
            </a:r>
            <a:r>
              <a:rPr lang="en-US" altLang="en-US" sz="2400" dirty="0" smtClean="0"/>
              <a:t>.</a:t>
            </a:r>
            <a:endParaRPr lang="en-US" altLang="en-US" sz="2400" dirty="0"/>
          </a:p>
        </p:txBody>
      </p:sp>
    </p:spTree>
    <p:extLst>
      <p:ext uri="{BB962C8B-B14F-4D97-AF65-F5344CB8AC3E}">
        <p14:creationId xmlns:p14="http://schemas.microsoft.com/office/powerpoint/2010/main" val="3796490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a:t>
            </a:r>
            <a:r>
              <a:rPr lang="en-US" altLang="en-US" sz="2400" b="1" dirty="0" smtClean="0"/>
              <a:t>follows</a:t>
            </a:r>
          </a:p>
          <a:p>
            <a:pPr marL="342900" indent="-342900" algn="just">
              <a:buFont typeface="Arial" pitchFamily="34" charset="0"/>
              <a:buChar char="•"/>
            </a:pPr>
            <a:r>
              <a:rPr lang="en-US" altLang="en-US" sz="2400" b="1" dirty="0" smtClean="0"/>
              <a:t>&lt;scheme </a:t>
            </a:r>
            <a:r>
              <a:rPr lang="en-US" altLang="en-US" sz="2400" b="1" dirty="0"/>
              <a:t>name&gt; : &lt;hierarchical part&gt; [ ? &lt;query&gt; ] [ # &lt;fragment&gt; ] </a:t>
            </a:r>
            <a:endParaRPr lang="en-US" altLang="en-US" sz="2400" b="1" dirty="0" smtClean="0"/>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r>
              <a:rPr lang="en-US" altLang="en-US" sz="2400" dirty="0" smtClean="0"/>
              <a:t>.</a:t>
            </a:r>
            <a:endParaRPr lang="en-US" altLang="en-US" sz="2400" dirty="0"/>
          </a:p>
        </p:txBody>
      </p:sp>
    </p:spTree>
    <p:extLst>
      <p:ext uri="{BB962C8B-B14F-4D97-AF65-F5344CB8AC3E}">
        <p14:creationId xmlns:p14="http://schemas.microsoft.com/office/powerpoint/2010/main" val="626292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r>
              <a:rPr lang="en-US" altLang="en-US" sz="2400" b="1" dirty="0" smtClean="0"/>
              <a:t>("/").</a:t>
            </a:r>
          </a:p>
          <a:p>
            <a:pPr marL="800100" lvl="1" indent="-342900" algn="just">
              <a:buFont typeface="Arial" pitchFamily="34" charset="0"/>
              <a:buChar char="•"/>
            </a:pPr>
            <a:r>
              <a:rPr lang="en-US" altLang="en-US" sz="2000" dirty="0" smtClean="0"/>
              <a:t>conceptually </a:t>
            </a:r>
            <a:r>
              <a:rPr lang="en-US" altLang="en-US" sz="2000" dirty="0"/>
              <a:t>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r>
              <a:rPr lang="en-US" altLang="en-US" sz="2000" dirty="0" smtClean="0"/>
              <a:t>.</a:t>
            </a:r>
            <a:endParaRPr lang="en-US" altLang="en-US" sz="2000" dirty="0"/>
          </a:p>
        </p:txBody>
      </p:sp>
    </p:spTree>
    <p:extLst>
      <p:ext uri="{BB962C8B-B14F-4D97-AF65-F5344CB8AC3E}">
        <p14:creationId xmlns:p14="http://schemas.microsoft.com/office/powerpoint/2010/main" val="2253002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a:t>
            </a:r>
            <a:r>
              <a:rPr lang="en-US" sz="2600" b="1" dirty="0" smtClean="0">
                <a:solidFill>
                  <a:schemeClr val="tx1"/>
                </a:solidFill>
              </a:rPr>
              <a:t>Objectives</a:t>
            </a:r>
          </a:p>
          <a:p>
            <a:pPr marL="457200" indent="-457200">
              <a:buFont typeface="+mj-lt"/>
              <a:buAutoNum type="arabicPeriod"/>
            </a:pPr>
            <a:r>
              <a:rPr lang="en-US" sz="2600" b="1" dirty="0" smtClean="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a:t>
            </a:r>
            <a:r>
              <a:rPr lang="en-US" altLang="en-US" sz="2600" b="1" dirty="0" smtClean="0">
                <a:solidFill>
                  <a:schemeClr val="tx1"/>
                </a:solidFill>
              </a:rPr>
              <a:t>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a:t>
            </a:r>
            <a:r>
              <a:rPr lang="en-US" altLang="en-US" sz="2600" b="1" dirty="0" smtClean="0">
                <a:solidFill>
                  <a:schemeClr val="tx1"/>
                </a:solidFill>
              </a:rPr>
              <a:t>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a:t>
            </a:r>
            <a:r>
              <a:rPr lang="en-US" sz="2600" b="1" dirty="0" smtClean="0">
                <a:solidFill>
                  <a:schemeClr val="tx1"/>
                </a:solidFill>
              </a:rPr>
              <a:t>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t>
            </a:r>
            <a:r>
              <a:rPr lang="en-US" altLang="en-US" sz="2600" b="1" dirty="0" smtClean="0">
                <a:solidFill>
                  <a:schemeClr val="tx1"/>
                </a:solidFill>
              </a:rPr>
              <a:t>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a:t>
            </a:r>
            <a:r>
              <a:rPr lang="en-US" altLang="en-US" sz="2600" b="1" dirty="0" smtClean="0">
                <a:solidFill>
                  <a:schemeClr val="tx1"/>
                </a:solidFill>
              </a:rPr>
              <a:t>tools</a:t>
            </a:r>
          </a:p>
          <a:p>
            <a:pPr marL="514350" indent="-514350">
              <a:buClr>
                <a:prstClr val="black">
                  <a:lumMod val="75000"/>
                  <a:lumOff val="25000"/>
                </a:prstClr>
              </a:buClr>
              <a:buFont typeface="+mj-lt"/>
              <a:buAutoNum type="arabicPeriod"/>
            </a:pPr>
            <a:r>
              <a:rPr lang="en-US" sz="2600" b="1" dirty="0" smtClean="0">
                <a:solidFill>
                  <a:schemeClr val="tx1"/>
                </a:solidFill>
              </a:rPr>
              <a:t>Learning </a:t>
            </a:r>
            <a:r>
              <a:rPr lang="en-US" sz="2600" b="1" dirty="0">
                <a:solidFill>
                  <a:schemeClr val="tx1"/>
                </a:solidFill>
              </a:rPr>
              <a:t>Objectives</a:t>
            </a:r>
            <a:endParaRPr lang="en-US" sz="2600" b="1" dirty="0" smtClean="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Client/Server </a:t>
            </a:r>
            <a:r>
              <a:rPr lang="en-US" sz="2600" b="1" dirty="0" smtClean="0">
                <a:solidFill>
                  <a:schemeClr val="tx1"/>
                </a:solidFill>
              </a:rPr>
              <a:t>model</a:t>
            </a:r>
          </a:p>
          <a:p>
            <a:pPr marL="1428750" lvl="2" indent="-514350" algn="l">
              <a:buClr>
                <a:prstClr val="black">
                  <a:lumMod val="75000"/>
                  <a:lumOff val="25000"/>
                </a:prstClr>
              </a:buClr>
              <a:buFont typeface="+mj-lt"/>
              <a:buAutoNum type="romanUcPeriod"/>
            </a:pPr>
            <a:r>
              <a:rPr lang="en-US" sz="2600" b="1" dirty="0" smtClean="0">
                <a:solidFill>
                  <a:schemeClr val="tx1"/>
                </a:solidFill>
              </a:rPr>
              <a:t>Three-tier </a:t>
            </a:r>
            <a:r>
              <a:rPr lang="en-US" sz="2600" b="1" dirty="0">
                <a:solidFill>
                  <a:schemeClr val="tx1"/>
                </a:solidFill>
              </a:rPr>
              <a:t>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r>
              <a:rPr lang="en-US" sz="2600" b="1" dirty="0" smtClean="0">
                <a:solidFill>
                  <a:schemeClr val="tx1"/>
                </a:solidFill>
              </a:rPr>
              <a:t>)</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smtClean="0">
              <a:solidFill>
                <a:schemeClr val="tx1"/>
              </a:solidFill>
            </a:endParaRPr>
          </a:p>
          <a:p>
            <a:pPr marL="514350" indent="-514350">
              <a:buClr>
                <a:prstClr val="black">
                  <a:lumMod val="75000"/>
                  <a:lumOff val="25000"/>
                </a:prstClr>
              </a:buClr>
              <a:buFont typeface="+mj-lt"/>
              <a:buAutoNum type="arabicPeriod"/>
            </a:pPr>
            <a:r>
              <a:rPr lang="en-US" sz="2600" b="1" dirty="0" smtClean="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smtClean="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smtClean="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smtClean="0">
              <a:solidFill>
                <a:prstClr val="black"/>
              </a:solidFill>
            </a:endParaRPr>
          </a:p>
          <a:p>
            <a:pPr marL="457200" indent="-457200">
              <a:buFont typeface="+mj-lt"/>
              <a:buAutoNum type="arabicPeriod"/>
            </a:pPr>
            <a:endParaRPr lang="en-US" sz="2800" b="1"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smtClean="0"/>
              <a:t>e.g. Internet Explorer, Netscape, Mozilla Firefox, Opera, Google Chrome, Apple </a:t>
            </a:r>
            <a:r>
              <a:rPr lang="en-US" altLang="en-US" sz="2300" dirty="0"/>
              <a:t>Safari</a:t>
            </a:r>
          </a:p>
        </p:txBody>
      </p:sp>
    </p:spTree>
    <p:extLst>
      <p:ext uri="{BB962C8B-B14F-4D97-AF65-F5344CB8AC3E}">
        <p14:creationId xmlns:p14="http://schemas.microsoft.com/office/powerpoint/2010/main" val="124707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a:t>
            </a:r>
            <a:r>
              <a:rPr lang="en-US" altLang="en-US" sz="2300" dirty="0" smtClean="0"/>
              <a:t>Protocol</a:t>
            </a:r>
          </a:p>
          <a:p>
            <a:pPr marL="800100" lvl="1" indent="-342900">
              <a:buFont typeface="Arial" pitchFamily="34" charset="0"/>
              <a:buChar char="•"/>
            </a:pPr>
            <a:r>
              <a:rPr lang="en-US" altLang="en-US" sz="2300" dirty="0" smtClean="0"/>
              <a:t>Communication </a:t>
            </a:r>
            <a:r>
              <a:rPr lang="en-US" altLang="en-US" sz="2300" dirty="0"/>
              <a:t>between client </a:t>
            </a:r>
            <a:r>
              <a:rPr lang="en-US" altLang="en-US" sz="2300" dirty="0" smtClean="0"/>
              <a:t>and </a:t>
            </a:r>
            <a:r>
              <a:rPr lang="en-US" altLang="en-US" sz="2300" dirty="0"/>
              <a:t>web servers is done by sending http Requests and receiving http </a:t>
            </a:r>
            <a:r>
              <a:rPr lang="en-US" altLang="en-US" sz="2300" dirty="0" smtClean="0"/>
              <a:t>Responses.</a:t>
            </a:r>
          </a:p>
          <a:p>
            <a:pPr marL="800100" lvl="1" indent="-342900">
              <a:buFont typeface="Arial" pitchFamily="34" charset="0"/>
              <a:buChar char="•"/>
            </a:pPr>
            <a:r>
              <a:rPr lang="en-US" altLang="en-US" sz="2300" b="1" dirty="0" smtClean="0"/>
              <a:t>http </a:t>
            </a:r>
            <a:r>
              <a:rPr lang="en-US" altLang="en-US" sz="2300" b="1" dirty="0"/>
              <a:t>is Connectionless</a:t>
            </a:r>
            <a:r>
              <a:rPr lang="en-US" altLang="en-US" sz="2300" dirty="0"/>
              <a:t>: The http client initiates an http request and after a </a:t>
            </a:r>
            <a:r>
              <a:rPr lang="en-US" altLang="en-US" sz="2300" dirty="0" smtClean="0"/>
              <a:t>request, </a:t>
            </a:r>
            <a:r>
              <a:rPr lang="en-US" altLang="en-US" sz="2300" dirty="0"/>
              <a:t>the client waits for the response. The server processes the request and sends back </a:t>
            </a:r>
            <a:r>
              <a:rPr lang="en-US" altLang="en-US" sz="2300" dirty="0" smtClean="0"/>
              <a:t>response </a:t>
            </a:r>
            <a:r>
              <a:rPr lang="en-US" altLang="en-US" sz="2300" dirty="0"/>
              <a:t>to the client. So client and server knows about each other only during current request and </a:t>
            </a:r>
            <a:r>
              <a:rPr lang="en-US" altLang="en-US" sz="2300" dirty="0" smtClean="0"/>
              <a:t>response.</a:t>
            </a:r>
          </a:p>
          <a:p>
            <a:pPr marL="800100" lvl="1" indent="-342900">
              <a:buFont typeface="Arial" pitchFamily="34" charset="0"/>
              <a:buChar char="•"/>
            </a:pPr>
            <a:r>
              <a:rPr lang="en-US" altLang="en-US" sz="2300" b="1" dirty="0" smtClean="0"/>
              <a:t>http </a:t>
            </a:r>
            <a:r>
              <a:rPr lang="en-US" altLang="en-US" sz="2300" b="1" dirty="0"/>
              <a:t>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a:t>
            </a:r>
            <a:r>
              <a:rPr lang="en-US" sz="2400" dirty="0" smtClean="0"/>
              <a:t>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a:t>
            </a:r>
            <a:r>
              <a:rPr lang="en-US" sz="2000" dirty="0" smtClean="0"/>
              <a:t>returns you </a:t>
            </a:r>
            <a:r>
              <a:rPr lang="en-US" sz="2000" dirty="0"/>
              <a:t>an appropriate response message, which is either </a:t>
            </a:r>
            <a:r>
              <a:rPr lang="en-US" sz="2000" dirty="0" smtClean="0"/>
              <a:t>the resource </a:t>
            </a:r>
            <a:r>
              <a:rPr lang="en-US" sz="2000" dirty="0"/>
              <a:t>you requested or an error message.</a:t>
            </a:r>
          </a:p>
          <a:p>
            <a:pPr marL="342900" indent="-342900">
              <a:buFont typeface="Arial" pitchFamily="34" charset="0"/>
              <a:buChar char="•"/>
            </a:pPr>
            <a:r>
              <a:rPr lang="en-US" sz="2000" dirty="0"/>
              <a:t>A URL (Uniform Resource Locator) is used to uniquely identify </a:t>
            </a:r>
            <a:r>
              <a:rPr lang="en-US" sz="2000" dirty="0" smtClean="0"/>
              <a:t>a resource </a:t>
            </a:r>
            <a:r>
              <a:rPr lang="en-US" sz="2000" dirty="0"/>
              <a:t>over the web. URL has the following </a:t>
            </a:r>
            <a:r>
              <a:rPr lang="en-US" sz="2000" dirty="0" smtClean="0"/>
              <a:t>syntax: </a:t>
            </a:r>
            <a:r>
              <a:rPr lang="en-US" sz="2000" b="1" dirty="0" smtClean="0"/>
              <a:t>protocol</a:t>
            </a:r>
            <a:r>
              <a:rPr lang="en-US" sz="2000" b="1" dirty="0"/>
              <a:t>://hostname:port/path-and-file-name</a:t>
            </a:r>
          </a:p>
          <a:p>
            <a:pPr marL="342900" indent="-342900">
              <a:buFont typeface="Arial" pitchFamily="34" charset="0"/>
              <a:buChar char="•"/>
            </a:pPr>
            <a:r>
              <a:rPr lang="en-US" sz="2000" dirty="0"/>
              <a:t>As mentioned, whenever you enter a URL in the address box </a:t>
            </a:r>
            <a:r>
              <a:rPr lang="en-US" sz="2000" dirty="0" smtClean="0"/>
              <a:t>of the </a:t>
            </a:r>
            <a:r>
              <a:rPr lang="en-US" sz="2000" dirty="0"/>
              <a:t>browser, the browser translates the URL into a </a:t>
            </a:r>
            <a:r>
              <a:rPr lang="en-US" sz="2000" dirty="0" smtClean="0"/>
              <a:t>request message according </a:t>
            </a:r>
            <a:r>
              <a:rPr lang="en-US" sz="2000" dirty="0"/>
              <a:t>to the specified protocol; and sends </a:t>
            </a:r>
            <a:r>
              <a:rPr lang="en-US" sz="2000" dirty="0" smtClean="0"/>
              <a:t>the request </a:t>
            </a:r>
            <a:r>
              <a:rPr lang="en-US" sz="2000" dirty="0"/>
              <a:t>message to the server</a:t>
            </a:r>
            <a:r>
              <a:rPr lang="en-US" sz="2000" dirty="0" smtClean="0"/>
              <a:t>.</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a:t>
            </a:r>
            <a:r>
              <a:rPr lang="en-US" sz="2400" dirty="0" smtClean="0"/>
              <a:t>client. If </a:t>
            </a:r>
            <a:r>
              <a:rPr lang="en-US" sz="2400" dirty="0"/>
              <a:t>the request not be satisfied, server returns an </a:t>
            </a:r>
            <a:r>
              <a:rPr lang="en-US" sz="2400" dirty="0" smtClean="0"/>
              <a:t>error message</a:t>
            </a:r>
            <a:r>
              <a:rPr lang="en-US" sz="2400" dirty="0"/>
              <a:t>.</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a:t>
            </a:r>
            <a:r>
              <a:rPr lang="en-US" sz="2400" dirty="0" smtClean="0"/>
              <a:t>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42288" y="4833243"/>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a:t>
            </a:r>
            <a:r>
              <a:rPr lang="en-US" sz="2400" dirty="0" smtClean="0"/>
              <a:t>page</a:t>
            </a:r>
            <a:endParaRPr lang="en-US" sz="2400" dirty="0"/>
          </a:p>
        </p:txBody>
      </p:sp>
    </p:spTree>
    <p:extLst>
      <p:ext uri="{BB962C8B-B14F-4D97-AF65-F5344CB8AC3E}">
        <p14:creationId xmlns:p14="http://schemas.microsoft.com/office/powerpoint/2010/main" val="3734890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r>
              <a:rPr lang="en-US" dirty="0" smtClean="0"/>
              <a:t>Outline(contd.)</a:t>
            </a:r>
            <a:endParaRPr lang="en-US" dirty="0"/>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smtClean="0">
                <a:solidFill>
                  <a:schemeClr val="tx1"/>
                </a:solidFill>
              </a:rPr>
              <a:t>HTTP protocol</a:t>
            </a:r>
          </a:p>
          <a:p>
            <a:pPr marL="1428750" lvl="2" indent="-514350" algn="l">
              <a:buClr>
                <a:prstClr val="black">
                  <a:lumMod val="75000"/>
                  <a:lumOff val="25000"/>
                </a:prstClr>
              </a:buClr>
              <a:buFont typeface="+mj-lt"/>
              <a:buAutoNum type="romanUcPeriod"/>
            </a:pPr>
            <a:r>
              <a:rPr lang="en-US" sz="2600" b="1" dirty="0" smtClean="0">
                <a:solidFill>
                  <a:schemeClr val="tx1"/>
                </a:solidFill>
              </a:rPr>
              <a:t> </a:t>
            </a:r>
            <a:r>
              <a:rPr lang="en-US" sz="2600" b="1" dirty="0">
                <a:solidFill>
                  <a:schemeClr val="tx1"/>
                </a:solidFill>
              </a:rPr>
              <a:t>Process of </a:t>
            </a:r>
            <a:r>
              <a:rPr lang="en-US" sz="2600" b="1" dirty="0" smtClean="0">
                <a:solidFill>
                  <a:schemeClr val="tx1"/>
                </a:solidFill>
              </a:rPr>
              <a:t>http</a:t>
            </a:r>
          </a:p>
          <a:p>
            <a:pPr marL="1428750" lvl="2" indent="-514350" algn="l">
              <a:buClr>
                <a:prstClr val="black">
                  <a:lumMod val="75000"/>
                  <a:lumOff val="25000"/>
                </a:prstClr>
              </a:buClr>
              <a:buFont typeface="+mj-lt"/>
              <a:buAutoNum type="romanUcPeriod"/>
            </a:pPr>
            <a:r>
              <a:rPr lang="en-US" sz="2600" b="1" dirty="0">
                <a:solidFill>
                  <a:schemeClr val="tx1"/>
                </a:solidFill>
              </a:rPr>
              <a:t>http </a:t>
            </a:r>
            <a:r>
              <a:rPr lang="en-US" sz="2600" b="1" dirty="0" smtClean="0">
                <a:solidFill>
                  <a:schemeClr val="tx1"/>
                </a:solidFill>
              </a:rPr>
              <a:t>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a:t>
            </a:r>
            <a:r>
              <a:rPr lang="en-US" sz="2600" b="1" dirty="0" smtClean="0">
                <a:solidFill>
                  <a:schemeClr val="tx1"/>
                </a:solidFill>
              </a:rPr>
              <a:t>Methods</a:t>
            </a:r>
          </a:p>
          <a:p>
            <a:pPr marL="514350" indent="-514350">
              <a:buClr>
                <a:prstClr val="black">
                  <a:lumMod val="75000"/>
                  <a:lumOff val="25000"/>
                </a:prstClr>
              </a:buClr>
              <a:buFont typeface="+mj-lt"/>
              <a:buAutoNum type="arabicPeriod" startAt="6"/>
            </a:pPr>
            <a:r>
              <a:rPr lang="en-US" sz="2600" b="1" dirty="0" smtClean="0">
                <a:solidFill>
                  <a:schemeClr val="tx1"/>
                </a:solidFill>
              </a:rPr>
              <a:t>HTML </a:t>
            </a:r>
            <a:endParaRPr lang="en-US" sz="2600" b="1" dirty="0">
              <a:solidFill>
                <a:schemeClr val="tx1"/>
              </a:solidFill>
            </a:endParaRPr>
          </a:p>
          <a:p>
            <a:pPr marL="514350" indent="-514350">
              <a:buClr>
                <a:prstClr val="black">
                  <a:lumMod val="75000"/>
                  <a:lumOff val="25000"/>
                </a:prstClr>
              </a:buClr>
              <a:buFont typeface="+mj-lt"/>
              <a:buAutoNum type="arabicPeriod" startAt="6"/>
            </a:pPr>
            <a:r>
              <a:rPr lang="en-US" sz="2600" b="1" dirty="0" smtClean="0">
                <a:solidFill>
                  <a:schemeClr val="tx1"/>
                </a:solidFill>
              </a:rPr>
              <a:t>XML</a:t>
            </a:r>
          </a:p>
          <a:p>
            <a:pPr marL="514350" indent="-514350">
              <a:buClr>
                <a:prstClr val="black">
                  <a:lumMod val="75000"/>
                  <a:lumOff val="25000"/>
                </a:prstClr>
              </a:buClr>
              <a:buFont typeface="+mj-lt"/>
              <a:buAutoNum type="arabicPeriod" startAt="6"/>
            </a:pPr>
            <a:r>
              <a:rPr lang="en-US" sz="2600" b="1" dirty="0" smtClean="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r>
              <a:rPr lang="en-US" sz="2600" b="1" dirty="0" smtClean="0">
                <a:solidFill>
                  <a:schemeClr val="tx1"/>
                </a:solidFill>
              </a:rPr>
              <a:t>?</a:t>
            </a:r>
          </a:p>
          <a:p>
            <a:pPr marL="514350" indent="-514350">
              <a:buClr>
                <a:prstClr val="black">
                  <a:lumMod val="75000"/>
                  <a:lumOff val="25000"/>
                </a:prstClr>
              </a:buClr>
              <a:buFont typeface="+mj-lt"/>
              <a:buAutoNum type="arabicPeriod" startAt="6"/>
            </a:pPr>
            <a:r>
              <a:rPr lang="en-US" sz="2600" b="1" dirty="0" smtClean="0">
                <a:solidFill>
                  <a:schemeClr val="tx1"/>
                </a:solidFill>
              </a:rPr>
              <a:t>DHTML</a:t>
            </a:r>
          </a:p>
          <a:p>
            <a:pPr marL="514350" indent="-514350">
              <a:buClr>
                <a:prstClr val="black">
                  <a:lumMod val="75000"/>
                  <a:lumOff val="25000"/>
                </a:prstClr>
              </a:buClr>
              <a:buFont typeface="+mj-lt"/>
              <a:buAutoNum type="arabicPeriod" startAt="6"/>
            </a:pPr>
            <a:r>
              <a:rPr lang="en-US" sz="2600" b="1" dirty="0" smtClean="0">
                <a:solidFill>
                  <a:schemeClr val="tx1"/>
                </a:solidFill>
              </a:rPr>
              <a:t>Book</a:t>
            </a:r>
          </a:p>
          <a:p>
            <a:pPr marL="514350" indent="-514350">
              <a:buClr>
                <a:prstClr val="black">
                  <a:lumMod val="75000"/>
                  <a:lumOff val="25000"/>
                </a:prstClr>
              </a:buClr>
              <a:buFont typeface="+mj-lt"/>
              <a:buAutoNum type="arabicPeriod" startAt="6"/>
            </a:pPr>
            <a:r>
              <a:rPr lang="en-US" sz="2600" b="1" dirty="0" smtClean="0">
                <a:solidFill>
                  <a:schemeClr val="tx1"/>
                </a:solidFill>
              </a:rPr>
              <a:t>References</a:t>
            </a:r>
          </a:p>
          <a:p>
            <a:pPr marL="1428750" lvl="2" indent="-514350" algn="l">
              <a:buClr>
                <a:prstClr val="black">
                  <a:lumMod val="75000"/>
                  <a:lumOff val="25000"/>
                </a:prstClr>
              </a:buClr>
              <a:buFont typeface="+mj-lt"/>
              <a:buAutoNum type="romanUcPeriod"/>
            </a:pPr>
            <a:endParaRPr lang="en-US" dirty="0" smtClean="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smtClean="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smtClean="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smtClean="0">
              <a:solidFill>
                <a:prstClr val="black"/>
              </a:solidFill>
            </a:endParaRPr>
          </a:p>
          <a:p>
            <a:pPr marL="457200" indent="-457200">
              <a:buFont typeface="+mj-lt"/>
              <a:buAutoNum type="arabicPeriod" startAt="6"/>
            </a:pPr>
            <a:endParaRPr lang="en-US" sz="2800" b="1" dirty="0" smtClean="0">
              <a:solidFill>
                <a:schemeClr val="tx1"/>
              </a:solidFill>
            </a:endParaRPr>
          </a:p>
          <a:p>
            <a:pPr marL="342900" indent="-342900">
              <a:buAutoNum type="arabicPeriod" startAt="6"/>
            </a:pPr>
            <a:endParaRPr lang="en-US" sz="2400" dirty="0" smtClean="0">
              <a:solidFill>
                <a:schemeClr val="tx1"/>
              </a:solidFill>
            </a:endParaRPr>
          </a:p>
          <a:p>
            <a:pPr marL="342900" indent="-342900">
              <a:buAutoNum type="arabicPeriod" startAt="6"/>
            </a:pPr>
            <a:endParaRPr lang="en-US" dirty="0" smtClean="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r>
              <a:rPr lang="en-US" sz="2400" dirty="0" smtClean="0"/>
              <a:t>.</a:t>
            </a:r>
            <a:endParaRPr lang="en-US" sz="2400" dirty="0"/>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a:t>
            </a:r>
            <a:r>
              <a:rPr lang="en-US" altLang="en-US" sz="2400" kern="0" dirty="0" smtClean="0">
                <a:solidFill>
                  <a:srgbClr val="183883"/>
                </a:solidFill>
                <a:latin typeface="Arial"/>
              </a:rPr>
              <a:t>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r>
              <a:rPr lang="en-US" altLang="en-US" sz="2400" kern="0" dirty="0" smtClean="0">
                <a:solidFill>
                  <a:srgbClr val="183883"/>
                </a:solidFill>
                <a:latin typeface="Arial"/>
              </a:rPr>
              <a: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r>
              <a:rPr lang="en-US" altLang="en-US" sz="2400" kern="0" dirty="0" smtClean="0">
                <a:solidFill>
                  <a:srgbClr val="183883"/>
                </a:solidFill>
                <a:latin typeface="Arial"/>
              </a:rPr>
              <a:t>.</a:t>
            </a:r>
            <a:endParaRPr lang="en-US" altLang="en-US" sz="2400" kern="0" dirty="0">
              <a:solidFill>
                <a:srgbClr val="183883"/>
              </a:solidFill>
              <a:latin typeface="Arial"/>
            </a:endParaRPr>
          </a:p>
        </p:txBody>
      </p:sp>
    </p:spTree>
    <p:extLst>
      <p:ext uri="{BB962C8B-B14F-4D97-AF65-F5344CB8AC3E}">
        <p14:creationId xmlns:p14="http://schemas.microsoft.com/office/powerpoint/2010/main" val="3801734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smtClean="0"/>
              <a:t>XML Tags </a:t>
            </a:r>
            <a:r>
              <a:rPr lang="en-US" sz="2800" dirty="0"/>
              <a:t>and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a:t>
            </a:r>
            <a:r>
              <a:rPr lang="en-US" altLang="en-US" sz="2400" dirty="0" smtClean="0"/>
              <a:t>contain: </a:t>
            </a:r>
            <a:r>
              <a:rPr lang="en-US" altLang="en-US" dirty="0" smtClean="0"/>
              <a:t>other elements, text, attributes or </a:t>
            </a:r>
            <a:r>
              <a:rPr lang="en-US" altLang="en-US" dirty="0"/>
              <a:t>a mix of all of the above</a:t>
            </a:r>
            <a:r>
              <a:rPr lang="en-US" altLang="en-US" dirty="0" smtClean="0"/>
              <a:t>...</a:t>
            </a:r>
            <a:endParaRPr lang="en-US"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a:t>
            </a:r>
            <a:r>
              <a:rPr lang="en-US" altLang="en-US" sz="2400" dirty="0" smtClean="0"/>
              <a:t>Quoted</a:t>
            </a:r>
            <a:endParaRPr lang="en-US" altLang="en-US" sz="2400" dirty="0"/>
          </a:p>
        </p:txBody>
      </p:sp>
    </p:spTree>
    <p:extLst>
      <p:ext uri="{BB962C8B-B14F-4D97-AF65-F5344CB8AC3E}">
        <p14:creationId xmlns:p14="http://schemas.microsoft.com/office/powerpoint/2010/main" val="3361780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smtClean="0"/>
              <a:t>XHTML </a:t>
            </a:r>
            <a:r>
              <a:rPr lang="en-US" sz="2400" dirty="0"/>
              <a:t>elements must be properly </a:t>
            </a:r>
            <a:r>
              <a:rPr lang="en-US" sz="2400" dirty="0" smtClean="0"/>
              <a:t>nested</a:t>
            </a:r>
            <a:endParaRPr lang="en-US" sz="2400" dirty="0"/>
          </a:p>
          <a:p>
            <a:pPr marL="342900" indent="-342900">
              <a:buFont typeface="Arial" pitchFamily="34" charset="0"/>
              <a:buChar char="•"/>
            </a:pPr>
            <a:r>
              <a:rPr lang="en-US" sz="2400" dirty="0"/>
              <a:t>&lt;b&gt;&lt;i&gt;bold and italic&lt;/b&gt;&lt;/i&gt; is </a:t>
            </a:r>
            <a:r>
              <a:rPr lang="en-US" sz="2400" dirty="0" smtClean="0"/>
              <a:t>wrong</a:t>
            </a:r>
          </a:p>
          <a:p>
            <a:pPr marL="342900" indent="-342900">
              <a:buFont typeface="Arial" pitchFamily="34" charset="0"/>
              <a:buChar char="•"/>
            </a:pPr>
            <a:r>
              <a:rPr lang="en-US" sz="2400" dirty="0" smtClean="0"/>
              <a:t>XHTML </a:t>
            </a:r>
            <a:r>
              <a:rPr lang="en-US" sz="2400" dirty="0"/>
              <a:t>documents must be </a:t>
            </a:r>
            <a:r>
              <a:rPr lang="en-US" sz="2400" dirty="0" smtClean="0"/>
              <a:t>well-formed</a:t>
            </a:r>
          </a:p>
          <a:p>
            <a:r>
              <a:rPr lang="en-US" b="1" i="1" dirty="0" smtClean="0"/>
              <a:t>&lt;</a:t>
            </a:r>
            <a:r>
              <a:rPr lang="en-US" b="1" i="1" dirty="0"/>
              <a:t>html&gt; </a:t>
            </a:r>
            <a:endParaRPr lang="en-US" b="1" i="1" dirty="0" smtClean="0"/>
          </a:p>
          <a:p>
            <a:r>
              <a:rPr lang="en-US" b="1" i="1" dirty="0" smtClean="0"/>
              <a:t>&lt;</a:t>
            </a:r>
            <a:r>
              <a:rPr lang="en-US" b="1" i="1" dirty="0"/>
              <a:t>head&gt; ... &lt;/head&gt; </a:t>
            </a:r>
            <a:endParaRPr lang="en-US" b="1" i="1" dirty="0" smtClean="0"/>
          </a:p>
          <a:p>
            <a:r>
              <a:rPr lang="en-US" b="1" i="1" dirty="0" smtClean="0"/>
              <a:t>&lt;</a:t>
            </a:r>
            <a:r>
              <a:rPr lang="en-US" b="1" i="1" dirty="0"/>
              <a:t>body&gt; ... &lt;/body</a:t>
            </a:r>
            <a:r>
              <a:rPr lang="en-US" b="1" i="1" dirty="0" smtClean="0"/>
              <a:t>&gt;</a:t>
            </a:r>
          </a:p>
          <a:p>
            <a:r>
              <a:rPr lang="en-US" b="1" i="1" dirty="0" smtClean="0"/>
              <a:t> </a:t>
            </a:r>
            <a:r>
              <a:rPr lang="en-US" b="1" i="1" dirty="0"/>
              <a:t>&lt;/html</a:t>
            </a:r>
            <a:r>
              <a:rPr lang="en-US" b="1" i="1" dirty="0" smtClean="0"/>
              <a:t>&gt;</a:t>
            </a:r>
          </a:p>
          <a:p>
            <a:pPr marL="342900" indent="-342900">
              <a:buFont typeface="Arial" pitchFamily="34" charset="0"/>
              <a:buChar char="•"/>
            </a:pPr>
            <a:r>
              <a:rPr lang="en-US" sz="2400" dirty="0" smtClean="0"/>
              <a:t>Tag </a:t>
            </a:r>
            <a:r>
              <a:rPr lang="en-US" sz="2400" dirty="0"/>
              <a:t>names must be in </a:t>
            </a:r>
            <a:r>
              <a:rPr lang="en-US" sz="2400" dirty="0" smtClean="0"/>
              <a:t>lowercase.</a:t>
            </a:r>
          </a:p>
          <a:p>
            <a:pPr marL="342900" indent="-342900">
              <a:buFont typeface="Arial" pitchFamily="34" charset="0"/>
              <a:buChar char="•"/>
            </a:pPr>
            <a:r>
              <a:rPr lang="en-US" sz="2400" dirty="0" smtClean="0"/>
              <a:t>All </a:t>
            </a:r>
            <a:r>
              <a:rPr lang="en-US" sz="2400" dirty="0"/>
              <a:t>XHTML elements must be </a:t>
            </a:r>
            <a:r>
              <a:rPr lang="en-US" sz="2400" dirty="0" smtClean="0"/>
              <a:t>closed.</a:t>
            </a:r>
            <a:endParaRPr lang="en-US" sz="2400" dirty="0"/>
          </a:p>
        </p:txBody>
      </p:sp>
    </p:spTree>
    <p:extLst>
      <p:ext uri="{BB962C8B-B14F-4D97-AF65-F5344CB8AC3E}">
        <p14:creationId xmlns:p14="http://schemas.microsoft.com/office/powerpoint/2010/main" val="517555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r>
              <a:rPr lang="en-US" altLang="en-US" sz="2400" dirty="0" smtClean="0"/>
              <a:t>):</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r>
              <a:rPr lang="en-US" altLang="en-US" sz="1600" dirty="0"/>
              <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a:t>
            </a:r>
            <a:r>
              <a:rPr lang="en-US" altLang="en-US" sz="1600" dirty="0" smtClean="0"/>
              <a:t>&gt;</a:t>
            </a:r>
            <a:endParaRPr lang="en-US" altLang="en-US" sz="1600" dirty="0"/>
          </a:p>
        </p:txBody>
      </p:sp>
    </p:spTree>
    <p:extLst>
      <p:ext uri="{BB962C8B-B14F-4D97-AF65-F5344CB8AC3E}">
        <p14:creationId xmlns:p14="http://schemas.microsoft.com/office/powerpoint/2010/main" val="300663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800100" lvl="1" indent="-342900">
              <a:buFont typeface="Arial" pitchFamily="34" charset="0"/>
              <a:buChar char="•"/>
            </a:pPr>
            <a:r>
              <a:rPr lang="en-US" sz="2400" dirty="0"/>
              <a:t>Core DOM - standard model for any structured document</a:t>
            </a:r>
          </a:p>
          <a:p>
            <a:pPr marL="800100" lvl="1" indent="-342900">
              <a:buFont typeface="Arial" pitchFamily="34" charset="0"/>
              <a:buChar char="•"/>
            </a:pPr>
            <a:r>
              <a:rPr lang="en-US" sz="2400" dirty="0"/>
              <a:t>XML DOM - standard model for XML documents</a:t>
            </a:r>
          </a:p>
          <a:p>
            <a:pPr marL="800100" lvl="1"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r>
              <a:rPr lang="en-US" sz="2400" dirty="0" smtClean="0"/>
              <a:t>.</a:t>
            </a:r>
            <a:endParaRPr lang="en-US" sz="2400" dirty="0"/>
          </a:p>
        </p:txBody>
      </p:sp>
    </p:spTree>
    <p:extLst>
      <p:ext uri="{BB962C8B-B14F-4D97-AF65-F5344CB8AC3E}">
        <p14:creationId xmlns:p14="http://schemas.microsoft.com/office/powerpoint/2010/main" val="1116609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Objectives</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a:t>
            </a:r>
            <a:r>
              <a:rPr lang="en-US" sz="2800" dirty="0" smtClean="0">
                <a:latin typeface="Times New Roman" pitchFamily="18" charset="0"/>
                <a:cs typeface="Times New Roman" pitchFamily="18" charset="0"/>
              </a:rPr>
              <a:t>JavaScript and PHP.</a:t>
            </a:r>
          </a:p>
          <a:p>
            <a:pPr marL="285750" indent="-285750">
              <a:buFont typeface="Arial" pitchFamily="34" charset="0"/>
              <a:buChar char="•"/>
            </a:pPr>
            <a:r>
              <a:rPr lang="en-US" sz="2800" dirty="0" smtClean="0">
                <a:latin typeface="Times New Roman" pitchFamily="18" charset="0"/>
                <a:cs typeface="Times New Roman" pitchFamily="18" charset="0"/>
              </a:rPr>
              <a:t>To </a:t>
            </a:r>
            <a:r>
              <a:rPr lang="en-US" sz="2800" dirty="0">
                <a:latin typeface="Times New Roman" pitchFamily="18" charset="0"/>
                <a:cs typeface="Times New Roman" pitchFamily="18" charset="0"/>
              </a:rPr>
              <a:t>understand, Client-Server based applications </a:t>
            </a:r>
            <a:r>
              <a:rPr lang="en-US" sz="2800" dirty="0" smtClean="0">
                <a:latin typeface="Times New Roman" pitchFamily="18" charset="0"/>
                <a:cs typeface="Times New Roman" pitchFamily="18" charset="0"/>
              </a:rPr>
              <a:t>architecture.</a:t>
            </a:r>
          </a:p>
          <a:p>
            <a:pPr marL="285750" indent="-285750">
              <a:buFont typeface="Arial" pitchFamily="34" charset="0"/>
              <a:buChar char="•"/>
            </a:pPr>
            <a:r>
              <a:rPr lang="en-US" sz="2800" dirty="0" smtClean="0">
                <a:latin typeface="Times New Roman" pitchFamily="18" charset="0"/>
                <a:cs typeface="Times New Roman" pitchFamily="18" charset="0"/>
              </a:rPr>
              <a:t>Design </a:t>
            </a:r>
            <a:r>
              <a:rPr lang="en-US" sz="2800" dirty="0">
                <a:latin typeface="Times New Roman" pitchFamily="18" charset="0"/>
                <a:cs typeface="Times New Roman" pitchFamily="18" charset="0"/>
              </a:rPr>
              <a:t>and develop real life and society targeted Client-Server based </a:t>
            </a:r>
            <a:r>
              <a:rPr lang="en-US" sz="2800">
                <a:latin typeface="Times New Roman" pitchFamily="18" charset="0"/>
                <a:cs typeface="Times New Roman" pitchFamily="18" charset="0"/>
              </a:rPr>
              <a:t>Web </a:t>
            </a:r>
            <a:r>
              <a:rPr lang="en-US" sz="2800" smtClean="0">
                <a:latin typeface="Times New Roman" pitchFamily="18" charset="0"/>
                <a:cs typeface="Times New Roman" pitchFamily="18" charset="0"/>
              </a:rPr>
              <a:t>applications.</a:t>
            </a:r>
            <a:r>
              <a:rPr lang="en-US" dirty="0"/>
              <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t>
            </a:r>
            <a:r>
              <a:rPr lang="en-US" altLang="en-US" sz="2800" b="1" dirty="0" smtClean="0"/>
              <a:t>application and Example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smtClean="0"/>
              <a:t>The </a:t>
            </a:r>
            <a:r>
              <a:rPr lang="en-US" altLang="en-US" sz="2000" dirty="0"/>
              <a:t>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smtClean="0"/>
              <a:t>The </a:t>
            </a:r>
            <a:r>
              <a:rPr lang="en-US" altLang="en-US" sz="2000" dirty="0"/>
              <a:t>topmost node in the DOM tree is the Document object. Each node has zero or more children</a:t>
            </a:r>
            <a:r>
              <a:rPr lang="en-US" altLang="en-US" sz="2000" dirty="0" smtClean="0"/>
              <a:t>.</a:t>
            </a:r>
            <a:endParaRPr lang="en-US" alt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t> </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r>
              <a:rPr lang="en-US" sz="2400" dirty="0" smtClean="0"/>
              <a:t>.</a:t>
            </a:r>
          </a:p>
          <a:p>
            <a:pPr marL="342900" indent="-342900">
              <a:buFont typeface="Arial" pitchFamily="34" charset="0"/>
              <a:buChar char="•"/>
            </a:pPr>
            <a:r>
              <a:rPr lang="en-US" sz="2400" dirty="0"/>
              <a:t>The DHTML is based on the properties of the HTML, </a:t>
            </a:r>
            <a:r>
              <a:rPr lang="en-US" sz="2400" dirty="0" smtClean="0"/>
              <a:t>JavaScript, </a:t>
            </a:r>
            <a:r>
              <a:rPr lang="en-US" sz="2400" dirty="0"/>
              <a:t>CSS, and DOM (Document Object Model which is used to access individual elements of a document) which helps in making dynamic content</a:t>
            </a:r>
            <a:r>
              <a:rPr lang="en-US" sz="2400" dirty="0" smtClean="0"/>
              <a: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a:t>
            </a:r>
            <a:r>
              <a:rPr lang="en-US" altLang="en-US" sz="2400" dirty="0" smtClean="0"/>
              <a:t>with id</a:t>
            </a:r>
            <a:r>
              <a:rPr lang="en-US" altLang="en-US" sz="2400" dirty="0"/>
              <a:t>="id01"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r>
              <a:rPr lang="en-US" altLang="en-US" sz="2400" dirty="0" smtClean="0"/>
              <a:t>"</a:t>
            </a:r>
            <a:endParaRPr lang="en-US" sz="2400" dirty="0" smtClean="0">
              <a:solidFill>
                <a:srgbClr val="0000CD"/>
              </a:solidFill>
              <a:latin typeface="Consolas"/>
            </a:endParaRPr>
          </a:p>
          <a:p>
            <a:pPr marL="342900" indent="-342900">
              <a:buFont typeface="Arial" pitchFamily="34" charset="0"/>
              <a:buChar char="•"/>
            </a:pPr>
            <a:endParaRPr lang="en-US" sz="2000" dirty="0" smtClean="0">
              <a:solidFill>
                <a:srgbClr val="0000CD"/>
              </a:solidFill>
              <a:latin typeface="Consolas"/>
            </a:endParaRPr>
          </a:p>
          <a:p>
            <a:pPr marL="342900" indent="-342900">
              <a:buFont typeface="Arial" pitchFamily="34" charset="0"/>
              <a:buChar char="•"/>
            </a:pPr>
            <a:r>
              <a:rPr lang="en-US" sz="2000" dirty="0" smtClean="0">
                <a:solidFill>
                  <a:srgbClr val="0000CD"/>
                </a:solidFill>
                <a:latin typeface="Consolas"/>
              </a:rPr>
              <a:t>&lt;</a:t>
            </a:r>
            <a:r>
              <a:rPr lang="en-US" sz="2000" dirty="0" smtClean="0">
                <a:solidFill>
                  <a:srgbClr val="A52A2A"/>
                </a:solidFill>
                <a:latin typeface="Consolas"/>
              </a:rPr>
              <a: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r>
              <a:rPr lang="en-US" sz="2000" dirty="0">
                <a:solidFill>
                  <a:srgbClr val="000000"/>
                </a:solidFill>
                <a:latin typeface="Consolas"/>
              </a:rPr>
              <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smtClean="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smtClean="0">
              <a:solidFill>
                <a:srgbClr val="0000CD"/>
              </a:solidFill>
              <a:latin typeface="Consolas"/>
            </a:endParaRPr>
          </a:p>
          <a:p>
            <a:pPr marL="342900" indent="-342900">
              <a:buFont typeface="Arial" pitchFamily="34" charset="0"/>
              <a:buChar char="•"/>
            </a:pPr>
            <a:endParaRPr lang="en-US" sz="2000" dirty="0" smtClean="0">
              <a:solidFill>
                <a:srgbClr val="0000CD"/>
              </a:solidFill>
              <a:latin typeface="Consolas"/>
            </a:endParaRPr>
          </a:p>
          <a:p>
            <a:pPr marL="342900" indent="-342900">
              <a:buFont typeface="Arial" pitchFamily="34" charset="0"/>
              <a:buChar char="•"/>
            </a:pPr>
            <a:r>
              <a:rPr lang="en-US" sz="2000" dirty="0" smtClean="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r>
              <a:rPr lang="en-US" sz="2000" dirty="0">
                <a:solidFill>
                  <a:srgbClr val="000000"/>
                </a:solidFill>
                <a:latin typeface="Consolas"/>
              </a:rPr>
              <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smtClean="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r>
              <a:rPr lang="en-US" sz="2000" dirty="0"/>
              <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smtClean="0">
                <a:solidFill>
                  <a:srgbClr val="0000CD"/>
                </a:solidFill>
                <a:latin typeface="Consolas"/>
              </a:rPr>
              <a:t>&gt;</a:t>
            </a:r>
          </a:p>
          <a:p>
            <a:pPr marL="342900" indent="-342900">
              <a:buFont typeface="Arial" pitchFamily="34" charset="0"/>
              <a:buChar char="•"/>
            </a:pPr>
            <a:endParaRPr lang="en-US" sz="2000" dirty="0" smtClean="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a:t>
            </a:r>
            <a:r>
              <a:rPr lang="en-US" altLang="en-US" dirty="0" smtClean="0">
                <a:hlinkClick r:id="rId2"/>
              </a:rPr>
              <a:t>www.ntu.edu.sg/home/ehchua/programming/webprogramming/HTTP_Basics.html</a:t>
            </a:r>
            <a:endParaRPr lang="en-US" altLang="en-US" dirty="0" smtClean="0"/>
          </a:p>
          <a:p>
            <a:pPr marL="342900" indent="-342900">
              <a:buFont typeface="+mj-lt"/>
              <a:buAutoNum type="arabicPeriod"/>
            </a:pPr>
            <a:r>
              <a:rPr lang="en-US" dirty="0" smtClean="0">
                <a:hlinkClick r:id="rId3"/>
              </a:rPr>
              <a:t>https</a:t>
            </a:r>
            <a:r>
              <a:rPr lang="en-US" dirty="0">
                <a:hlinkClick r:id="rId3"/>
              </a:rPr>
              <a:t>://</a:t>
            </a:r>
            <a:r>
              <a:rPr lang="en-US" dirty="0" smtClean="0">
                <a:hlinkClick r:id="rId3"/>
              </a:rPr>
              <a:t>developer.mozilla.org/enUS/docs/Web/HTTP/Status</a:t>
            </a:r>
            <a:endParaRPr lang="en-US" dirty="0" smtClean="0"/>
          </a:p>
          <a:p>
            <a:pPr marL="342900" indent="-342900">
              <a:buFont typeface="+mj-lt"/>
              <a:buAutoNum type="arabicPeriod"/>
            </a:pPr>
            <a:r>
              <a:rPr lang="en-US" dirty="0" smtClean="0">
                <a:hlinkClick r:id="rId4"/>
              </a:rPr>
              <a:t>https</a:t>
            </a:r>
            <a:r>
              <a:rPr lang="en-US" dirty="0">
                <a:hlinkClick r:id="rId4"/>
              </a:rPr>
              <a:t>://</a:t>
            </a:r>
            <a:r>
              <a:rPr lang="en-US" dirty="0" smtClean="0">
                <a:hlinkClick r:id="rId4"/>
              </a:rPr>
              <a:t>www.w3schools.com/html/html_intro.asp</a:t>
            </a:r>
            <a:endParaRPr lang="en-US" dirty="0" smtClean="0"/>
          </a:p>
          <a:p>
            <a:pPr marL="342900" indent="-342900">
              <a:buFont typeface="+mj-lt"/>
              <a:buAutoNum type="arabicPeriod"/>
            </a:pPr>
            <a:r>
              <a:rPr lang="en-US" sz="2000" dirty="0" smtClean="0">
                <a:hlinkClick r:id="rId5"/>
              </a:rPr>
              <a:t>https</a:t>
            </a:r>
            <a:r>
              <a:rPr lang="en-US" sz="2000" dirty="0">
                <a:hlinkClick r:id="rId5"/>
              </a:rPr>
              <a:t>://www.w3schools.com/html/html_xhtml.asp</a:t>
            </a:r>
            <a:r>
              <a:rPr lang="en-US" dirty="0"/>
              <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3" name="Subtitle 2"/>
          <p:cNvSpPr>
            <a:spLocks noGrp="1"/>
          </p:cNvSpPr>
          <p:nvPr>
            <p:ph type="subTitle" idx="1"/>
          </p:nvPr>
        </p:nvSpPr>
        <p:spPr/>
        <p:txBody>
          <a:bodyPr/>
          <a:lstStyle/>
          <a:p>
            <a:r>
              <a:rPr lang="en-US" altLang="en-US" dirty="0"/>
              <a:t>Grading policy</a:t>
            </a:r>
            <a:endParaRPr lang="en-US" dirty="0"/>
          </a:p>
        </p:txBody>
      </p:sp>
      <p:graphicFrame>
        <p:nvGraphicFramePr>
          <p:cNvPr id="5" name="Content Placeholder 15"/>
          <p:cNvGraphicFramePr>
            <a:graphicFrameLocks/>
          </p:cNvGraphicFramePr>
          <p:nvPr>
            <p:extLst>
              <p:ext uri="{D42A27DB-BD31-4B8C-83A1-F6EECF244321}">
                <p14:modId xmlns:p14="http://schemas.microsoft.com/office/powerpoint/2010/main" val="3544527139"/>
              </p:ext>
            </p:extLst>
          </p:nvPr>
        </p:nvGraphicFramePr>
        <p:xfrm>
          <a:off x="658214" y="2205065"/>
          <a:ext cx="7572103" cy="1920240"/>
        </p:xfrm>
        <a:graphic>
          <a:graphicData uri="http://schemas.openxmlformats.org/drawingml/2006/table">
            <a:tbl>
              <a:tblPr firstRow="1" firstCol="1" bandRow="1"/>
              <a:tblGrid>
                <a:gridCol w="5860807"/>
                <a:gridCol w="1711296"/>
              </a:tblGrid>
              <a:tr h="475450">
                <a:tc gridSpan="2">
                  <a:txBody>
                    <a:bodyPr/>
                    <a:lstStyle/>
                    <a:p>
                      <a:pPr marL="0" marR="0" algn="just">
                        <a:spcBef>
                          <a:spcPts val="0"/>
                        </a:spcBef>
                        <a:spcAft>
                          <a:spcPts val="0"/>
                        </a:spcAft>
                      </a:pPr>
                      <a:r>
                        <a:rPr lang="en-US" sz="1800" b="1" dirty="0">
                          <a:effectLst/>
                          <a:latin typeface="Garamond"/>
                          <a:ea typeface="Times New Roman"/>
                          <a:cs typeface="Arial"/>
                        </a:rPr>
                        <a:t>Marking Distribution</a:t>
                      </a:r>
                      <a:endParaRPr lang="en-US" sz="1800" dirty="0">
                        <a:effectLst/>
                        <a:latin typeface="Times New Roman"/>
                        <a:ea typeface="Times New Roman"/>
                      </a:endParaRPr>
                    </a:p>
                    <a:p>
                      <a:pPr marL="0" marR="0" algn="just">
                        <a:spcBef>
                          <a:spcPts val="0"/>
                        </a:spcBef>
                        <a:spcAft>
                          <a:spcPts val="0"/>
                        </a:spcAft>
                      </a:pPr>
                      <a:r>
                        <a:rPr lang="en-US" sz="1800" b="1" dirty="0">
                          <a:effectLst/>
                          <a:latin typeface="Garamond"/>
                          <a:ea typeface="Times New Roman"/>
                          <a:cs typeface="Arial"/>
                        </a:rPr>
                        <a:t>(Midterm and Final term)</a:t>
                      </a:r>
                      <a:endParaRPr lang="en-US" sz="1800" dirty="0">
                        <a:effectLst/>
                        <a:latin typeface="Times New Roman"/>
                        <a:ea typeface="Times New Roman"/>
                      </a:endParaRPr>
                    </a:p>
                  </a:txBody>
                  <a:tcPr marL="68580" marR="68580" marT="0" marB="0">
                    <a:lnL>
                      <a:noFill/>
                    </a:lnL>
                    <a:lnR>
                      <a:noFill/>
                    </a:lnR>
                    <a:lnT>
                      <a:noFill/>
                    </a:lnT>
                    <a:lnB>
                      <a:noFill/>
                    </a:lnB>
                    <a:solidFill>
                      <a:srgbClr val="D0CECE"/>
                    </a:solidFill>
                  </a:tcPr>
                </a:tc>
                <a:tc hMerge="1">
                  <a:txBody>
                    <a:bodyPr/>
                    <a:lstStyle/>
                    <a:p>
                      <a:endParaRPr lang="en-US"/>
                    </a:p>
                  </a:txBody>
                  <a:tcPr/>
                </a:tc>
              </a:tr>
              <a:tr h="237725">
                <a:tc>
                  <a:txBody>
                    <a:bodyPr/>
                    <a:lstStyle/>
                    <a:p>
                      <a:pPr marL="0" marR="0" algn="just">
                        <a:spcBef>
                          <a:spcPts val="0"/>
                        </a:spcBef>
                        <a:spcAft>
                          <a:spcPts val="0"/>
                        </a:spcAft>
                      </a:pPr>
                      <a:r>
                        <a:rPr lang="en-US" sz="1800" smtClean="0">
                          <a:effectLst/>
                          <a:latin typeface="Garamond"/>
                          <a:ea typeface="Times New Roman"/>
                          <a:cs typeface="Arial"/>
                        </a:rPr>
                        <a:t>Quiz</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smtClean="0">
                          <a:effectLst/>
                          <a:latin typeface="Garamond"/>
                          <a:ea typeface="Times New Roman"/>
                          <a:cs typeface="Arial"/>
                        </a:rPr>
                        <a:t>20%</a:t>
                      </a:r>
                      <a:endParaRPr lang="en-US" sz="1800">
                        <a:effectLst/>
                        <a:latin typeface="Times New Roman"/>
                        <a:ea typeface="Times New Roman"/>
                      </a:endParaRPr>
                    </a:p>
                  </a:txBody>
                  <a:tcPr marL="68580" marR="68580" marT="0" marB="0">
                    <a:lnL>
                      <a:noFill/>
                    </a:lnL>
                    <a:lnR>
                      <a:noFill/>
                    </a:lnR>
                    <a:lnT>
                      <a:noFill/>
                    </a:lnT>
                    <a:lnB>
                      <a:noFill/>
                    </a:lnB>
                  </a:tcPr>
                </a:tc>
              </a:tr>
              <a:tr h="237725">
                <a:tc>
                  <a:txBody>
                    <a:bodyPr/>
                    <a:lstStyle/>
                    <a:p>
                      <a:pPr marL="0" marR="0" algn="just">
                        <a:spcBef>
                          <a:spcPts val="0"/>
                        </a:spcBef>
                        <a:spcAft>
                          <a:spcPts val="0"/>
                        </a:spcAft>
                      </a:pPr>
                      <a:r>
                        <a:rPr lang="en-US" sz="1800" dirty="0" smtClean="0">
                          <a:effectLst/>
                          <a:latin typeface="Garamond"/>
                          <a:ea typeface="Times New Roman"/>
                          <a:cs typeface="Arial"/>
                        </a:rPr>
                        <a:t>Attendance</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smtClean="0">
                          <a:effectLst/>
                          <a:latin typeface="Garamond"/>
                          <a:ea typeface="Times New Roman"/>
                          <a:cs typeface="Arial"/>
                        </a:rPr>
                        <a:t>5%</a:t>
                      </a:r>
                      <a:endParaRPr lang="en-US" sz="1800" dirty="0">
                        <a:effectLst/>
                        <a:latin typeface="Times New Roman"/>
                        <a:ea typeface="Times New Roman"/>
                      </a:endParaRPr>
                    </a:p>
                  </a:txBody>
                  <a:tcPr marL="68580" marR="68580" marT="0" marB="0">
                    <a:lnL>
                      <a:noFill/>
                    </a:lnL>
                    <a:lnR>
                      <a:noFill/>
                    </a:lnR>
                    <a:lnT>
                      <a:noFill/>
                    </a:lnT>
                    <a:lnB>
                      <a:noFill/>
                    </a:lnB>
                  </a:tcPr>
                </a:tc>
              </a:tr>
              <a:tr h="237725">
                <a:tc>
                  <a:txBody>
                    <a:bodyPr/>
                    <a:lstStyle/>
                    <a:p>
                      <a:pPr marL="0" marR="0" algn="just">
                        <a:spcBef>
                          <a:spcPts val="0"/>
                        </a:spcBef>
                        <a:spcAft>
                          <a:spcPts val="0"/>
                        </a:spcAft>
                      </a:pPr>
                      <a:r>
                        <a:rPr lang="en-US" sz="1800" dirty="0" smtClean="0">
                          <a:effectLst/>
                          <a:latin typeface="Garamond"/>
                          <a:ea typeface="Times New Roman"/>
                          <a:cs typeface="Arial"/>
                        </a:rPr>
                        <a:t>Lab performance </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smtClean="0">
                          <a:effectLst/>
                          <a:latin typeface="Garamond"/>
                          <a:ea typeface="Times New Roman"/>
                          <a:cs typeface="Arial"/>
                        </a:rPr>
                        <a:t>25%</a:t>
                      </a:r>
                      <a:endParaRPr lang="en-US" sz="1800" dirty="0">
                        <a:effectLst/>
                        <a:latin typeface="Times New Roman"/>
                        <a:ea typeface="Times New Roman"/>
                      </a:endParaRPr>
                    </a:p>
                  </a:txBody>
                  <a:tcPr marL="68580" marR="68580" marT="0" marB="0">
                    <a:lnL>
                      <a:noFill/>
                    </a:lnL>
                    <a:lnR>
                      <a:noFill/>
                    </a:lnR>
                    <a:lnT>
                      <a:noFill/>
                    </a:lnT>
                    <a:lnB>
                      <a:noFill/>
                    </a:lnB>
                  </a:tcPr>
                </a:tc>
              </a:tr>
              <a:tr h="237725">
                <a:tc>
                  <a:txBody>
                    <a:bodyPr/>
                    <a:lstStyle/>
                    <a:p>
                      <a:pPr marL="0" marR="0" algn="just">
                        <a:spcBef>
                          <a:spcPts val="0"/>
                        </a:spcBef>
                        <a:spcAft>
                          <a:spcPts val="0"/>
                        </a:spcAft>
                      </a:pPr>
                      <a:r>
                        <a:rPr lang="en-US" sz="1800" dirty="0" smtClean="0">
                          <a:effectLst/>
                          <a:latin typeface="Garamond"/>
                          <a:ea typeface="Times New Roman"/>
                          <a:cs typeface="Arial"/>
                        </a:rPr>
                        <a:t>Term Project</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smtClean="0">
                          <a:effectLst/>
                          <a:latin typeface="Garamond"/>
                          <a:ea typeface="Times New Roman"/>
                          <a:cs typeface="Arial"/>
                        </a:rPr>
                        <a:t>50%</a:t>
                      </a:r>
                      <a:endParaRPr lang="en-US" sz="1800" dirty="0">
                        <a:effectLst/>
                        <a:latin typeface="Times New Roman"/>
                        <a:ea typeface="Times New Roman"/>
                      </a:endParaRPr>
                    </a:p>
                  </a:txBody>
                  <a:tcPr marL="68580" marR="68580" marT="0" marB="0">
                    <a:lnL>
                      <a:noFill/>
                    </a:lnL>
                    <a:lnR>
                      <a:noFill/>
                    </a:lnR>
                    <a:lnT>
                      <a:noFill/>
                    </a:lnT>
                    <a:lnB>
                      <a:noFill/>
                    </a:lnB>
                  </a:tcPr>
                </a:tc>
              </a:tr>
              <a:tr h="237725">
                <a:tc>
                  <a:txBody>
                    <a:bodyPr/>
                    <a:lstStyle/>
                    <a:p>
                      <a:pPr marL="0" marR="0" algn="just">
                        <a:spcBef>
                          <a:spcPts val="0"/>
                        </a:spcBef>
                        <a:spcAft>
                          <a:spcPts val="0"/>
                        </a:spcAft>
                      </a:pPr>
                      <a:r>
                        <a:rPr lang="en-US" sz="1800" b="1" dirty="0">
                          <a:effectLst/>
                          <a:latin typeface="Garamond"/>
                          <a:ea typeface="Times New Roman"/>
                          <a:cs typeface="Arial"/>
                        </a:rPr>
                        <a:t>Total</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3987491"/>
              </p:ext>
            </p:extLst>
          </p:nvPr>
        </p:nvGraphicFramePr>
        <p:xfrm>
          <a:off x="1110343" y="4443549"/>
          <a:ext cx="5105400" cy="1447800"/>
        </p:xfrm>
        <a:graphic>
          <a:graphicData uri="http://schemas.openxmlformats.org/drawingml/2006/table">
            <a:tbl>
              <a:tblPr firstRow="1" firstCol="1" bandRow="1"/>
              <a:tblGrid>
                <a:gridCol w="3951928"/>
                <a:gridCol w="1153472"/>
              </a:tblGrid>
              <a:tr h="361950">
                <a:tc gridSpan="2">
                  <a:txBody>
                    <a:bodyPr/>
                    <a:lstStyle/>
                    <a:p>
                      <a:pPr marL="0" marR="0" algn="just">
                        <a:spcBef>
                          <a:spcPts val="0"/>
                        </a:spcBef>
                        <a:spcAft>
                          <a:spcPts val="0"/>
                        </a:spcAft>
                      </a:pPr>
                      <a:r>
                        <a:rPr lang="en-US" sz="1800" b="1" dirty="0">
                          <a:effectLst/>
                          <a:latin typeface="Garamond"/>
                          <a:ea typeface="Times New Roman"/>
                          <a:cs typeface="Arial"/>
                        </a:rPr>
                        <a:t>Final Grade/ Grand Total</a:t>
                      </a:r>
                      <a:endParaRPr lang="en-US" sz="1800" dirty="0">
                        <a:effectLst/>
                        <a:latin typeface="Times New Roman"/>
                        <a:ea typeface="Times New Roman"/>
                      </a:endParaRPr>
                    </a:p>
                  </a:txBody>
                  <a:tcPr marL="68580" marR="68580" marT="0" marB="0" anchor="ctr">
                    <a:lnL>
                      <a:noFill/>
                    </a:lnL>
                    <a:lnR>
                      <a:noFill/>
                    </a:lnR>
                    <a:lnT>
                      <a:noFill/>
                    </a:lnT>
                    <a:lnB>
                      <a:noFill/>
                    </a:lnB>
                    <a:solidFill>
                      <a:srgbClr val="BFBFBF"/>
                    </a:solidFill>
                  </a:tcPr>
                </a:tc>
                <a:tc hMerge="1">
                  <a:txBody>
                    <a:bodyPr/>
                    <a:lstStyle/>
                    <a:p>
                      <a:endParaRPr lang="en-US"/>
                    </a:p>
                  </a:txBody>
                  <a:tcPr/>
                </a:tc>
              </a:tr>
              <a:tr h="361950">
                <a:tc>
                  <a:txBody>
                    <a:bodyPr/>
                    <a:lstStyle/>
                    <a:p>
                      <a:pPr marL="0" marR="0" algn="just">
                        <a:spcBef>
                          <a:spcPts val="0"/>
                        </a:spcBef>
                        <a:spcAft>
                          <a:spcPts val="0"/>
                        </a:spcAft>
                      </a:pPr>
                      <a:r>
                        <a:rPr lang="en-US" sz="1800" dirty="0">
                          <a:effectLst/>
                          <a:latin typeface="Garamond"/>
                          <a:ea typeface="Times New Roman"/>
                          <a:cs typeface="Arial"/>
                        </a:rPr>
                        <a:t>Midterm: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40%</a:t>
                      </a:r>
                      <a:endParaRPr lang="en-US" sz="1800">
                        <a:effectLst/>
                        <a:latin typeface="Times New Roman"/>
                        <a:ea typeface="Times New Roman"/>
                      </a:endParaRPr>
                    </a:p>
                  </a:txBody>
                  <a:tcPr marL="68580" marR="68580" marT="0" marB="0" anchor="ctr">
                    <a:lnL>
                      <a:noFill/>
                    </a:lnL>
                    <a:lnR>
                      <a:noFill/>
                    </a:lnR>
                    <a:lnT>
                      <a:noFill/>
                    </a:lnT>
                    <a:lnB>
                      <a:noFill/>
                    </a:lnB>
                  </a:tcPr>
                </a:tc>
              </a:tr>
              <a:tr h="361950">
                <a:tc>
                  <a:txBody>
                    <a:bodyPr/>
                    <a:lstStyle/>
                    <a:p>
                      <a:pPr marL="0" marR="0">
                        <a:spcBef>
                          <a:spcPts val="0"/>
                        </a:spcBef>
                        <a:spcAft>
                          <a:spcPts val="0"/>
                        </a:spcAft>
                      </a:pPr>
                      <a:r>
                        <a:rPr lang="en-US" sz="1800" dirty="0">
                          <a:effectLst/>
                          <a:latin typeface="Garamond"/>
                          <a:ea typeface="Times New Roman"/>
                          <a:cs typeface="Arial"/>
                        </a:rPr>
                        <a:t>Final 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60%</a:t>
                      </a:r>
                      <a:endParaRPr lang="en-US" sz="1800" dirty="0">
                        <a:effectLst/>
                        <a:latin typeface="Times New Roman"/>
                        <a:ea typeface="Times New Roman"/>
                      </a:endParaRPr>
                    </a:p>
                  </a:txBody>
                  <a:tcPr marL="68580" marR="68580" marT="0" marB="0" anchor="ctr">
                    <a:lnL>
                      <a:noFill/>
                    </a:lnL>
                    <a:lnR>
                      <a:noFill/>
                    </a:lnR>
                    <a:lnT>
                      <a:noFill/>
                    </a:lnT>
                    <a:lnB>
                      <a:noFill/>
                    </a:lnB>
                  </a:tcPr>
                </a:tc>
              </a:tr>
              <a:tr h="361950">
                <a:tc>
                  <a:txBody>
                    <a:bodyPr/>
                    <a:lstStyle/>
                    <a:p>
                      <a:pPr marL="0" marR="0">
                        <a:spcBef>
                          <a:spcPts val="0"/>
                        </a:spcBef>
                        <a:spcAft>
                          <a:spcPts val="0"/>
                        </a:spcAft>
                      </a:pPr>
                      <a:r>
                        <a:rPr lang="en-US" sz="1800" b="1">
                          <a:effectLst/>
                          <a:latin typeface="Garamond"/>
                          <a:ea typeface="Times New Roman"/>
                          <a:cs typeface="Arial"/>
                        </a:rPr>
                        <a:t>Grand Total</a:t>
                      </a:r>
                      <a:endParaRPr lang="en-US" sz="180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730396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dirty="0"/>
              <a:t>No make-up Quiz/Assignment will be </a:t>
            </a:r>
            <a:r>
              <a:rPr lang="en-US" sz="2400" dirty="0" smtClean="0"/>
              <a:t>taken.</a:t>
            </a:r>
          </a:p>
          <a:p>
            <a:pPr marL="285750" indent="-285750">
              <a:buFont typeface="Arial" pitchFamily="34" charset="0"/>
              <a:buChar char="•"/>
            </a:pPr>
            <a:r>
              <a:rPr lang="en-US" sz="2400" dirty="0" smtClean="0"/>
              <a:t>At </a:t>
            </a:r>
            <a:r>
              <a:rPr lang="en-US" sz="2400" dirty="0"/>
              <a:t>least 80% presence is required by the student to sit for examination. Absent classes must be defended through application and proper documentation to the </a:t>
            </a:r>
            <a:r>
              <a:rPr lang="en-US" sz="2400" dirty="0" smtClean="0"/>
              <a:t>department.</a:t>
            </a:r>
          </a:p>
          <a:p>
            <a:pPr marL="285750" indent="-285750">
              <a:buFont typeface="Arial" pitchFamily="34" charset="0"/>
              <a:buChar char="•"/>
            </a:pPr>
            <a:r>
              <a:rPr lang="en-US" sz="2400" dirty="0" smtClean="0"/>
              <a:t>Student </a:t>
            </a:r>
            <a:r>
              <a:rPr lang="en-US" sz="2400" dirty="0"/>
              <a:t>come after 10-15 minutes of due time is considered </a:t>
            </a:r>
            <a:r>
              <a:rPr lang="en-US" sz="2400" dirty="0" smtClean="0"/>
              <a:t>late.</a:t>
            </a:r>
          </a:p>
          <a:p>
            <a:pPr marL="285750" indent="-285750">
              <a:buFont typeface="Arial" pitchFamily="34" charset="0"/>
              <a:buChar char="•"/>
            </a:pPr>
            <a:r>
              <a:rPr lang="en-US" sz="2400" dirty="0" smtClean="0"/>
              <a:t>3 </a:t>
            </a:r>
            <a:r>
              <a:rPr lang="en-US" sz="2400" dirty="0"/>
              <a:t>late attendances are considered as one </a:t>
            </a:r>
            <a:r>
              <a:rPr lang="en-US" sz="2400" dirty="0" smtClean="0"/>
              <a:t>absent.</a:t>
            </a:r>
          </a:p>
          <a:p>
            <a:pPr marL="285750" indent="-285750">
              <a:buFont typeface="Arial" pitchFamily="34" charset="0"/>
              <a:buChar char="•"/>
            </a:pPr>
            <a:r>
              <a:rPr lang="en-US" sz="2400" dirty="0" smtClean="0"/>
              <a:t>Late </a:t>
            </a:r>
            <a:r>
              <a:rPr lang="en-US" sz="2400" dirty="0"/>
              <a:t>during quiz/presentation are not given additional time.</a:t>
            </a:r>
          </a:p>
        </p:txBody>
      </p:sp>
    </p:spTree>
    <p:extLst>
      <p:ext uri="{BB962C8B-B14F-4D97-AF65-F5344CB8AC3E}">
        <p14:creationId xmlns:p14="http://schemas.microsoft.com/office/powerpoint/2010/main" val="2509716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a:t>
            </a:r>
            <a:r>
              <a:rPr lang="en-US" sz="2400" dirty="0" smtClean="0"/>
              <a:t>must </a:t>
            </a:r>
            <a:r>
              <a:rPr lang="en-US" sz="2400" dirty="0"/>
              <a:t>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r>
              <a:rPr lang="en-US" sz="2400" dirty="0"/>
              <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smtClean="0"/>
              <a:t>github</a:t>
            </a:r>
            <a:r>
              <a:rPr lang="en-US" sz="2400" dirty="0" smtClean="0"/>
              <a:t> </a:t>
            </a:r>
            <a:r>
              <a:rPr lang="en-US" sz="2400" dirty="0" err="1" smtClean="0"/>
              <a:t>webtech</a:t>
            </a:r>
            <a:r>
              <a:rPr lang="en-US" sz="2400" smtClean="0"/>
              <a:t> repository in </a:t>
            </a:r>
            <a:r>
              <a:rPr lang="en-US" sz="2400" dirty="0"/>
              <a:t>the first lab. </a:t>
            </a:r>
            <a:endParaRPr lang="en-US" sz="2400" dirty="0" smtClean="0"/>
          </a:p>
          <a:p>
            <a:pPr marL="342900" indent="-342900">
              <a:buFont typeface="Arial" pitchFamily="34" charset="0"/>
              <a:buChar char="•"/>
            </a:pPr>
            <a:r>
              <a:rPr lang="en-US" sz="2400" dirty="0" smtClean="0"/>
              <a:t>Deploy </a:t>
            </a:r>
            <a:r>
              <a:rPr lang="en-US" sz="2400" dirty="0"/>
              <a:t>your application on </a:t>
            </a:r>
            <a:r>
              <a:rPr lang="en-US" sz="2400" dirty="0">
                <a:hlinkClick r:id="rId2"/>
              </a:rPr>
              <a:t>www.heroku.com</a:t>
            </a:r>
            <a:r>
              <a:rPr lang="en-US" sz="2400" dirty="0"/>
              <a:t> if possible</a:t>
            </a:r>
            <a:r>
              <a:rPr lang="en-US" sz="2400" dirty="0" smtClean="0"/>
              <a:t>.</a:t>
            </a:r>
            <a:endParaRPr lang="en-US" sz="2000" dirty="0"/>
          </a:p>
        </p:txBody>
      </p:sp>
    </p:spTree>
    <p:extLst>
      <p:ext uri="{BB962C8B-B14F-4D97-AF65-F5344CB8AC3E}">
        <p14:creationId xmlns:p14="http://schemas.microsoft.com/office/powerpoint/2010/main" val="3123898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++,VS code</a:t>
            </a:r>
            <a:r>
              <a:rPr lang="en-US" sz="2800" dirty="0" smtClean="0"/>
              <a:t>, atoms, </a:t>
            </a:r>
            <a:r>
              <a:rPr lang="en-US" sz="2800" dirty="0"/>
              <a:t>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a:t>
            </a:r>
            <a:r>
              <a:rPr lang="en-US" sz="2800" dirty="0" smtClean="0"/>
              <a:t>chrome(browser</a:t>
            </a:r>
            <a:r>
              <a:rPr lang="en-US" sz="2800"/>
              <a:t>), </a:t>
            </a:r>
            <a:r>
              <a:rPr lang="en-US" sz="2800" smtClean="0"/>
              <a:t>XAMPP(apache </a:t>
            </a:r>
            <a:r>
              <a:rPr lang="en-US" sz="2800" dirty="0"/>
              <a:t>server).</a:t>
            </a:r>
          </a:p>
        </p:txBody>
      </p:sp>
    </p:spTree>
    <p:extLst>
      <p:ext uri="{BB962C8B-B14F-4D97-AF65-F5344CB8AC3E}">
        <p14:creationId xmlns:p14="http://schemas.microsoft.com/office/powerpoint/2010/main" val="1267756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Objectives</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a:t>
            </a:r>
            <a:r>
              <a:rPr lang="en-US" sz="2800" dirty="0" smtClean="0">
                <a:latin typeface="Times New Roman" pitchFamily="18" charset="0"/>
                <a:cs typeface="Times New Roman" pitchFamily="18" charset="0"/>
              </a:rPr>
              <a:t>lecture , </a:t>
            </a:r>
            <a:r>
              <a:rPr lang="en-US" sz="2800" dirty="0">
                <a:latin typeface="Times New Roman" pitchFamily="18" charset="0"/>
                <a:cs typeface="Times New Roman" pitchFamily="18" charset="0"/>
              </a:rPr>
              <a:t>we will learn </a:t>
            </a:r>
            <a:r>
              <a:rPr lang="en-US" sz="2800" dirty="0" smtClean="0">
                <a:latin typeface="Times New Roman" pitchFamily="18" charset="0"/>
                <a:cs typeface="Times New Roman" pitchFamily="18" charset="0"/>
              </a:rPr>
              <a:t>about Web Technology and few terminology : HTTP, HTML, XML and XHTML.</a:t>
            </a:r>
          </a:p>
          <a:p>
            <a:pPr marL="285750" indent="-285750">
              <a:buFont typeface="Arial" pitchFamily="34" charset="0"/>
              <a:buChar char="•"/>
            </a:pPr>
            <a:r>
              <a:rPr lang="en-US" sz="2800" dirty="0" smtClean="0">
                <a:latin typeface="Times New Roman" pitchFamily="18" charset="0"/>
                <a:cs typeface="Times New Roman" pitchFamily="18" charset="0"/>
              </a:rPr>
              <a:t>We will learn about how </a:t>
            </a:r>
            <a:r>
              <a:rPr lang="en-US" sz="2800" dirty="0">
                <a:latin typeface="Times New Roman" pitchFamily="18" charset="0"/>
                <a:cs typeface="Times New Roman" pitchFamily="18" charset="0"/>
              </a:rPr>
              <a:t>web technology </a:t>
            </a:r>
            <a:r>
              <a:rPr lang="en-US" sz="2800" dirty="0" smtClean="0">
                <a:latin typeface="Times New Roman" pitchFamily="18" charset="0"/>
                <a:cs typeface="Times New Roman" pitchFamily="18" charset="0"/>
              </a:rPr>
              <a:t>can </a:t>
            </a:r>
            <a:r>
              <a:rPr lang="en-US" sz="2800" dirty="0">
                <a:latin typeface="Times New Roman" pitchFamily="18" charset="0"/>
                <a:cs typeface="Times New Roman" pitchFamily="18" charset="0"/>
              </a:rPr>
              <a:t>help in the Business </a:t>
            </a:r>
            <a:r>
              <a:rPr lang="en-US" sz="2800" dirty="0" smtClean="0">
                <a:latin typeface="Times New Roman" pitchFamily="18" charset="0"/>
                <a:cs typeface="Times New Roman" pitchFamily="18" charset="0"/>
              </a:rPr>
              <a:t>World</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as well.</a:t>
            </a:r>
            <a:endParaRPr lang="x-none"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191638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1946</TotalTime>
  <Words>2789</Words>
  <Application>Microsoft Office PowerPoint</Application>
  <PresentationFormat>On-screen Show (4:3)</PresentationFormat>
  <Paragraphs>334</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Corbel</vt:lpstr>
      <vt:lpstr>Garamond</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91</cp:revision>
  <dcterms:created xsi:type="dcterms:W3CDTF">2018-12-10T17:20:29Z</dcterms:created>
  <dcterms:modified xsi:type="dcterms:W3CDTF">2021-05-24T03:16:50Z</dcterms:modified>
</cp:coreProperties>
</file>