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817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961158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98960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96682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</a:t>
            </a:r>
            <a:r>
              <a:rPr lang="en-US" sz="2000" dirty="0" smtClean="0"/>
              <a:t>variable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</a:t>
            </a:r>
            <a:r>
              <a:rPr lang="en-US" sz="2000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000CD"/>
                </a:solidFill>
                <a:latin typeface="Consolas" pitchFamily="49" charset="0"/>
              </a:rPr>
              <a:t>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 smtClean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r>
              <a:rPr lang="en-US" sz="2000" dirty="0">
                <a:latin typeface="Consolas" pitchFamily="49" charset="0"/>
              </a:rPr>
              <a:t/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 smtClean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Data </a:t>
            </a:r>
            <a:r>
              <a:rPr lang="en-US" dirty="0"/>
              <a:t>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 </a:t>
            </a:r>
            <a:r>
              <a:rPr lang="en-US" dirty="0" smtClean="0"/>
              <a:t>Boolean and </a:t>
            </a:r>
            <a:r>
              <a:rPr lang="en-US" altLang="en-US" dirty="0" smtClean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</a:t>
            </a:r>
            <a:r>
              <a:rPr lang="en-US" sz="2000" dirty="0" smtClean="0"/>
              <a:t>types: String, Integer, Float </a:t>
            </a:r>
            <a:r>
              <a:rPr lang="en-US" sz="2000" dirty="0"/>
              <a:t>(floating point numbers - also called </a:t>
            </a:r>
            <a:r>
              <a:rPr lang="en-US" sz="2000" dirty="0" smtClean="0"/>
              <a:t>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</a:t>
            </a:r>
            <a:r>
              <a:rPr lang="en-US" sz="2000" dirty="0" smtClean="0"/>
              <a:t>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Data </a:t>
            </a:r>
            <a:r>
              <a:rPr lang="en-US" dirty="0"/>
              <a:t>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dirty="0"/>
              <a:t>PHP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</a:t>
            </a:r>
            <a:r>
              <a:rPr lang="en-US" sz="2400" dirty="0" smtClean="0"/>
              <a:t>Loop and </a:t>
            </a:r>
            <a:r>
              <a:rPr lang="en-US" sz="2400" dirty="0"/>
              <a:t> do...while </a:t>
            </a:r>
            <a:r>
              <a:rPr lang="en-US" sz="2400" dirty="0" smtClean="0"/>
              <a:t>Loop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 smtClean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for and </a:t>
            </a:r>
            <a:r>
              <a:rPr lang="en-US" sz="4400" dirty="0" err="1" smtClean="0"/>
              <a:t>foreach</a:t>
            </a:r>
            <a:r>
              <a:rPr lang="en-US" sz="4400" dirty="0" smtClean="0"/>
              <a:t>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</a:rPr>
              <a:t/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Conditional </a:t>
            </a:r>
            <a:r>
              <a:rPr lang="en-US" sz="2400" dirty="0">
                <a:solidFill>
                  <a:srgbClr val="000000"/>
                </a:solidFill>
                <a:latin typeface="Verdana"/>
              </a:rPr>
              <a:t>statements are used to perform different actions based on different conditions.</a:t>
            </a:r>
            <a:endParaRPr lang="en-US" altLang="en-US" sz="2300" dirty="0" smtClean="0">
              <a:solidFill>
                <a:prstClr val="black"/>
              </a:solidFill>
            </a:endParaRP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 smtClean="0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 smtClean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 smtClean="0">
                <a:solidFill>
                  <a:srgbClr val="0000BB"/>
                </a:solidFill>
                <a:latin typeface="Consolas" pitchFamily="49" charset="0"/>
              </a:rPr>
              <a:t>$b = 30;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</a:t>
            </a:r>
            <a:r>
              <a:rPr lang="en-US" altLang="en-US" dirty="0" smtClean="0">
                <a:solidFill>
                  <a:prstClr val="black"/>
                </a:solidFill>
              </a:rPr>
              <a:t>Protocol </a:t>
            </a:r>
            <a:r>
              <a:rPr lang="en-US" dirty="0"/>
              <a:t>The switch statement is used to perform different actions based on different conditions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 smtClean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- </a:t>
            </a:r>
            <a:r>
              <a:rPr lang="en-US" dirty="0"/>
              <a:t>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</a:t>
            </a:r>
            <a:r>
              <a:rPr lang="en-US" sz="1600" dirty="0" smtClean="0">
                <a:solidFill>
                  <a:srgbClr val="A52A2A"/>
                </a:solidFill>
                <a:latin typeface="Consolas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  <a:endParaRPr lang="en-US" sz="34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400" b="1" dirty="0" smtClean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</a:t>
            </a:r>
            <a:r>
              <a:rPr lang="en-US" sz="3400" b="1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</a:t>
            </a:r>
            <a:r>
              <a:rPr lang="en-US" altLang="en-US" sz="3400" b="1" dirty="0" smtClean="0">
                <a:solidFill>
                  <a:schemeClr val="tx1"/>
                </a:solidFill>
              </a:rPr>
              <a:t>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</a:t>
            </a:r>
            <a:r>
              <a:rPr lang="en-US" altLang="en-US" sz="3400" b="1" dirty="0" smtClean="0">
                <a:solidFill>
                  <a:schemeClr val="tx1"/>
                </a:solidFill>
              </a:rPr>
              <a:t>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</a:t>
            </a:r>
            <a:r>
              <a:rPr lang="en-US" sz="3400" b="1" dirty="0" smtClean="0">
                <a:solidFill>
                  <a:schemeClr val="tx1"/>
                </a:solidFill>
              </a:rPr>
              <a:t>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</a:t>
            </a:r>
            <a:r>
              <a:rPr lang="en-US" sz="3400" b="1" dirty="0" smtClean="0">
                <a:solidFill>
                  <a:schemeClr val="tx1"/>
                </a:solidFill>
              </a:rPr>
              <a:t>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Array </a:t>
            </a:r>
            <a:endParaRPr lang="en-US" sz="3400" b="1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</a:t>
            </a:r>
            <a:r>
              <a:rPr lang="en-US" sz="3400" b="1" dirty="0" smtClean="0">
                <a:solidFill>
                  <a:schemeClr val="tx1"/>
                </a:solidFill>
              </a:rPr>
              <a:t>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</a:t>
            </a:r>
            <a:r>
              <a:rPr lang="en-US" sz="3400" b="1" dirty="0" smtClean="0">
                <a:solidFill>
                  <a:schemeClr val="tx1"/>
                </a:solidFill>
              </a:rPr>
              <a:t>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 smtClean="0">
                <a:solidFill>
                  <a:schemeClr val="tx1"/>
                </a:solidFill>
              </a:rPr>
              <a:t>Object</a:t>
            </a:r>
            <a:endParaRPr lang="en-US" sz="3400" b="1" dirty="0">
              <a:solidFill>
                <a:schemeClr val="tx1"/>
              </a:solidFill>
            </a:endParaRP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</a:t>
            </a:r>
            <a:r>
              <a:rPr lang="en-US" sz="3400" b="1" dirty="0" smtClean="0">
                <a:solidFill>
                  <a:prstClr val="black"/>
                </a:solidFill>
              </a:rPr>
              <a:t>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 smtClean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www.ntu.edu.sg/home/ehchua/programming/webprogramming/HTTP_Basics.html</a:t>
            </a:r>
            <a:endParaRPr lang="en-US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developer.mozilla.org/enUS/docs/Web/HTTP/Status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www.w3schools.com/html/html_intro.asp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://www.w3schools.com/html/html_xhtml.asp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details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"PHP: Hypertext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Discussing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PHP </a:t>
            </a:r>
            <a:r>
              <a:rPr lang="en-US" sz="2400" dirty="0"/>
              <a:t>7 is the latest stable release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 smtClean="0"/>
              <a:t>PHP </a:t>
            </a:r>
            <a:r>
              <a:rPr lang="en-US" altLang="en-US" sz="2400" dirty="0"/>
              <a:t>scripts are executed on the </a:t>
            </a:r>
            <a:r>
              <a:rPr lang="en-US" altLang="en-US" sz="2400" dirty="0" smtClean="0"/>
              <a:t>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 smtClean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</a:t>
            </a:r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 smtClean="0"/>
              <a:t>MariaDB</a:t>
            </a:r>
            <a:r>
              <a:rPr lang="en-US" sz="2400" dirty="0" smtClean="0"/>
              <a:t>(</a:t>
            </a:r>
            <a:r>
              <a:rPr lang="en-US" sz="2400" dirty="0" err="1" smtClean="0"/>
              <a:t>Mysql</a:t>
            </a:r>
            <a:r>
              <a:rPr lang="en-US" sz="2400" dirty="0" smtClean="0"/>
              <a:t>) </a:t>
            </a:r>
            <a:r>
              <a:rPr lang="en-US" sz="2400" dirty="0"/>
              <a:t>+ PHP + </a:t>
            </a:r>
            <a:r>
              <a:rPr lang="en-US" sz="2400" dirty="0" smtClean="0"/>
              <a:t>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Save the file as </a:t>
            </a:r>
            <a:r>
              <a:rPr lang="en-US" sz="2400" b="1" dirty="0" err="1" smtClean="0"/>
              <a:t>HelloWorld.php</a:t>
            </a:r>
            <a:r>
              <a:rPr lang="en-US" sz="2400" dirty="0"/>
              <a:t> in </a:t>
            </a:r>
            <a:r>
              <a:rPr lang="en-US" sz="2400" dirty="0" err="1" smtClean="0"/>
              <a:t>htdocs</a:t>
            </a:r>
            <a:r>
              <a:rPr lang="en-US" sz="2400" dirty="0" smtClean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Start the server and browse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localhost/HelloWorld.php</a:t>
            </a:r>
            <a:r>
              <a:rPr lang="en-US" sz="2400" dirty="0" smtClean="0"/>
              <a:t> in the browser. (We will see details in the Lab class.)</a:t>
            </a:r>
            <a:endParaRPr lang="en-US" sz="2400" dirty="0"/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</a:t>
            </a:r>
            <a:r>
              <a:rPr lang="en-US" sz="2400" dirty="0" smtClean="0"/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keywords </a:t>
            </a:r>
            <a:r>
              <a:rPr lang="en-US" sz="2400" dirty="0"/>
              <a:t>(e.g. if, else, while, echo, etc.), classes, functions, and user-defined functions are </a:t>
            </a:r>
            <a:r>
              <a:rPr lang="en-US" sz="2400" dirty="0" smtClean="0"/>
              <a:t>not case-sensitive</a:t>
            </a:r>
            <a:r>
              <a:rPr lang="en-US" sz="2400" dirty="0"/>
              <a:t>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 in Browser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prstClr val="black"/>
                </a:solidFill>
                <a:hlinkClick r:id="rId2"/>
              </a:rPr>
              <a:t>localhost/Application/index.php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comment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2000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630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66</cp:revision>
  <dcterms:created xsi:type="dcterms:W3CDTF">2018-12-10T17:20:29Z</dcterms:created>
  <dcterms:modified xsi:type="dcterms:W3CDTF">2021-05-24T03:16:59Z</dcterms:modified>
</cp:coreProperties>
</file>