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24873-DACD-496F-938C-70EB8160D6AD}" v="2" dt="2020-04-30T09:26:54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CA624873-DACD-496F-938C-70EB8160D6AD}"/>
    <pc:docChg chg="undo custSel delSld modSld">
      <pc:chgData name="Tanvir Ahmed" userId="5fa9bf89-1556-4927-a8e9-24c5d464f299" providerId="ADAL" clId="{CA624873-DACD-496F-938C-70EB8160D6AD}" dt="2020-04-30T10:51:29.566" v="12" actId="20577"/>
      <pc:docMkLst>
        <pc:docMk/>
      </pc:docMkLst>
      <pc:sldChg chg="modSp">
        <pc:chgData name="Tanvir Ahmed" userId="5fa9bf89-1556-4927-a8e9-24c5d464f299" providerId="ADAL" clId="{CA624873-DACD-496F-938C-70EB8160D6AD}" dt="2020-04-30T10:51:29.566" v="12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CA624873-DACD-496F-938C-70EB8160D6AD}" dt="2020-04-30T10:51:29.566" v="1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CA624873-DACD-496F-938C-70EB8160D6AD}" dt="2020-04-30T09:26:52.024" v="2" actId="20577"/>
        <pc:sldMkLst>
          <pc:docMk/>
          <pc:sldMk cId="424874041" sldId="257"/>
        </pc:sldMkLst>
        <pc:spChg chg="mod">
          <ac:chgData name="Tanvir Ahmed" userId="5fa9bf89-1556-4927-a8e9-24c5d464f299" providerId="ADAL" clId="{CA624873-DACD-496F-938C-70EB8160D6AD}" dt="2020-04-30T09:26:52.024" v="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CA624873-DACD-496F-938C-70EB8160D6AD}" dt="2020-04-30T10:43:36.805" v="10" actId="2696"/>
        <pc:sldMkLst>
          <pc:docMk/>
          <pc:sldMk cId="261875079" sldId="286"/>
        </pc:sldMkLst>
      </pc:sldChg>
      <pc:sldChg chg="del">
        <pc:chgData name="Tanvir Ahmed" userId="5fa9bf89-1556-4927-a8e9-24c5d464f299" providerId="ADAL" clId="{CA624873-DACD-496F-938C-70EB8160D6AD}" dt="2020-04-30T10:43:36.804" v="9" actId="2696"/>
        <pc:sldMkLst>
          <pc:docMk/>
          <pc:sldMk cId="2819377470" sldId="287"/>
        </pc:sldMkLst>
      </pc:sldChg>
      <pc:sldChg chg="del">
        <pc:chgData name="Tanvir Ahmed" userId="5fa9bf89-1556-4927-a8e9-24c5d464f299" providerId="ADAL" clId="{CA624873-DACD-496F-938C-70EB8160D6AD}" dt="2020-04-30T10:43:36.799" v="8" actId="2696"/>
        <pc:sldMkLst>
          <pc:docMk/>
          <pc:sldMk cId="1744785842" sldId="288"/>
        </pc:sldMkLst>
      </pc:sldChg>
      <pc:sldChg chg="del">
        <pc:chgData name="Tanvir Ahmed" userId="5fa9bf89-1556-4927-a8e9-24c5d464f299" providerId="ADAL" clId="{CA624873-DACD-496F-938C-70EB8160D6AD}" dt="2020-04-30T10:43:36.798" v="7" actId="2696"/>
        <pc:sldMkLst>
          <pc:docMk/>
          <pc:sldMk cId="3143269072" sldId="289"/>
        </pc:sldMkLst>
      </pc:sldChg>
      <pc:sldChg chg="del">
        <pc:chgData name="Tanvir Ahmed" userId="5fa9bf89-1556-4927-a8e9-24c5d464f299" providerId="ADAL" clId="{CA624873-DACD-496F-938C-70EB8160D6AD}" dt="2020-04-30T10:43:36.791" v="6" actId="2696"/>
        <pc:sldMkLst>
          <pc:docMk/>
          <pc:sldMk cId="2898490645" sldId="290"/>
        </pc:sldMkLst>
      </pc:sldChg>
      <pc:sldChg chg="del">
        <pc:chgData name="Tanvir Ahmed" userId="5fa9bf89-1556-4927-a8e9-24c5d464f299" providerId="ADAL" clId="{CA624873-DACD-496F-938C-70EB8160D6AD}" dt="2020-04-30T09:27:06.655" v="5" actId="2696"/>
        <pc:sldMkLst>
          <pc:docMk/>
          <pc:sldMk cId="3093467319" sldId="291"/>
        </pc:sldMkLst>
      </pc:sldChg>
      <pc:sldChg chg="del">
        <pc:chgData name="Tanvir Ahmed" userId="5fa9bf89-1556-4927-a8e9-24c5d464f299" providerId="ADAL" clId="{CA624873-DACD-496F-938C-70EB8160D6AD}" dt="2020-04-30T09:27:06.655" v="4" actId="2696"/>
        <pc:sldMkLst>
          <pc:docMk/>
          <pc:sldMk cId="1035863812" sldId="292"/>
        </pc:sldMkLst>
      </pc:sldChg>
      <pc:sldChg chg="del">
        <pc:chgData name="Tanvir Ahmed" userId="5fa9bf89-1556-4927-a8e9-24c5d464f299" providerId="ADAL" clId="{CA624873-DACD-496F-938C-70EB8160D6AD}" dt="2020-04-30T09:27:06.655" v="3" actId="2696"/>
        <pc:sldMkLst>
          <pc:docMk/>
          <pc:sldMk cId="2329211199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B4DD-911D-41E3-A028-2B7F77AC5F2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43EE-774D-47BE-A3FF-293D0A42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43EE-774D-47BE-A3FF-293D0A429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ithmetic.asp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574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Variable Naming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35494" y="1295683"/>
            <a:ext cx="81249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variables in a must be identified by a unique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These unique names can be called as variables or identifiers.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Variables can be declared with or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keyword.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number=10;</a:t>
            </a:r>
          </a:p>
          <a:p>
            <a:pPr lvl="2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can contain letters, di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gits,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underscore(_)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dollar($)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sign.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must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begin with a letter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or underscore or dollar sign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s are case sensitive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Reserved keyword can not be used as a variable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 values can be initialized with =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values are written with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double quotation (</a:t>
            </a:r>
            <a:r>
              <a:rPr lang="en-US" dirty="0"/>
              <a:t>"") or single quotation (').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Numbers are written without quotation.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Re-declaration of variable will not loss the value.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name; 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//This will not lose the value of name. In next instructions     	  //value of name will remain 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="BUET";  </a:t>
            </a:r>
          </a:p>
          <a:p>
            <a:pPr lvl="2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What Will Happen?</a:t>
            </a:r>
          </a:p>
          <a:p>
            <a:pPr lvl="2"/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D35B03F-0B1D-4C28-84A0-3BD1E1B38C3A}"/>
              </a:ext>
            </a:extLst>
          </p:cNvPr>
          <p:cNvSpPr txBox="1"/>
          <p:nvPr/>
        </p:nvSpPr>
        <p:spPr>
          <a:xfrm>
            <a:off x="335494" y="1295683"/>
            <a:ext cx="812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discussed earlier </a:t>
            </a:r>
            <a:r>
              <a:rPr lang="en-US" dirty="0">
                <a:solidFill>
                  <a:prstClr val="black"/>
                </a:solidFill>
              </a:rPr>
              <a:t>JavaScript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loosely typed language, this can hold many data types.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</a:t>
            </a:r>
            <a:r>
              <a:rPr lang="en-US" b="1" dirty="0">
                <a:solidFill>
                  <a:srgbClr val="026E05"/>
                </a:solidFill>
                <a:latin typeface="Calibri"/>
              </a:rPr>
              <a:t>4 primitive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types and </a:t>
            </a:r>
            <a:r>
              <a:rPr lang="en-US" b="1" dirty="0">
                <a:solidFill>
                  <a:srgbClr val="7030A0"/>
                </a:solidFill>
                <a:latin typeface="Calibri"/>
              </a:rPr>
              <a:t>2 complex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Boolean (Can have only 2 values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26E05"/>
                </a:solidFill>
                <a:latin typeface="Consolas" panose="020B0609020204030204" pitchFamily="49" charset="0"/>
              </a:rPr>
              <a:t>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lang="en-US" sz="1400" dirty="0">
              <a:solidFill>
                <a:srgbClr val="026E05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Undefined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</a:rPr>
              <a:t>Function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Script has dynamic types.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x;           // Now x is undefined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5;           // Now x is a Number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"John";      // Now x is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prstClr val="black"/>
                </a:solidFill>
              </a:rPr>
              <a:t> keyword returns the type of a variable.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3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only one type of number that is float.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can be written with or without decimals.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3.14;    // A number with decimals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y = 3;       // A number without decimals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are always stored as 64-bit floating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Integers (numbers without a period or exponent notation) are accurate up to 15 digits.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maximum number of decimals is 17, but floating point arithmetic is not always 100% accurate.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0.2 + 0.1;         // x will be 0.30000000000000004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can be solved by multiply and divide.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 (0.2 * 10 + 0.1 * 10) / 10;       // x will be 0.3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is a JavaScript reserved word indicating that a number is not a legal number. Trying to do arithmetic with a non-numeric string will result in </a:t>
            </a: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(Not a Number)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alibri"/>
              </a:rPr>
              <a:t>Must Read: </a:t>
            </a:r>
            <a:r>
              <a:rPr lang="en-US" dirty="0">
                <a:hlinkClick r:id="rId2"/>
              </a:rPr>
              <a:t>https://www.w3schools.com/js/js_numbers.asp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are used for storing texts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can be written with single and double quotation.</a:t>
            </a:r>
          </a:p>
          <a:p>
            <a:pPr lvl="2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carName1 = "Volvo";  // Double quotes</a:t>
            </a:r>
            <a:b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carName2 = 'Volvo';  // Single quotes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To write string with quotations like 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‘Jon’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you can write as below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"My name is 'Jon'";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other case of My name is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“Jon” </a:t>
            </a:r>
            <a:r>
              <a:rPr lang="en-US" dirty="0">
                <a:latin typeface="Calibri"/>
              </a:rPr>
              <a:t> you can do as follows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'My name is "Jon"';</a:t>
            </a:r>
            <a:endParaRPr lang="en-US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By default string acts an object. So it has some properties and methods by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(.) dot operator is used to access its properties and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Length of the string can be get by length property.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txt = "ABCDEFGHIJKLMNOPQRSTUVWXYZ";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sln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txt.length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Must Read: </a:t>
            </a:r>
            <a:r>
              <a:rPr lang="en-US" dirty="0">
                <a:hlinkClick r:id="rId2"/>
              </a:rPr>
              <a:t>https://www.w3schools.com/js/js_string_methods.asp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7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NULL VS Undefined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means nothing.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are same in terms of value but different in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When a variable in JavaScript is declared its value is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Null value must be assigned programmatically otherwise its undefined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null; //this one is null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b; //this one is 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also explicitly set a variable to equal undefined.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59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Syntax, Output,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Syntax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 values are called literals and others are called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       Literals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Variables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instruction is called a statement. Each statement is ended with a semi colon.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10.5;  //this a statement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10.4; var y = 7; // 2 statements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JavaScript ignores multiple spaces. You can add white space to your script to make it more readable.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 = "Hege";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person="Hege";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//both are same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An expression is a combination of values, variables, and operators, which computes to a value.</a:t>
            </a:r>
          </a:p>
          <a:p>
            <a:pPr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//expression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C234835-A65E-4109-A457-B284485D66AC}"/>
              </a:ext>
            </a:extLst>
          </p:cNvPr>
          <p:cNvCxnSpPr>
            <a:cxnSpLocks/>
          </p:cNvCxnSpPr>
          <p:nvPr/>
        </p:nvCxnSpPr>
        <p:spPr>
          <a:xfrm>
            <a:off x="18643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8CCF4BFA-5E11-4A71-A578-5906ADCC2D70}"/>
              </a:ext>
            </a:extLst>
          </p:cNvPr>
          <p:cNvCxnSpPr/>
          <p:nvPr/>
        </p:nvCxnSpPr>
        <p:spPr>
          <a:xfrm>
            <a:off x="1864311" y="2940913"/>
            <a:ext cx="188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1CAD43B-0CD5-4412-96E2-D776D21D96F5}"/>
              </a:ext>
            </a:extLst>
          </p:cNvPr>
          <p:cNvCxnSpPr>
            <a:cxnSpLocks/>
          </p:cNvCxnSpPr>
          <p:nvPr/>
        </p:nvCxnSpPr>
        <p:spPr>
          <a:xfrm>
            <a:off x="2293860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686BFD1-6160-4351-9738-E12BA8B4BF06}"/>
              </a:ext>
            </a:extLst>
          </p:cNvPr>
          <p:cNvCxnSpPr>
            <a:cxnSpLocks/>
          </p:cNvCxnSpPr>
          <p:nvPr/>
        </p:nvCxnSpPr>
        <p:spPr>
          <a:xfrm>
            <a:off x="26390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38F1AB7-0C74-4E73-B496-5B12A13F2916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4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Comments are those line of codes which are not interpreted by the interpreter.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JavaScript the comments are of 2 types.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Single line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10;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//var y = 12;         Single line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Multi line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z = 12;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 lines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Will not be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Executed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 will be learning more about syntaxes day by day.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DEA6C96B-0ED9-4D7F-A7BF-50C3D5E8C311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can display values in 4 different ways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Into HTML element (inside 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HTML Document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alert box (Like a pop up message)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console (usually for developers)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975603-5AF4-42FB-AB94-6E854E591DAB}"/>
              </a:ext>
            </a:extLst>
          </p:cNvPr>
          <p:cNvSpPr txBox="1"/>
          <p:nvPr/>
        </p:nvSpPr>
        <p:spPr>
          <a:xfrm>
            <a:off x="335494" y="2930829"/>
            <a:ext cx="8124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are about to write our first program using JavaScript. Some points to remember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Each HTML element should be uniquely identified by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will use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attribute to use JavaScript.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can also be used.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operates with 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document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 which works in a object oriented way.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There are some built in functions and attributes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object we will use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2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46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InnerHTML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&lt;p id="demo"&gt;&lt;/p&gt;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	          var para1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       para1.innerHTML = "Hello World";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10.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11.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686789"/>
            <a:ext cx="81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the code. </a:t>
            </a:r>
            <a:r>
              <a:rPr lang="en-US" b="1" dirty="0">
                <a:cs typeface="Times New Roman" panose="02020603050405020304" pitchFamily="18" charset="0"/>
              </a:rPr>
              <a:t>In line 5 </a:t>
            </a:r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tag has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attribute. The value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attribute must be unique </a:t>
            </a:r>
            <a:r>
              <a:rPr lang="en-US" dirty="0">
                <a:cs typeface="Times New Roman" panose="02020603050405020304" pitchFamily="18" charset="0"/>
              </a:rPr>
              <a:t>in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Now to uniquely identify a particular HTML element JavaScript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predefined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dirty="0">
                <a:cs typeface="Times New Roman" panose="02020603050405020304" pitchFamily="18" charset="0"/>
              </a:rPr>
              <a:t> which receives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value as a parameter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This method returns the HTML element as a object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In line 7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para1</a:t>
            </a:r>
            <a:r>
              <a:rPr lang="en-US" dirty="0">
                <a:cs typeface="Times New Roman" panose="02020603050405020304" pitchFamily="18" charset="0"/>
              </a:rPr>
              <a:t> variable holds the reference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element as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cs typeface="Times New Roman" panose="02020603050405020304" pitchFamily="18" charset="0"/>
              </a:rPr>
              <a:t> is an attribute of HTML element </a:t>
            </a:r>
            <a:r>
              <a:rPr lang="en-US" b="1" dirty="0">
                <a:cs typeface="Times New Roman" panose="02020603050405020304" pitchFamily="18" charset="0"/>
              </a:rPr>
              <a:t>which has starting and closing tag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There are others attributes of document object we will be covering in further topics.</a:t>
            </a:r>
          </a:p>
        </p:txBody>
      </p:sp>
    </p:spTree>
    <p:extLst>
      <p:ext uri="{BB962C8B-B14F-4D97-AF65-F5344CB8AC3E}">
        <p14:creationId xmlns:p14="http://schemas.microsoft.com/office/powerpoint/2010/main" val="81071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[document]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document.write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191489"/>
            <a:ext cx="812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method named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write() </a:t>
            </a:r>
            <a:r>
              <a:rPr lang="en-US" dirty="0">
                <a:cs typeface="Times New Roman" panose="02020603050405020304" pitchFamily="18" charset="0"/>
              </a:rPr>
              <a:t>which writes directly in the HTML page. Where ever you put the script it will execute there.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9DFF7FDD-8075-45C2-9131-11EDCF1DEEA6}"/>
              </a:ext>
            </a:extLst>
          </p:cNvPr>
          <p:cNvSpPr txBox="1">
            <a:spLocks/>
          </p:cNvSpPr>
          <p:nvPr/>
        </p:nvSpPr>
        <p:spPr>
          <a:xfrm>
            <a:off x="335494" y="376963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[alert]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FBA0E6B-023A-478C-8B62-600EC029828C}"/>
              </a:ext>
            </a:extLst>
          </p:cNvPr>
          <p:cNvSpPr txBox="1"/>
          <p:nvPr/>
        </p:nvSpPr>
        <p:spPr>
          <a:xfrm>
            <a:off x="335494" y="4244001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alert("Hello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DE147B6-3D79-4031-9345-523075261168}"/>
              </a:ext>
            </a:extLst>
          </p:cNvPr>
          <p:cNvSpPr txBox="1"/>
          <p:nvPr/>
        </p:nvSpPr>
        <p:spPr>
          <a:xfrm>
            <a:off x="5299581" y="4484566"/>
            <a:ext cx="21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E85B19E-086F-417D-8C48-6838E220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1" y="4776787"/>
            <a:ext cx="3508925" cy="14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598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Usage of JavaScript and How to Use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Variables and Data Types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Syntax, Output, Statements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Operators and Arithmetic operations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Events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Functions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flow (If else, loops)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[console]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5" y="1224576"/>
            <a:ext cx="4750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console.log("Hello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4" y="3191489"/>
            <a:ext cx="462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console.log() </a:t>
            </a:r>
            <a:r>
              <a:rPr lang="en-US" dirty="0"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which writes directly developer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Right click on the HTML page 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B6B648-7D80-4864-9E56-975BE3B1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89" y="1600021"/>
            <a:ext cx="4118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554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JS Operators and Arithmetic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87701" y="2027587"/>
            <a:ext cx="2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ECF001FE-B8A2-4737-B57F-5C8B2BB1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33822"/>
              </p:ext>
            </p:extLst>
          </p:nvPr>
        </p:nvGraphicFramePr>
        <p:xfrm>
          <a:off x="280896" y="2357912"/>
          <a:ext cx="3252417" cy="3211191"/>
        </p:xfrm>
        <a:graphic>
          <a:graphicData uri="http://schemas.openxmlformats.org/drawingml/2006/table">
            <a:tbl>
              <a:tblPr/>
              <a:tblGrid>
                <a:gridCol w="855445">
                  <a:extLst>
                    <a:ext uri="{9D8B030D-6E8A-4147-A177-3AD203B41FA5}">
                      <a16:colId xmlns="" xmlns:a16="http://schemas.microsoft.com/office/drawing/2014/main" val="3073652656"/>
                    </a:ext>
                  </a:extLst>
                </a:gridCol>
                <a:gridCol w="2396972">
                  <a:extLst>
                    <a:ext uri="{9D8B030D-6E8A-4147-A177-3AD203B41FA5}">
                      <a16:colId xmlns="" xmlns:a16="http://schemas.microsoft.com/office/drawing/2014/main" val="2345113467"/>
                    </a:ext>
                  </a:extLst>
                </a:gridCol>
              </a:tblGrid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2378570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Addition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4827111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Subtraction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99169649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4354427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Exponentiation 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4184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1610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 (Division Remainder)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6688324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8947596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3639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2AF75BE7-B23D-47D3-8D98-8CB6E4E5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3631"/>
              </p:ext>
            </p:extLst>
          </p:nvPr>
        </p:nvGraphicFramePr>
        <p:xfrm>
          <a:off x="3626507" y="2356950"/>
          <a:ext cx="5231741" cy="2673648"/>
        </p:xfrm>
        <a:graphic>
          <a:graphicData uri="http://schemas.openxmlformats.org/drawingml/2006/table">
            <a:tbl>
              <a:tblPr/>
              <a:tblGrid>
                <a:gridCol w="1306539">
                  <a:extLst>
                    <a:ext uri="{9D8B030D-6E8A-4147-A177-3AD203B41FA5}">
                      <a16:colId xmlns="" xmlns:a16="http://schemas.microsoft.com/office/drawing/2014/main" val="913478261"/>
                    </a:ext>
                  </a:extLst>
                </a:gridCol>
                <a:gridCol w="1962601">
                  <a:extLst>
                    <a:ext uri="{9D8B030D-6E8A-4147-A177-3AD203B41FA5}">
                      <a16:colId xmlns="" xmlns:a16="http://schemas.microsoft.com/office/drawing/2014/main" val="1070874083"/>
                    </a:ext>
                  </a:extLst>
                </a:gridCol>
                <a:gridCol w="1962601">
                  <a:extLst>
                    <a:ext uri="{9D8B030D-6E8A-4147-A177-3AD203B41FA5}">
                      <a16:colId xmlns="" xmlns:a16="http://schemas.microsoft.com/office/drawing/2014/main" val="1805172922"/>
                    </a:ext>
                  </a:extLst>
                </a:gridCol>
              </a:tblGrid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Same As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8206326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379403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2584418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867327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123705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178821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042711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5677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3013F05-F913-4405-A3CC-827BFF4D48C3}"/>
              </a:ext>
            </a:extLst>
          </p:cNvPr>
          <p:cNvSpPr txBox="1"/>
          <p:nvPr/>
        </p:nvSpPr>
        <p:spPr>
          <a:xfrm>
            <a:off x="3533312" y="2029441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36B8F51-DF9A-4503-8366-483607CCDC68}"/>
              </a:ext>
            </a:extLst>
          </p:cNvPr>
          <p:cNvSpPr txBox="1"/>
          <p:nvPr/>
        </p:nvSpPr>
        <p:spPr>
          <a:xfrm>
            <a:off x="3533313" y="5092743"/>
            <a:ext cx="561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 operator can also be used to add (concatenate) strings.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+= assignment operator can also be used to add (concatenate) strings.</a:t>
            </a:r>
          </a:p>
        </p:txBody>
      </p:sp>
    </p:spTree>
    <p:extLst>
      <p:ext uri="{BB962C8B-B14F-4D97-AF65-F5344CB8AC3E}">
        <p14:creationId xmlns:p14="http://schemas.microsoft.com/office/powerpoint/2010/main" val="353226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2AF1D3-2EF0-4535-A9D7-6A1486E0010F}"/>
              </a:ext>
            </a:extLst>
          </p:cNvPr>
          <p:cNvSpPr txBox="1"/>
          <p:nvPr/>
        </p:nvSpPr>
        <p:spPr>
          <a:xfrm>
            <a:off x="33549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607CEC25-C2E7-4317-B8F7-6C1547EF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6904"/>
              </p:ext>
            </p:extLst>
          </p:nvPr>
        </p:nvGraphicFramePr>
        <p:xfrm>
          <a:off x="476158" y="1570753"/>
          <a:ext cx="3412262" cy="3395824"/>
        </p:xfrm>
        <a:graphic>
          <a:graphicData uri="http://schemas.openxmlformats.org/drawingml/2006/table">
            <a:tbl>
              <a:tblPr/>
              <a:tblGrid>
                <a:gridCol w="873248">
                  <a:extLst>
                    <a:ext uri="{9D8B030D-6E8A-4147-A177-3AD203B41FA5}">
                      <a16:colId xmlns="" xmlns:a16="http://schemas.microsoft.com/office/drawing/2014/main" val="3826261872"/>
                    </a:ext>
                  </a:extLst>
                </a:gridCol>
                <a:gridCol w="2539014">
                  <a:extLst>
                    <a:ext uri="{9D8B030D-6E8A-4147-A177-3AD203B41FA5}">
                      <a16:colId xmlns="" xmlns:a16="http://schemas.microsoft.com/office/drawing/2014/main" val="2461694343"/>
                    </a:ext>
                  </a:extLst>
                </a:gridCol>
              </a:tblGrid>
              <a:tr h="350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10220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204399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value and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8460632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4584094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 value or not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72459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1340305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779664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566413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307156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?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ternary operator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057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37CA7C4-ACA7-4AD7-B5F9-795D9947DDDA}"/>
              </a:ext>
            </a:extLst>
          </p:cNvPr>
          <p:cNvSpPr txBox="1"/>
          <p:nvPr/>
        </p:nvSpPr>
        <p:spPr>
          <a:xfrm>
            <a:off x="429641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6F7ABC03-0BD4-462A-8D3D-7DF9CA03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49252"/>
              </p:ext>
            </p:extLst>
          </p:nvPr>
        </p:nvGraphicFramePr>
        <p:xfrm>
          <a:off x="4336361" y="1570753"/>
          <a:ext cx="2247910" cy="1363842"/>
        </p:xfrm>
        <a:graphic>
          <a:graphicData uri="http://schemas.openxmlformats.org/drawingml/2006/table">
            <a:tbl>
              <a:tblPr/>
              <a:tblGrid>
                <a:gridCol w="1095189">
                  <a:extLst>
                    <a:ext uri="{9D8B030D-6E8A-4147-A177-3AD203B41FA5}">
                      <a16:colId xmlns="" xmlns:a16="http://schemas.microsoft.com/office/drawing/2014/main" val="1516219749"/>
                    </a:ext>
                  </a:extLst>
                </a:gridCol>
                <a:gridCol w="1152721">
                  <a:extLst>
                    <a:ext uri="{9D8B030D-6E8A-4147-A177-3AD203B41FA5}">
                      <a16:colId xmlns="" xmlns:a16="http://schemas.microsoft.com/office/drawing/2014/main" val="2529423437"/>
                    </a:ext>
                  </a:extLst>
                </a:gridCol>
              </a:tblGrid>
              <a:tr h="348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103509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&amp;&amp;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118940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||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248141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47718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32270A-B54C-498E-99BE-423A9EA55B00}"/>
              </a:ext>
            </a:extLst>
          </p:cNvPr>
          <p:cNvSpPr txBox="1"/>
          <p:nvPr/>
        </p:nvSpPr>
        <p:spPr>
          <a:xfrm>
            <a:off x="4256464" y="3059668"/>
            <a:ext cx="441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Operator is used for checking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both the value and type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10;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 = "10";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Both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holds the value of 10 but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number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result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as both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value are same.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check value and type. This will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return false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90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84F1D2-2193-430E-B40D-FFCBE49D7EDB}"/>
              </a:ext>
            </a:extLst>
          </p:cNvPr>
          <p:cNvSpPr txBox="1"/>
          <p:nvPr/>
        </p:nvSpPr>
        <p:spPr>
          <a:xfrm>
            <a:off x="477535" y="1224576"/>
            <a:ext cx="82137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Arithmetic operations are like other programming languages.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a = 10;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As in traditional school mathematics, the multiplication is done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Multiplication (*) and division (/) have higher precedence than addition (+) and subtraction (-).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And (as in school mathematics) the precedence can be changed by using parentheses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many operations have the same precedence (like addition and subtraction), they are computed from left to right.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– 10;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Must Read: </a:t>
            </a:r>
            <a:r>
              <a:rPr lang="en-US" dirty="0">
                <a:hlinkClick r:id="rId2"/>
              </a:rPr>
              <a:t>https://www.w3schools.com/js/js_arithmetic.asp</a:t>
            </a: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0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134056"/>
            <a:ext cx="7676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a client side programming language which was designed to add</a:t>
            </a:r>
          </a:p>
          <a:p>
            <a:r>
              <a:rPr lang="en-US" dirty="0"/>
              <a:t>Interactivity to static HTML pages.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scripting language is lightweight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interpreted not compiled (means that script execute without preliminary compilation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also known as ECMASCRIPT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i="1" dirty="0"/>
              <a:t>Brandan </a:t>
            </a:r>
            <a:r>
              <a:rPr lang="en-US" b="1" i="1" dirty="0" err="1"/>
              <a:t>Eich</a:t>
            </a:r>
            <a:r>
              <a:rPr lang="en-US" b="1" i="1" dirty="0"/>
              <a:t> </a:t>
            </a:r>
            <a:r>
              <a:rPr lang="en-US" dirty="0"/>
              <a:t>in September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and Java have almost nothing in common.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Usage of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x-none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685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Great thing about JavaScript is that you will find tons of frameworks and Libraries already developed which can be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usage has now extended to mobile app development, desktop app development, and game development.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of JavaScript is also very easy as it is pre installed in every modern web browsers.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you learn about JS it can help you in front-end development as well as back-end development.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931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HTML JavaScript code can be inserted in between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tags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Some JS Codes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old examples you may see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 type=</a:t>
            </a:r>
            <a:r>
              <a:rPr lang="en-US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javascript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&gt;&lt;/script&gt;. </a:t>
            </a:r>
            <a:r>
              <a:rPr lang="en-US" dirty="0"/>
              <a:t>Where type is not required as JavaScript is the default scripting language ins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 can be placed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/>
              <a:t>, or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section of an HTML page, or in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Placing scripts at the bottom of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element improves the display speed, because script interpretation slows down the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442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808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better to put JavaScript codes in an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place any number of scripts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script files are also useful when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files must have the extension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external </a:t>
            </a:r>
            <a:r>
              <a:rPr lang="en-US" dirty="0" err="1"/>
              <a:t>js</a:t>
            </a:r>
            <a:r>
              <a:rPr lang="en-US" dirty="0"/>
              <a:t> file you need to add 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attribute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 Where the value of </a:t>
            </a:r>
            <a:r>
              <a:rPr lang="en-US" dirty="0" err="1"/>
              <a:t>src</a:t>
            </a:r>
            <a:r>
              <a:rPr lang="en-US" dirty="0"/>
              <a:t> will be the path of the external JS file.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external file can be added both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behave as if the codes are located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Remember external scripts cannot contain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b="1" dirty="0">
                <a:solidFill>
                  <a:srgbClr val="FF0000"/>
                </a:solidFill>
              </a:rPr>
              <a:t>tag only the JS codes.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830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Benefits of External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82013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separates the HTML and JavaScript so increased modularity.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HTML pages can use same codes so increased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of code is easier so increased maintainability.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browsers cached JS files so speed up the page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files residing in another server can also be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Note: As browsers cached up the external JS files to speed up the execution you need to clear cache (ctrl +f5) of the page to reflect the change during development.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to use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35937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426781" y="1269050"/>
            <a:ext cx="5486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also be put in both head and body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residing in another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URL of the file 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="https://www.w3schools.com/js/myScript1.js"&gt;&lt;/script&gt;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Variables and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Variables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is a loosely typed language.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Loosely typed means the variable is not bound to store a specific type of data like strongly typed languages.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If x is a variable it can hold 10 (integer)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"ten" (string).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variable in JavaScript is called declaring a variable.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JavaScript variables are can be declared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keyword. You can also create variable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Declared variable has the default value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Like other languages variable value can be assigned at the time of declaration using (=) assignment operator.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949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939</TotalTime>
  <Words>1945</Words>
  <Application>Microsoft Office PowerPoint</Application>
  <PresentationFormat>On-screen Show (4:3)</PresentationFormat>
  <Paragraphs>363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JavaScript Introduction</vt:lpstr>
      <vt:lpstr>Lecture Outline</vt:lpstr>
      <vt:lpstr>Introduction to JavaScript</vt:lpstr>
      <vt:lpstr>Usage of JavaScript</vt:lpstr>
      <vt:lpstr>Where and How to Use JS</vt:lpstr>
      <vt:lpstr>Where and How to Use JS</vt:lpstr>
      <vt:lpstr>PowerPoint Presentation</vt:lpstr>
      <vt:lpstr>PowerPoint Presentation</vt:lpstr>
      <vt:lpstr>JS Variables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Syntax, Output,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Operators and Arithmetic operations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90</cp:revision>
  <dcterms:created xsi:type="dcterms:W3CDTF">2018-12-10T17:20:29Z</dcterms:created>
  <dcterms:modified xsi:type="dcterms:W3CDTF">2021-05-24T03:18:21Z</dcterms:modified>
</cp:coreProperties>
</file>