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30" r:id="rId4"/>
    <p:sldId id="331" r:id="rId5"/>
    <p:sldId id="334" r:id="rId6"/>
    <p:sldId id="332" r:id="rId7"/>
    <p:sldId id="353" r:id="rId8"/>
    <p:sldId id="354" r:id="rId9"/>
    <p:sldId id="333" r:id="rId10"/>
    <p:sldId id="355" r:id="rId11"/>
    <p:sldId id="356" r:id="rId12"/>
    <p:sldId id="361" r:id="rId13"/>
    <p:sldId id="360" r:id="rId14"/>
    <p:sldId id="357" r:id="rId15"/>
    <p:sldId id="358" r:id="rId16"/>
    <p:sldId id="336" r:id="rId17"/>
    <p:sldId id="335" r:id="rId18"/>
    <p:sldId id="337" r:id="rId19"/>
    <p:sldId id="266" r:id="rId20"/>
    <p:sldId id="319" r:id="rId21"/>
    <p:sldId id="320" r:id="rId22"/>
    <p:sldId id="322" r:id="rId23"/>
    <p:sldId id="323" r:id="rId24"/>
    <p:sldId id="348" r:id="rId25"/>
    <p:sldId id="349" r:id="rId26"/>
    <p:sldId id="350" r:id="rId27"/>
    <p:sldId id="351" r:id="rId28"/>
    <p:sldId id="324" r:id="rId29"/>
    <p:sldId id="325" r:id="rId30"/>
    <p:sldId id="326" r:id="rId31"/>
    <p:sldId id="352" r:id="rId32"/>
    <p:sldId id="359" r:id="rId33"/>
    <p:sldId id="265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and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8405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969703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90415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96682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GET request: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it-IT" sz="2000" dirty="0"/>
              <a:t>", "demo_get.asp",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endParaRPr lang="en-US" sz="2000" dirty="0"/>
          </a:p>
          <a:p>
            <a:r>
              <a:rPr lang="en-US" sz="2000" dirty="0"/>
              <a:t>To get some specific data using GET method, need to use below example</a:t>
            </a:r>
          </a:p>
          <a:p>
            <a:r>
              <a:rPr lang="en-US" sz="2000" dirty="0"/>
              <a:t>Example 1:</a:t>
            </a:r>
          </a:p>
          <a:p>
            <a:pPr lvl="1"/>
            <a:r>
              <a:rPr lang="de-DE" sz="2000" dirty="0"/>
              <a:t>xhttp.open("GET", "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demo_get.asp?t=</a:t>
            </a:r>
            <a:r>
              <a:rPr lang="de-DE" sz="2000" dirty="0"/>
              <a:t>" + Math.random(), true);</a:t>
            </a:r>
          </a:p>
          <a:p>
            <a:pPr lvl="1"/>
            <a:r>
              <a:rPr lang="de-DE" sz="2000" dirty="0"/>
              <a:t>xhttp.send();</a:t>
            </a:r>
          </a:p>
          <a:p>
            <a:endParaRPr lang="de-DE" sz="2000" dirty="0"/>
          </a:p>
          <a:p>
            <a:r>
              <a:rPr lang="de-DE" sz="2000" dirty="0"/>
              <a:t>Example 2:</a:t>
            </a:r>
          </a:p>
          <a:p>
            <a:r>
              <a:rPr lang="en-US" dirty="0"/>
              <a:t>xhttp.open("GET", 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demo_get2.asp?fname=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Henry&amp;lname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=Ford</a:t>
            </a:r>
            <a:r>
              <a:rPr lang="en-US" dirty="0"/>
              <a:t>", true);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POST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</a:t>
            </a:r>
            <a:r>
              <a:rPr lang="en-US" sz="2000" b="1" dirty="0"/>
              <a:t>POST</a:t>
            </a:r>
            <a:r>
              <a:rPr lang="en-US" sz="2000" dirty="0"/>
              <a:t> request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it-IT" sz="2000" dirty="0"/>
              <a:t>", "demo_post.asp",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pPr lvl="1"/>
            <a:endParaRPr lang="en-US" sz="2000" dirty="0"/>
          </a:p>
          <a:p>
            <a:r>
              <a:rPr lang="en-US" sz="2000" dirty="0"/>
              <a:t>To POST data like an HTML form, add an HTTP header 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sz="2000" dirty="0"/>
              <a:t>(). </a:t>
            </a:r>
          </a:p>
          <a:p>
            <a:endParaRPr lang="en-US" sz="2000" dirty="0"/>
          </a:p>
          <a:p>
            <a:r>
              <a:rPr lang="en-US" sz="2000" dirty="0"/>
              <a:t>To get specific data using POST method need to use</a:t>
            </a:r>
          </a:p>
          <a:p>
            <a:endParaRPr lang="en-US" sz="2000" dirty="0"/>
          </a:p>
          <a:p>
            <a:r>
              <a:rPr lang="en-US" dirty="0"/>
              <a:t>xhttp.open("POST", "ajax_test.asp", true);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err="1"/>
              <a:t>xhttp.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9AC091F-8216-462C-85C4-53DCC787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769"/>
              </p:ext>
            </p:extLst>
          </p:nvPr>
        </p:nvGraphicFramePr>
        <p:xfrm>
          <a:off x="573822" y="4878973"/>
          <a:ext cx="7077075" cy="1630420"/>
        </p:xfrm>
        <a:graphic>
          <a:graphicData uri="http://schemas.openxmlformats.org/drawingml/2006/table">
            <a:tbl>
              <a:tblPr/>
              <a:tblGrid>
                <a:gridCol w="2822742">
                  <a:extLst>
                    <a:ext uri="{9D8B030D-6E8A-4147-A177-3AD203B41FA5}">
                      <a16:colId xmlns="" xmlns:a16="http://schemas.microsoft.com/office/drawing/2014/main" val="4246806682"/>
                    </a:ext>
                  </a:extLst>
                </a:gridCol>
                <a:gridCol w="4254333">
                  <a:extLst>
                    <a:ext uri="{9D8B030D-6E8A-4147-A177-3AD203B41FA5}">
                      <a16:colId xmlns="" xmlns:a16="http://schemas.microsoft.com/office/drawing/2014/main" val="417974952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4018815"/>
                  </a:ext>
                </a:extLst>
              </a:tr>
              <a:tr h="106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</a:t>
                      </a:r>
                      <a:r>
                        <a:rPr lang="en-US" sz="1800" i="1">
                          <a:effectLst/>
                        </a:rPr>
                        <a:t>header, value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HTTP headers to the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header</a:t>
                      </a:r>
                      <a:r>
                        <a:rPr lang="en-US" sz="1800" dirty="0">
                          <a:effectLst/>
                        </a:rPr>
                        <a:t>: specifies the header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value</a:t>
                      </a:r>
                      <a:r>
                        <a:rPr lang="en-US" sz="1800" dirty="0">
                          <a:effectLst/>
                        </a:rPr>
                        <a:t>: specifies the header value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18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requests should be sent </a:t>
            </a:r>
            <a:r>
              <a:rPr lang="en-US" sz="2000" dirty="0" err="1"/>
              <a:t>asynchronously.The</a:t>
            </a:r>
            <a:r>
              <a:rPr lang="en-US" sz="2000" dirty="0"/>
              <a:t> async parameter of the open() method should be set to true: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"ajax_test.asp",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By sending asynchronously, the JavaScript does not have to wait for the server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other scripts while waiting for server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the response after the response is ready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C864CA-E1E3-4B8F-AEAA-AD020BFAC3AE}"/>
              </a:ext>
            </a:extLst>
          </p:cNvPr>
          <p:cNvGrpSpPr/>
          <p:nvPr/>
        </p:nvGrpSpPr>
        <p:grpSpPr>
          <a:xfrm>
            <a:off x="1627646" y="3676496"/>
            <a:ext cx="5586904" cy="3061929"/>
            <a:chOff x="1627646" y="3676496"/>
            <a:chExt cx="5586904" cy="3061929"/>
          </a:xfrm>
        </p:grpSpPr>
        <p:pic>
          <p:nvPicPr>
            <p:cNvPr id="2050" name="Picture 2">
              <a:extLst>
                <a:ext uri="{FF2B5EF4-FFF2-40B4-BE49-F238E27FC236}">
                  <a16:creationId xmlns="" xmlns:a16="http://schemas.microsoft.com/office/drawing/2014/main" id="{9BBB443C-7B9C-48C1-B3A6-8187AA7B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46" y="3676496"/>
              <a:ext cx="5586904" cy="306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CB97FF2-290D-4381-B99E-4E8AC55BECEF}"/>
                </a:ext>
              </a:extLst>
            </p:cNvPr>
            <p:cNvSpPr/>
            <p:nvPr/>
          </p:nvSpPr>
          <p:spPr>
            <a:xfrm>
              <a:off x="5190978" y="6262900"/>
              <a:ext cx="1899139" cy="3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0" y="595100"/>
            <a:ext cx="523318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synchronous request blocks the client until operation completes i.e. browser is unresponsive.</a:t>
            </a:r>
          </a:p>
          <a:p>
            <a:r>
              <a:rPr lang="en-US" sz="2000" dirty="0"/>
              <a:t>To execute a synchronous request, change the third parameter in the open() method to false: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"ajax_info.txt",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Sometimes async = false are used for quick testing.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57EB852-9D26-45DA-AAEE-83EDF35CA4F9}"/>
              </a:ext>
            </a:extLst>
          </p:cNvPr>
          <p:cNvGrpSpPr/>
          <p:nvPr/>
        </p:nvGrpSpPr>
        <p:grpSpPr>
          <a:xfrm>
            <a:off x="1787182" y="3833833"/>
            <a:ext cx="5246663" cy="2921437"/>
            <a:chOff x="1787182" y="3833833"/>
            <a:chExt cx="5246663" cy="2921437"/>
          </a:xfrm>
        </p:grpSpPr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65BAA3B-0527-4B95-9273-752C8D277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182" y="3833833"/>
              <a:ext cx="5246663" cy="2921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09F5A231-46B5-4576-9A7E-0E318F7322E7}"/>
                </a:ext>
              </a:extLst>
            </p:cNvPr>
            <p:cNvSpPr/>
            <p:nvPr/>
          </p:nvSpPr>
          <p:spPr>
            <a:xfrm>
              <a:off x="5219114" y="6262900"/>
              <a:ext cx="1547446" cy="27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property holds the status of the XMLHttpRequest.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property defines a function to be executed when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en-US" sz="2000" dirty="0"/>
              <a:t> property and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statusText</a:t>
            </a:r>
            <a:r>
              <a:rPr lang="en-US" sz="2000" dirty="0"/>
              <a:t> property holds the status of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function is called every time the readyState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is 4 and status is 200, the response is ready: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186A84F-2CE7-420C-9889-CD7087D87A9B}"/>
              </a:ext>
            </a:extLst>
          </p:cNvPr>
          <p:cNvSpPr/>
          <p:nvPr/>
        </p:nvSpPr>
        <p:spPr>
          <a:xfrm>
            <a:off x="682283" y="3718679"/>
            <a:ext cx="7040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 loadDoc()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var xhttp = new XMLHttpRequest();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latin typeface="Consolas" panose="020B0609020204030204" pitchFamily="49" charset="0"/>
              </a:rPr>
              <a:t> = function()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if (this.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latin typeface="Consolas" panose="020B0609020204030204" pitchFamily="49" charset="0"/>
              </a:rPr>
              <a:t> == 4 &amp;&amp;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</a:rPr>
              <a:t> == 200)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 document.getElementById("demo").innerHTML =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};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xhttp.open("GET", "ajax_info.txt", true);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xhttp.send();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D458D678-8B22-42CA-84D2-7A5FFCB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0432"/>
              </p:ext>
            </p:extLst>
          </p:nvPr>
        </p:nvGraphicFramePr>
        <p:xfrm>
          <a:off x="389091" y="4936860"/>
          <a:ext cx="7077075" cy="1087038"/>
        </p:xfrm>
        <a:graphic>
          <a:graphicData uri="http://schemas.openxmlformats.org/drawingml/2006/table">
            <a:tbl>
              <a:tblPr/>
              <a:tblGrid>
                <a:gridCol w="1860260">
                  <a:extLst>
                    <a:ext uri="{9D8B030D-6E8A-4147-A177-3AD203B41FA5}">
                      <a16:colId xmlns="" xmlns:a16="http://schemas.microsoft.com/office/drawing/2014/main" val="2937790102"/>
                    </a:ext>
                  </a:extLst>
                </a:gridCol>
                <a:gridCol w="5216815">
                  <a:extLst>
                    <a:ext uri="{9D8B030D-6E8A-4147-A177-3AD203B41FA5}">
                      <a16:colId xmlns="" xmlns:a16="http://schemas.microsoft.com/office/drawing/2014/main" val="190048520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Property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510749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responseText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a JS 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272094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responseXML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XML Object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4429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ACDD7CCD-BB1A-4FFB-87F1-CCFEFED2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9659"/>
              </p:ext>
            </p:extLst>
          </p:nvPr>
        </p:nvGraphicFramePr>
        <p:xfrm>
          <a:off x="351691" y="1971948"/>
          <a:ext cx="7793503" cy="1552912"/>
        </p:xfrm>
        <a:graphic>
          <a:graphicData uri="http://schemas.openxmlformats.org/drawingml/2006/table">
            <a:tbl>
              <a:tblPr/>
              <a:tblGrid>
                <a:gridCol w="2048578">
                  <a:extLst>
                    <a:ext uri="{9D8B030D-6E8A-4147-A177-3AD203B41FA5}">
                      <a16:colId xmlns="" xmlns:a16="http://schemas.microsoft.com/office/drawing/2014/main" val="1736188255"/>
                    </a:ext>
                  </a:extLst>
                </a:gridCol>
                <a:gridCol w="5744925">
                  <a:extLst>
                    <a:ext uri="{9D8B030D-6E8A-4147-A177-3AD203B41FA5}">
                      <a16:colId xmlns="" xmlns:a16="http://schemas.microsoft.com/office/drawing/2014/main" val="2883563303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984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getResponseHeader()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specific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43164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getAllResponseHeaders()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all the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90250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15B2997C-CF1A-4CA8-AE8C-E80B9D35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2" y="4209984"/>
            <a:ext cx="5078438" cy="66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Properties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BB0C7231-498F-462D-9B07-355728CD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6" y="1286603"/>
            <a:ext cx="5434934" cy="48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08580"/>
            <a:ext cx="83864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a syntax for storing and exchanging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text, written with JavaScript object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Sending Data</a:t>
            </a:r>
          </a:p>
          <a:p>
            <a:r>
              <a:rPr lang="en-US" dirty="0"/>
              <a:t>var myObj = {name: "John", age: 31, city: "New York"};</a:t>
            </a:r>
          </a:p>
          <a:p>
            <a:r>
              <a:rPr lang="en-US" dirty="0"/>
              <a:t>var myJSON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stringify</a:t>
            </a:r>
            <a:r>
              <a:rPr lang="en-US" dirty="0"/>
              <a:t>(myObj);</a:t>
            </a:r>
          </a:p>
          <a:p>
            <a:r>
              <a:rPr lang="en-US" dirty="0"/>
              <a:t>window.location = "</a:t>
            </a:r>
            <a:r>
              <a:rPr lang="en-US" dirty="0" err="1"/>
              <a:t>demo_json.php?x</a:t>
            </a:r>
            <a:r>
              <a:rPr lang="en-US" dirty="0"/>
              <a:t>=" + myJSON;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Receiving Data</a:t>
            </a:r>
          </a:p>
          <a:p>
            <a:endParaRPr lang="en-US" dirty="0"/>
          </a:p>
          <a:p>
            <a:r>
              <a:rPr lang="en-US" dirty="0"/>
              <a:t>var myJSON = '{"name":"John", "age":31, "</a:t>
            </a:r>
            <a:r>
              <a:rPr lang="en-US" dirty="0" err="1"/>
              <a:t>city":"New</a:t>
            </a:r>
            <a:r>
              <a:rPr lang="en-US" dirty="0"/>
              <a:t> York"}';</a:t>
            </a:r>
          </a:p>
          <a:p>
            <a:r>
              <a:rPr lang="en-US" dirty="0"/>
              <a:t>var myObj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(myJSON);</a:t>
            </a:r>
          </a:p>
          <a:p>
            <a:r>
              <a:rPr lang="en-US" dirty="0"/>
              <a:t>document.getElementById("demo").innerHTML = myObj.name;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JSON with AJAX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948690"/>
            <a:ext cx="7879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 xmlhttp = new XMLHttpRequest();</a:t>
            </a:r>
            <a:br>
              <a:rPr lang="en-US" dirty="0"/>
            </a:br>
            <a:r>
              <a:rPr lang="en-US" dirty="0"/>
              <a:t>xmlhttp.onreadystatechange = function() {</a:t>
            </a:r>
            <a:br>
              <a:rPr lang="en-US" dirty="0"/>
            </a:br>
            <a:r>
              <a:rPr lang="en-US" dirty="0"/>
              <a:t>    if (this.readyState == 4 &amp;&amp; this.status == 200) {</a:t>
            </a:r>
            <a:br>
              <a:rPr lang="en-US" dirty="0"/>
            </a:br>
            <a:r>
              <a:rPr lang="en-US" dirty="0"/>
              <a:t>        var myArr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(this.responseText);</a:t>
            </a:r>
            <a:br>
              <a:rPr lang="en-US" dirty="0"/>
            </a:br>
            <a:r>
              <a:rPr lang="en-US" dirty="0"/>
              <a:t>        myFunction(myArr);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>xmlhttp.open("GET", myTutorials.txt, true);</a:t>
            </a:r>
            <a:br>
              <a:rPr lang="en-US" dirty="0"/>
            </a:br>
            <a:r>
              <a:rPr lang="en-US" dirty="0"/>
              <a:t>xmlhttp.send();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myFunction(arr) {</a:t>
            </a:r>
            <a:br>
              <a:rPr lang="en-US" dirty="0"/>
            </a:br>
            <a:r>
              <a:rPr lang="en-US" dirty="0"/>
              <a:t>    var out = "";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for(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arr.length;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    out += '&lt;a href="' + arr[i].url + '"&gt;' +</a:t>
            </a:r>
            <a:br>
              <a:rPr lang="en-US" dirty="0"/>
            </a:br>
            <a:r>
              <a:rPr lang="en-US" dirty="0"/>
              <a:t>        arr[</a:t>
            </a:r>
            <a:r>
              <a:rPr lang="en-US" dirty="0" err="1"/>
              <a:t>i</a:t>
            </a:r>
            <a:r>
              <a:rPr lang="en-US" dirty="0"/>
              <a:t>].display + '&lt;/a&gt;&lt;br&gt;';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 document.getElementById("id01").innerHTML = out;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640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 of JSON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myTutorials.txt</a:t>
            </a:r>
          </a:p>
          <a:p>
            <a:endParaRPr lang="en-US" b="1" dirty="0"/>
          </a:p>
          <a:p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"JavaScript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"https://www.w3schools.com/js/default.asp"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"HTML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"https://www.w3schools.com/html/default.asp"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"CSS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"https://www.w3schools.com/css/default.asp"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676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jQuery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jQuery is to make it much easier to use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is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lightweight</a:t>
            </a:r>
            <a:r>
              <a:rPr lang="en-US" sz="2800" dirty="0"/>
              <a:t> JavaScript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takes a lot of common tasks that require many lines of JavaScript code to accomplish and wraps them into methods that you can call with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single line </a:t>
            </a:r>
            <a:r>
              <a:rPr lang="en-US" sz="2800" dirty="0"/>
              <a:t>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also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simplifies</a:t>
            </a:r>
            <a:r>
              <a:rPr lang="en-US" sz="2800" dirty="0"/>
              <a:t>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3962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AJAX Request and Response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JSON using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jQuery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Selectors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Events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78302" y="938365"/>
            <a:ext cx="8330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 are lots of other JavaScript libraries out there but jQuery is probably the most popular, and also the most extendable.</a:t>
            </a:r>
          </a:p>
          <a:p>
            <a:r>
              <a:rPr lang="en-US" sz="2000" dirty="0"/>
              <a:t>Many of the biggest companies on the Web use jQuery,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355799"/>
            <a:ext cx="8892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syntax is tailor-made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selecting</a:t>
            </a:r>
            <a:r>
              <a:rPr lang="en-US" sz="2400" dirty="0"/>
              <a:t> HTML elements and performing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sz="2400" dirty="0"/>
              <a:t> on the element(s).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$(selector).action()</a:t>
            </a:r>
          </a:p>
          <a:p>
            <a:endParaRPr lang="en-US" dirty="0"/>
          </a:p>
          <a:p>
            <a:r>
              <a:rPr lang="en-US" sz="2400" dirty="0"/>
              <a:t>A $ sign to define/access jQuery</a:t>
            </a:r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jQuery action() to be performed on the element(s)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107723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027174"/>
            <a:ext cx="83864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selectors</a:t>
            </a:r>
            <a:r>
              <a:rPr lang="en-US" sz="2400" dirty="0"/>
              <a:t> allow you to select and manipulate HTML element(s).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selectors are used to 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find</a:t>
            </a:r>
            <a:r>
              <a:rPr lang="en-US" sz="2400" dirty="0"/>
              <a:t>" (or select) HTML elements based on their name, id, classes, types, attributes, values of attributes and much more. It's based on the existing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own custom selectors.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selectors in jQuery start with the dollar sign and parentheses: $().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element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45362"/>
            <a:ext cx="8892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element selector selects elements based on the element name.</a:t>
            </a:r>
          </a:p>
          <a:p>
            <a:r>
              <a:rPr lang="en-US" sz="2400" dirty="0"/>
              <a:t>To select all &lt;p&gt; elements on a page $("p")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$("p").hide();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When a user clicks on a button, all &lt;p&gt; elements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152245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#id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361478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50022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jQuery .class selector finds elements with a specific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elements with a specific class, write a period character, followed by the name of the class $(".test")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$(".test").hide();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elements with class="test"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226956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16DC0BB-C5B6-4AF6-B03D-ABB37247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238491" y="1087170"/>
            <a:ext cx="8314666" cy="557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7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Event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35649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the different visitors' actions that a web page can respond to are called events.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event represents the precise moment when something happens.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moving a mouse over an element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selecting a radio button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clicking on an element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term "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fires/fired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" is often used with events. Example: "The keypress event is fired, the moment you press a key".</a:t>
            </a:r>
          </a:p>
        </p:txBody>
      </p:sp>
    </p:spTree>
    <p:extLst>
      <p:ext uri="{BB962C8B-B14F-4D97-AF65-F5344CB8AC3E}">
        <p14:creationId xmlns:p14="http://schemas.microsoft.com/office/powerpoint/2010/main" val="37383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 Event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71310"/>
            <a:ext cx="78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common DOM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D14EEC3-A1D9-43B5-BE38-11E2D3E9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832"/>
          <a:stretch/>
        </p:blipFill>
        <p:spPr>
          <a:xfrm>
            <a:off x="197547" y="2058792"/>
            <a:ext cx="874890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AJAX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46344"/>
            <a:ext cx="83864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AJAX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synchronous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400" dirty="0"/>
              <a:t>avaScript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400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a technique for accessing web servers from a web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browser built-in XMLHttpRequest object to request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sz="2400" dirty="0"/>
              <a:t> from a web server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Read data from a web server - after the page has loaded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Update a web page without reloading the page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Send data to a web server - in the background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JavaScript and HTML DOM to display or use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click()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682895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/>
              <a:t>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4176309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double-clicks on the HTML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43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mouse pointer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enters</a:t>
            </a:r>
            <a:r>
              <a:rPr lang="en-US" dirty="0"/>
              <a:t> the HTML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alert("You entered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46915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mouseleave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3974836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mouse pointer leaves </a:t>
            </a:r>
            <a:r>
              <a:rPr lang="en-US" dirty="0"/>
              <a:t>the HTML element</a:t>
            </a:r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(function(){</a:t>
            </a:r>
          </a:p>
          <a:p>
            <a:r>
              <a:rPr lang="en-US" dirty="0"/>
              <a:t>    alert("Bye! You now leave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607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Output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B374C92-00D5-4C3A-98E0-193C3167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8"/>
          <a:stretch/>
        </p:blipFill>
        <p:spPr>
          <a:xfrm>
            <a:off x="412913" y="1847629"/>
            <a:ext cx="8290039" cy="23726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711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 Online Tutorials - </a:t>
            </a:r>
            <a:r>
              <a:rPr lang="en-US" sz="2800" dirty="0">
                <a:hlinkClick r:id="rId5"/>
              </a:rPr>
              <a:t>www.javatpoint.com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AJAX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18291" y="4535099"/>
            <a:ext cx="787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 event occurs in a web page when the page is loaded, a button is clicked</a:t>
            </a:r>
          </a:p>
          <a:p>
            <a:r>
              <a:rPr lang="en-US" dirty="0"/>
              <a:t>2.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request</a:t>
            </a:r>
          </a:p>
          <a:p>
            <a:r>
              <a:rPr lang="en-US" dirty="0"/>
              <a:t>5. The server sends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en-US" dirty="0"/>
              <a:t>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like page update is performed by JavaScript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B1D9CB6D-DBBC-4F97-9DDD-D9043648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1" y="1088514"/>
            <a:ext cx="6240852" cy="33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HTML page contains a &lt;div&gt; section and a &lt;button&gt;.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&lt;div&gt; section is used to display information from a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&lt;button&gt; calls a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sz="20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requests</a:t>
            </a:r>
            <a:r>
              <a:rPr lang="en-US" sz="2000" dirty="0"/>
              <a:t> data from a web server and displays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dirty="0"/>
              <a:t>()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var xhttp = new XMLHttpRequest();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xhttp.onreadystatechange</a:t>
            </a:r>
            <a:r>
              <a:rPr lang="en-US" dirty="0">
                <a:solidFill>
                  <a:srgbClr val="FF0000"/>
                </a:solidFill>
              </a:rPr>
              <a:t> = function() {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if (this.readyState == 4 &amp;&amp; </a:t>
            </a:r>
            <a:r>
              <a:rPr lang="en-US" dirty="0" err="1">
                <a:solidFill>
                  <a:srgbClr val="FF0000"/>
                </a:solidFill>
              </a:rPr>
              <a:t>this.status</a:t>
            </a:r>
            <a:r>
              <a:rPr lang="en-US" dirty="0">
                <a:solidFill>
                  <a:srgbClr val="FF0000"/>
                </a:solidFill>
              </a:rPr>
              <a:t> == 200) {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("demo").innerHTML = </a:t>
            </a:r>
            <a:r>
              <a:rPr lang="en-US" dirty="0" err="1">
                <a:solidFill>
                  <a:srgbClr val="FF0000"/>
                </a:solidFill>
              </a:rPr>
              <a:t>this.responseText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}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};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xhttp.open("GET", "ajax_info.txt", true);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XMLHttpRequest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088514"/>
            <a:ext cx="787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keystone of AJAX is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XMLHttpRequest object can be used to exchange data with a web server behind the scenes.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update parts of a web page, without reloading the whole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for creating an XMLHttpRequest object:</a:t>
            </a:r>
          </a:p>
          <a:p>
            <a:r>
              <a:rPr lang="en-US" sz="2400" i="1" dirty="0"/>
              <a:t>[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sz="2400" i="1" dirty="0"/>
              <a:t>]</a:t>
            </a:r>
            <a:r>
              <a:rPr lang="en-US" sz="2400" dirty="0"/>
              <a:t> = new XMLHttpRequest();</a:t>
            </a:r>
          </a:p>
          <a:p>
            <a:r>
              <a:rPr lang="en-US" sz="2400" dirty="0"/>
              <a:t>var xhttp = new XMLHttpRequest();</a:t>
            </a:r>
          </a:p>
        </p:txBody>
      </p:sp>
    </p:spTree>
    <p:extLst>
      <p:ext uri="{BB962C8B-B14F-4D97-AF65-F5344CB8AC3E}">
        <p14:creationId xmlns:p14="http://schemas.microsoft.com/office/powerpoint/2010/main" val="5403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76C1E39B-5DEF-4FC7-A49A-08BE6FF1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3158"/>
              </p:ext>
            </p:extLst>
          </p:nvPr>
        </p:nvGraphicFramePr>
        <p:xfrm>
          <a:off x="351691" y="1278396"/>
          <a:ext cx="8184863" cy="5570838"/>
        </p:xfrm>
        <a:graphic>
          <a:graphicData uri="http://schemas.openxmlformats.org/drawingml/2006/table">
            <a:tbl>
              <a:tblPr/>
              <a:tblGrid>
                <a:gridCol w="2865639">
                  <a:extLst>
                    <a:ext uri="{9D8B030D-6E8A-4147-A177-3AD203B41FA5}">
                      <a16:colId xmlns="" xmlns:a16="http://schemas.microsoft.com/office/drawing/2014/main" val="4030347855"/>
                    </a:ext>
                  </a:extLst>
                </a:gridCol>
                <a:gridCol w="5319224">
                  <a:extLst>
                    <a:ext uri="{9D8B030D-6E8A-4147-A177-3AD203B41FA5}">
                      <a16:colId xmlns="" xmlns:a16="http://schemas.microsoft.com/office/drawing/2014/main" val="2420717632"/>
                    </a:ext>
                  </a:extLst>
                </a:gridCol>
              </a:tblGrid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8512731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new XMLHttpRequest()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new XMLHttpRequest object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2052796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Cancels the current request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146319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35145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getResponseHeader()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specific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5878863"/>
                  </a:ext>
                </a:extLst>
              </a:tr>
              <a:tr h="1371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open(</a:t>
                      </a:r>
                      <a:r>
                        <a:rPr lang="en-US" sz="1800" i="1" dirty="0">
                          <a:effectLst/>
                        </a:rPr>
                        <a:t>method, </a:t>
                      </a:r>
                      <a:r>
                        <a:rPr lang="en-US" sz="1800" i="1" dirty="0" err="1">
                          <a:effectLst/>
                        </a:rPr>
                        <a:t>url</a:t>
                      </a:r>
                      <a:r>
                        <a:rPr lang="en-US" sz="1800" i="1" dirty="0">
                          <a:effectLst/>
                        </a:rPr>
                        <a:t>, async, user, </a:t>
                      </a: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the request type GET or POST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the file location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(synchronous)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user</a:t>
                      </a:r>
                      <a:r>
                        <a:rPr lang="en-US" sz="1800" dirty="0">
                          <a:effectLst/>
                        </a:rPr>
                        <a:t>: optional user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: optional password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981140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send()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GET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7578502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send(</a:t>
                      </a:r>
                      <a:r>
                        <a:rPr lang="en-US" sz="1800" i="1" dirty="0">
                          <a:effectLst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POST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89838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7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C09E75B9-7DAC-4025-9BA8-C088BF24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99742"/>
              </p:ext>
            </p:extLst>
          </p:nvPr>
        </p:nvGraphicFramePr>
        <p:xfrm>
          <a:off x="531140" y="1342691"/>
          <a:ext cx="7951677" cy="5406742"/>
        </p:xfrm>
        <a:graphic>
          <a:graphicData uri="http://schemas.openxmlformats.org/drawingml/2006/table">
            <a:tbl>
              <a:tblPr/>
              <a:tblGrid>
                <a:gridCol w="2783997">
                  <a:extLst>
                    <a:ext uri="{9D8B030D-6E8A-4147-A177-3AD203B41FA5}">
                      <a16:colId xmlns="" xmlns:a16="http://schemas.microsoft.com/office/drawing/2014/main" val="189680857"/>
                    </a:ext>
                  </a:extLst>
                </a:gridCol>
                <a:gridCol w="5167680">
                  <a:extLst>
                    <a:ext uri="{9D8B030D-6E8A-4147-A177-3AD203B41FA5}">
                      <a16:colId xmlns="" xmlns:a16="http://schemas.microsoft.com/office/drawing/2014/main" val="918792347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4137422"/>
                  </a:ext>
                </a:extLst>
              </a:tr>
              <a:tr h="618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onreadystatechange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0677821"/>
                  </a:ext>
                </a:extLst>
              </a:tr>
              <a:tr h="1593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readyState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Holds the status of the XMLHttpRequest.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request not initialized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1: server connection established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2: request received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processing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0847018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responseText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response data as a string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84764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response data as XML data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445128"/>
                  </a:ext>
                </a:extLst>
              </a:tr>
              <a:tr h="1350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status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status-number of a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330500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statusText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1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send a request to a server,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sz="2000" dirty="0"/>
              <a:t>()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en-US" sz="2000" dirty="0"/>
              <a:t>() methods of the XMLHttpRequest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xhttp.open("GET", "ajax_info.txt", true);</a:t>
            </a:r>
          </a:p>
          <a:p>
            <a:pPr lvl="1"/>
            <a:r>
              <a:rPr lang="en-US" sz="2000" dirty="0" err="1"/>
              <a:t>xhttp.send</a:t>
            </a:r>
            <a:r>
              <a:rPr lang="en-US" sz="2000" dirty="0"/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7C0EE9D-8B96-4122-949B-4F9CD969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5910"/>
              </p:ext>
            </p:extLst>
          </p:nvPr>
        </p:nvGraphicFramePr>
        <p:xfrm>
          <a:off x="1033463" y="2911817"/>
          <a:ext cx="7077074" cy="3565640"/>
        </p:xfrm>
        <a:graphic>
          <a:graphicData uri="http://schemas.openxmlformats.org/drawingml/2006/table">
            <a:tbl>
              <a:tblPr/>
              <a:tblGrid>
                <a:gridCol w="2119078">
                  <a:extLst>
                    <a:ext uri="{9D8B030D-6E8A-4147-A177-3AD203B41FA5}">
                      <a16:colId xmlns="" xmlns:a16="http://schemas.microsoft.com/office/drawing/2014/main" val="246232047"/>
                    </a:ext>
                  </a:extLst>
                </a:gridCol>
                <a:gridCol w="4957996">
                  <a:extLst>
                    <a:ext uri="{9D8B030D-6E8A-4147-A177-3AD203B41FA5}">
                      <a16:colId xmlns="" xmlns:a16="http://schemas.microsoft.com/office/drawing/2014/main" val="911511418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0936635"/>
                  </a:ext>
                </a:extLst>
              </a:tr>
              <a:tr h="129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</a:t>
                      </a:r>
                      <a:r>
                        <a:rPr lang="en-US" sz="2000" i="1" dirty="0">
                          <a:effectLst/>
                        </a:rPr>
                        <a:t>method, </a:t>
                      </a:r>
                      <a:r>
                        <a:rPr lang="en-US" sz="2000" i="1" dirty="0" err="1">
                          <a:effectLst/>
                        </a:rPr>
                        <a:t>url</a:t>
                      </a:r>
                      <a:r>
                        <a:rPr lang="en-US" sz="2000" i="1" dirty="0">
                          <a:effectLst/>
                        </a:rPr>
                        <a:t>, async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method</a:t>
                      </a:r>
                      <a:r>
                        <a:rPr lang="en-US" sz="2000" dirty="0">
                          <a:effectLst/>
                        </a:rPr>
                        <a:t>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async</a:t>
                      </a:r>
                      <a:r>
                        <a:rPr lang="en-US" sz="2000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1096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354326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</a:t>
                      </a:r>
                      <a:r>
                        <a:rPr lang="en-US" sz="2000" i="1">
                          <a:effectLst/>
                        </a:rPr>
                        <a:t>string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078671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4693</TotalTime>
  <Words>2059</Words>
  <Application>Microsoft Office PowerPoint</Application>
  <PresentationFormat>On-screen Show (4:3)</PresentationFormat>
  <Paragraphs>342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Corbel</vt:lpstr>
      <vt:lpstr>Courier New</vt:lpstr>
      <vt:lpstr>Segoe UI</vt:lpstr>
      <vt:lpstr>Verdana</vt:lpstr>
      <vt:lpstr>Wingdings</vt:lpstr>
      <vt:lpstr>Spectrum</vt:lpstr>
      <vt:lpstr>AJAX and JQUERY</vt:lpstr>
      <vt:lpstr>Lecture Outline</vt:lpstr>
      <vt:lpstr>Introduction to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JSON</vt:lpstr>
      <vt:lpstr>PowerPoint Presentation</vt:lpstr>
      <vt:lpstr>PowerPoint Presentation</vt:lpstr>
      <vt:lpstr>Introduction to jQuery </vt:lpstr>
      <vt:lpstr>PowerPoint Presentation</vt:lpstr>
      <vt:lpstr>PowerPoint Presentation</vt:lpstr>
      <vt:lpstr>jQuery 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Event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473</cp:revision>
  <dcterms:created xsi:type="dcterms:W3CDTF">2018-12-10T17:20:29Z</dcterms:created>
  <dcterms:modified xsi:type="dcterms:W3CDTF">2021-05-24T03:18:41Z</dcterms:modified>
</cp:coreProperties>
</file>