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9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150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62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6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9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132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0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0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279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76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59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1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099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1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8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C229-1966-4E80-A4E8-BD44BF6CF000}" type="datetimeFigureOut">
              <a:rPr lang="pl-PL" smtClean="0"/>
              <a:t>24.06.2020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E02A94-D5EF-4839-990A-B42492EBD8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297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Serwis komputerowy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Propozycja relacyjnej bazy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02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Zagrożenia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4213" y="2417884"/>
            <a:ext cx="8535988" cy="1879600"/>
          </a:xfrm>
        </p:spPr>
        <p:txBody>
          <a:bodyPr/>
          <a:lstStyle/>
          <a:p>
            <a:r>
              <a:rPr lang="pl-PL" dirty="0"/>
              <a:t>Negatywnymi skutkami wprowadzenia większości dokumentacji do bazy danych mogą być zagrożenia cybernetyczne takie jak wycieki informacji wrażliwych. System informatyczny powinien zostać odpowiednio zabezpieczony, a pracownicy przeszkoleni w zakresie inżynierii </a:t>
            </a:r>
            <a:r>
              <a:rPr lang="pl-PL" dirty="0" smtClean="0"/>
              <a:t>społecznej.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100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Przypadek użycia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935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338" y="79131"/>
            <a:ext cx="120366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Aktorzy: klient, </a:t>
            </a:r>
            <a:r>
              <a:rPr lang="pl-PL" dirty="0" err="1"/>
              <a:t>s</a:t>
            </a:r>
            <a:r>
              <a:rPr lang="pl-PL" dirty="0" err="1" smtClean="0"/>
              <a:t>erwisant</a:t>
            </a:r>
            <a:endParaRPr lang="pl-PL" dirty="0" smtClean="0"/>
          </a:p>
          <a:p>
            <a:r>
              <a:rPr lang="pl-PL" dirty="0" smtClean="0"/>
              <a:t>Przykładowy scenariusz:</a:t>
            </a:r>
          </a:p>
          <a:p>
            <a:pPr marL="342900" indent="-342900">
              <a:buAutoNum type="arabicPeriod"/>
            </a:pPr>
            <a:r>
              <a:rPr lang="pl-PL" dirty="0" smtClean="0"/>
              <a:t>Klient wyraża chęć skorzystania z usługi serwisu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rejestruje klienta w bazie danych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wypełnia szczegóły usługi w systemie wraz z opisem klienta</a:t>
            </a:r>
          </a:p>
          <a:p>
            <a:pPr marL="342900" indent="-342900">
              <a:buAutoNum type="arabicPeriod"/>
            </a:pPr>
            <a:r>
              <a:rPr lang="pl-PL" dirty="0" smtClean="0"/>
              <a:t>Zmiana statusu zamówienia na oczekiwanie na diagnozę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diagnozuje usterkę, zmiana statusu usługi na „w diagnozie”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skończył diagnozę, usterka wymaga części zamiennych, zmiana </a:t>
            </a:r>
            <a:r>
              <a:rPr lang="pl-PL" dirty="0"/>
              <a:t>statusu na „Oczekuje na części </a:t>
            </a:r>
            <a:r>
              <a:rPr lang="pl-PL" dirty="0" smtClean="0"/>
              <a:t>zamienne”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zamawia części</a:t>
            </a:r>
          </a:p>
          <a:p>
            <a:pPr marL="342900" indent="-342900">
              <a:buAutoNum type="arabicPeriod"/>
            </a:pPr>
            <a:r>
              <a:rPr lang="pl-PL" dirty="0" smtClean="0"/>
              <a:t>Części docierają do serwisu, </a:t>
            </a:r>
            <a:r>
              <a:rPr lang="pl-PL" dirty="0"/>
              <a:t>zmiana statusu na „Oczekuje na </a:t>
            </a:r>
            <a:r>
              <a:rPr lang="pl-PL" dirty="0" smtClean="0"/>
              <a:t>serwis”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podejmuje się naprawy usterki, </a:t>
            </a:r>
            <a:r>
              <a:rPr lang="pl-PL" dirty="0"/>
              <a:t>zmiana statusu na „W trakcie </a:t>
            </a:r>
            <a:r>
              <a:rPr lang="pl-PL" dirty="0" smtClean="0"/>
              <a:t>serwisu”</a:t>
            </a:r>
          </a:p>
          <a:p>
            <a:pPr marL="342900" indent="-342900">
              <a:buAutoNum type="arabicPeriod"/>
            </a:pPr>
            <a:r>
              <a:rPr lang="pl-PL" dirty="0" smtClean="0"/>
              <a:t>Uzupełnienie notatki serwisowej przez serwisanta</a:t>
            </a:r>
          </a:p>
          <a:p>
            <a:pPr marL="342900" indent="-342900">
              <a:buAutoNum type="arabicPeriod"/>
            </a:pPr>
            <a:r>
              <a:rPr lang="pl-PL" dirty="0" smtClean="0"/>
              <a:t>Zakończenie serwisu, </a:t>
            </a:r>
            <a:r>
              <a:rPr lang="pl-PL" dirty="0"/>
              <a:t>zmiana statusu na „Oczekuje na kontrole </a:t>
            </a:r>
            <a:r>
              <a:rPr lang="pl-PL" dirty="0" smtClean="0"/>
              <a:t>jakości”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przypisany do usługi lub inny pracownik oceniają naprawę, </a:t>
            </a:r>
            <a:r>
              <a:rPr lang="pl-PL" dirty="0"/>
              <a:t>zmiana statusu na „Kontrola jakości </a:t>
            </a:r>
            <a:r>
              <a:rPr lang="pl-PL" dirty="0" smtClean="0"/>
              <a:t>serwisu”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stwierdza brak usterki, </a:t>
            </a:r>
            <a:r>
              <a:rPr lang="pl-PL" dirty="0"/>
              <a:t>zmiana statusu na „Gotowa do </a:t>
            </a:r>
            <a:r>
              <a:rPr lang="pl-PL" dirty="0" smtClean="0"/>
              <a:t>wydania”</a:t>
            </a:r>
          </a:p>
          <a:p>
            <a:pPr marL="342900" indent="-342900">
              <a:buAutoNum type="arabicPeriod"/>
            </a:pPr>
            <a:r>
              <a:rPr lang="pl-PL" dirty="0" smtClean="0"/>
              <a:t>Klient zgłasza się po odbiór</a:t>
            </a:r>
          </a:p>
          <a:p>
            <a:pPr marL="342900" indent="-342900">
              <a:buAutoNum type="arabicPeriod"/>
            </a:pPr>
            <a:r>
              <a:rPr lang="pl-PL" dirty="0" smtClean="0"/>
              <a:t>Serwisant wydaje urządzenie, zmiana statusu na „Zakończono”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051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Pełny diagram bazy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727716"/>
            <a:ext cx="8534400" cy="3530906"/>
          </a:xfrm>
        </p:spPr>
      </p:pic>
    </p:spTree>
    <p:extLst>
      <p:ext uri="{BB962C8B-B14F-4D97-AF65-F5344CB8AC3E}">
        <p14:creationId xmlns:p14="http://schemas.microsoft.com/office/powerpoint/2010/main" val="28568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wybranych tabel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118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związane z Pracownikami</a:t>
            </a:r>
            <a:endParaRPr lang="pl-PL" dirty="0"/>
          </a:p>
        </p:txBody>
      </p:sp>
      <p:pic>
        <p:nvPicPr>
          <p:cNvPr id="5" name="Symbol zastępczy obraz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24" y="923193"/>
            <a:ext cx="2015289" cy="4572000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3 tabele definiujące pracownika: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Dane osobowe oraz przełożony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Szczegóły umowy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Tabela pomocnicza z typem umowy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503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związane z zamówieniami</a:t>
            </a:r>
            <a:endParaRPr lang="pl-PL" dirty="0"/>
          </a:p>
        </p:txBody>
      </p:sp>
      <p:pic>
        <p:nvPicPr>
          <p:cNvPr id="5" name="Symbol zastępczy obraz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" t="-7692" r="8446" b="-4808"/>
          <a:stretch/>
        </p:blipFill>
        <p:spPr>
          <a:xfrm>
            <a:off x="615462" y="562708"/>
            <a:ext cx="3780692" cy="5143500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2 tabele definiujące zamówione części: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Opis zamówionej części, ilości, ceny, odnośnik do kategorii oraz odnośnik do konkretnego zamówienia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Tabela pomocnicza z kategoriami części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Tabela Klientów</a:t>
            </a:r>
            <a:endParaRPr lang="pl-PL" dirty="0"/>
          </a:p>
        </p:txBody>
      </p:sp>
      <p:pic>
        <p:nvPicPr>
          <p:cNvPr id="5" name="Symbol zastępczy obraz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r="12051"/>
          <a:stretch/>
        </p:blipFill>
        <p:spPr>
          <a:xfrm>
            <a:off x="149469" y="914400"/>
            <a:ext cx="4545623" cy="4572000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Podstawowe dane o kliencie takie jak </a:t>
            </a:r>
            <a:r>
              <a:rPr lang="pl-PL" dirty="0" err="1" smtClean="0"/>
              <a:t>imie</a:t>
            </a:r>
            <a:r>
              <a:rPr lang="pl-PL" dirty="0"/>
              <a:t> </a:t>
            </a:r>
            <a:r>
              <a:rPr lang="pl-PL" dirty="0" smtClean="0"/>
              <a:t>i nazwisko oraz dane kontaktowe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4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Intersekcja i inne tabele pomocnicze</a:t>
            </a:r>
            <a:endParaRPr lang="pl-PL" dirty="0"/>
          </a:p>
        </p:txBody>
      </p:sp>
      <p:pic>
        <p:nvPicPr>
          <p:cNvPr id="5" name="Symbol zastępczy obraz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" t="192" r="1582" b="3846"/>
          <a:stretch/>
        </p:blipFill>
        <p:spPr>
          <a:xfrm>
            <a:off x="98058" y="984738"/>
            <a:ext cx="4447565" cy="4387362"/>
          </a:xfrm>
          <a:prstGeom prst="snip2DiagRect">
            <a:avLst>
              <a:gd name="adj1" fmla="val 10815"/>
              <a:gd name="adj2" fmla="val 0"/>
            </a:avLst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Główną sekcją całej bazy danych jest tabela usług. Zawiera odniesienia do pracowników, klientów, zamówień, wycen usług, oraz typów serwisów i statusu usługi. Zawiera też opis klienta np. usterki oraz opis przeprowadzonych działań przez serwisanta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0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Użytkownicy bazy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4213" y="2681654"/>
            <a:ext cx="8535988" cy="187960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Osobami głównie korzystającymi z bazy danych będą pracownicy opisywanej firmy, w większości wykształcenia technicznego, biegli w korzystaniu z różnych technologii. Pracownicy powinni być przeszkoleni z zakresu ochrony danych osobowych. Istnieje też możliwość udostępnienia klientom możliwości sprawdzania statusu usługi na stronie internetowej. Klient powinien zostać przeszkolony przez pracownika w tym zakresie.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5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Korzyści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4213" y="2489200"/>
            <a:ext cx="8535988" cy="1879600"/>
          </a:xfrm>
        </p:spPr>
        <p:txBody>
          <a:bodyPr/>
          <a:lstStyle/>
          <a:p>
            <a:r>
              <a:rPr lang="pl-PL" dirty="0"/>
              <a:t>Korzyści z wprowadzenia wyżej opisanego rozwiązania to ułatwienie pracy zatrudnionym osobom oraz pozytywny wpływ na organizacje i przepustowość serwisu. Zapewni to lepsze warunki pracy oraz przyśpieszy rozwój firmy.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4785422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TM02900771[[fn=Wycinek]]</Template>
  <TotalTime>60</TotalTime>
  <Words>410</Words>
  <Application>Microsoft Office PowerPoint</Application>
  <PresentationFormat>Panoramiczny</PresentationFormat>
  <Paragraphs>41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Wycinek</vt:lpstr>
      <vt:lpstr>Serwis komputerowy</vt:lpstr>
      <vt:lpstr>Pełny diagram bazy danych</vt:lpstr>
      <vt:lpstr>Zastosowanie wybranych tabel</vt:lpstr>
      <vt:lpstr>Tabele związane z Pracownikami</vt:lpstr>
      <vt:lpstr>Tabele związane z zamówieniami</vt:lpstr>
      <vt:lpstr>Tabela Klientów</vt:lpstr>
      <vt:lpstr>Intersekcja i inne tabele pomocnicze</vt:lpstr>
      <vt:lpstr>Użytkownicy bazy</vt:lpstr>
      <vt:lpstr>Korzyści</vt:lpstr>
      <vt:lpstr>Zagrożenia</vt:lpstr>
      <vt:lpstr>Przypadek użycia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Serwis komputerowy</dc:title>
  <dc:creator>Ganja</dc:creator>
  <cp:lastModifiedBy>Ganja</cp:lastModifiedBy>
  <cp:revision>7</cp:revision>
  <dcterms:created xsi:type="dcterms:W3CDTF">2020-06-24T16:15:53Z</dcterms:created>
  <dcterms:modified xsi:type="dcterms:W3CDTF">2020-06-24T17:16:00Z</dcterms:modified>
</cp:coreProperties>
</file>