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49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5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0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29-Nov-24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29-Nov-24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5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devskp/corona-virus-repo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052" y="1019201"/>
            <a:ext cx="9343623" cy="2496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smtClean="0">
                <a:solidFill>
                  <a:schemeClr val="bg1"/>
                </a:solidFill>
              </a:rPr>
              <a:t>3MTT CAPSTONE PROJECT</a:t>
            </a:r>
            <a:r>
              <a:rPr lang="en-US" sz="7300" dirty="0">
                <a:solidFill>
                  <a:schemeClr val="bg1"/>
                </a:solidFill>
              </a:rPr>
              <a:t/>
            </a:r>
            <a:br>
              <a:rPr lang="en-US" sz="7300" dirty="0">
                <a:solidFill>
                  <a:schemeClr val="bg1"/>
                </a:solidFill>
              </a:rPr>
            </a:br>
            <a:r>
              <a:rPr lang="en-US" sz="7300" dirty="0" smtClean="0">
                <a:solidFill>
                  <a:schemeClr val="bg1"/>
                </a:solidFill>
              </a:rPr>
              <a:t>COVID 19 DATA EXPLORATION AND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3450" y="4496499"/>
            <a:ext cx="3200400" cy="146304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BY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RAFIYAT OMOLOLA OYENIYI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FE/23/60944262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3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The project successfully analyzed COVID-19 data, providing key insights into the virus's progression and impacts:</a:t>
            </a:r>
            <a:endParaRPr lang="en-US" sz="2800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Regional disparities in case counts and death rates were evident, underlining the pandemic's uneven impact.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Predictive modeling highlighted future trends, aiding decision-making for public health policies.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Classification models revealed significant factors affecting recovery and mortality.</a:t>
            </a:r>
          </a:p>
          <a:p>
            <a:endParaRPr lang="en-US" sz="2800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RECOMMENDATION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>
                <a:solidFill>
                  <a:schemeClr val="bg1"/>
                </a:solidFill>
                <a:latin typeface="Perpetua" panose="02020502060401020303" pitchFamily="18" charset="0"/>
              </a:rPr>
              <a:t>Public Health Planning</a:t>
            </a:r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: Use predictive insights to allocate resources effectively in high-risk regions.</a:t>
            </a:r>
          </a:p>
          <a:p>
            <a:pPr fontAlgn="base"/>
            <a:r>
              <a:rPr lang="en-US" sz="2800" b="1" dirty="0">
                <a:solidFill>
                  <a:schemeClr val="bg1"/>
                </a:solidFill>
                <a:latin typeface="Perpetua" panose="02020502060401020303" pitchFamily="18" charset="0"/>
              </a:rPr>
              <a:t>Further Analysis</a:t>
            </a:r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: Incorporate real-time data, such as vaccination rates and new variants, for improved predictions.</a:t>
            </a:r>
          </a:p>
          <a:p>
            <a:r>
              <a:rPr lang="en-US" sz="2800" b="1" dirty="0">
                <a:solidFill>
                  <a:schemeClr val="bg1"/>
                </a:solidFill>
                <a:latin typeface="Perpetua" panose="02020502060401020303" pitchFamily="18" charset="0"/>
              </a:rPr>
              <a:t>Dashboard Development</a:t>
            </a:r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: Build an interactive dashboard to provide dynamic updates on trends and forecasts.</a:t>
            </a:r>
            <a:endParaRPr lang="en-US" sz="2800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FUTURE WORK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Perpetua" panose="02020502060401020303" pitchFamily="18" charset="0"/>
              </a:rPr>
              <a:t>Integrate additional data sources, such as economic indicators or healthcare capacity metrics.</a:t>
            </a:r>
          </a:p>
          <a:p>
            <a:pPr fontAlgn="base"/>
            <a:r>
              <a:rPr lang="en-US" sz="3200" dirty="0">
                <a:solidFill>
                  <a:schemeClr val="bg1"/>
                </a:solidFill>
                <a:latin typeface="Perpetua" panose="02020502060401020303" pitchFamily="18" charset="0"/>
              </a:rPr>
              <a:t>Develop ensemble models for improved accuracy.</a:t>
            </a:r>
          </a:p>
          <a:p>
            <a:pPr fontAlgn="base"/>
            <a:r>
              <a:rPr lang="en-US" sz="3200" dirty="0">
                <a:solidFill>
                  <a:schemeClr val="bg1"/>
                </a:solidFill>
                <a:latin typeface="Perpetua" panose="02020502060401020303" pitchFamily="18" charset="0"/>
              </a:rPr>
              <a:t>Explore the socio-economic impact of COVID-19 using advanced data analytics.</a:t>
            </a:r>
          </a:p>
          <a:p>
            <a:endParaRPr lang="en-US" sz="3200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 dirty="0" smtClean="0">
                <a:solidFill>
                  <a:schemeClr val="dk1"/>
                </a:solidFill>
                <a:latin typeface="Perpetua" panose="02020502060401020303" pitchFamily="18" charset="0"/>
              </a:rPr>
              <a:t>In 2020, </a:t>
            </a:r>
            <a:r>
              <a:rPr lang="en-US" sz="3600" dirty="0">
                <a:solidFill>
                  <a:schemeClr val="dk1"/>
                </a:solidFill>
                <a:latin typeface="Perpetua" panose="02020502060401020303" pitchFamily="18" charset="0"/>
              </a:rPr>
              <a:t>a</a:t>
            </a:r>
            <a:r>
              <a:rPr lang="en-US" sz="3600" dirty="0" smtClean="0">
                <a:solidFill>
                  <a:schemeClr val="dk1"/>
                </a:solidFill>
                <a:latin typeface="Perpetua" panose="02020502060401020303" pitchFamily="18" charset="0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Perpetua" panose="02020502060401020303" pitchFamily="18" charset="0"/>
              </a:rPr>
              <a:t>new coronavirus, 2019-nCoV, was first identified in Wuhan, </a:t>
            </a:r>
            <a:r>
              <a:rPr lang="en-US" sz="3600" dirty="0" smtClean="0">
                <a:solidFill>
                  <a:schemeClr val="dk1"/>
                </a:solidFill>
                <a:latin typeface="Perpetua" panose="02020502060401020303" pitchFamily="18" charset="0"/>
              </a:rPr>
              <a:t>China. People </a:t>
            </a:r>
            <a:r>
              <a:rPr lang="en-US" sz="3600" dirty="0">
                <a:solidFill>
                  <a:schemeClr val="dk1"/>
                </a:solidFill>
                <a:latin typeface="Perpetua" panose="02020502060401020303" pitchFamily="18" charset="0"/>
              </a:rPr>
              <a:t>developed </a:t>
            </a:r>
            <a:r>
              <a:rPr lang="en-US" sz="3600" dirty="0" smtClean="0">
                <a:solidFill>
                  <a:schemeClr val="dk1"/>
                </a:solidFill>
                <a:latin typeface="Perpetua" panose="02020502060401020303" pitchFamily="18" charset="0"/>
              </a:rPr>
              <a:t>pneumonia, cough </a:t>
            </a:r>
            <a:r>
              <a:rPr lang="en-US" sz="3600" dirty="0">
                <a:solidFill>
                  <a:schemeClr val="dk1"/>
                </a:solidFill>
                <a:latin typeface="Perpetua" panose="02020502060401020303" pitchFamily="18" charset="0"/>
              </a:rPr>
              <a:t>without a clear cause, and existing vaccines or treatments were not effective</a:t>
            </a:r>
            <a:r>
              <a:rPr lang="en-US" sz="3600" dirty="0" smtClean="0">
                <a:solidFill>
                  <a:schemeClr val="dk1"/>
                </a:solidFill>
                <a:latin typeface="Perpetua" panose="02020502060401020303" pitchFamily="18" charset="0"/>
              </a:rPr>
              <a:t>. The virus was discovered to be transmitted through air and human to human contact. The transmission </a:t>
            </a:r>
            <a:r>
              <a:rPr lang="en-US" sz="3600" dirty="0">
                <a:solidFill>
                  <a:schemeClr val="dk1"/>
                </a:solidFill>
                <a:latin typeface="Perpetua" panose="02020502060401020303" pitchFamily="18" charset="0"/>
              </a:rPr>
              <a:t>rate escalated in </a:t>
            </a:r>
            <a:r>
              <a:rPr lang="en-US" sz="3600">
                <a:solidFill>
                  <a:schemeClr val="dk1"/>
                </a:solidFill>
                <a:latin typeface="Perpetua" panose="02020502060401020303" pitchFamily="18" charset="0"/>
              </a:rPr>
              <a:t>mid-January </a:t>
            </a:r>
            <a:r>
              <a:rPr lang="en-US" sz="3600" smtClean="0">
                <a:solidFill>
                  <a:schemeClr val="dk1"/>
                </a:solidFill>
                <a:latin typeface="Perpetua" panose="02020502060401020303" pitchFamily="18" charset="0"/>
              </a:rPr>
              <a:t>2020.As </a:t>
            </a:r>
            <a:r>
              <a:rPr lang="en-US" sz="3600" dirty="0">
                <a:solidFill>
                  <a:schemeClr val="dk1"/>
                </a:solidFill>
                <a:latin typeface="Perpetua" panose="02020502060401020303" pitchFamily="18" charset="0"/>
              </a:rPr>
              <a:t>of 30 January 2020, approximately 8,243 cases were confirmed.</a:t>
            </a:r>
          </a:p>
          <a:p>
            <a:endParaRPr lang="en-US" sz="3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Explore and visualize COVID-19 data to uncover trends and patterns.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Conduct an exploratory data analysis to uncover patterns and insights.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Create visualizations to represent trends in confirmed, recovered, and death cases.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Build predictive models to forecast future cases and classify data trends.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Classify data to gain insights into factors influencing recovery and mortality rates.</a:t>
            </a:r>
          </a:p>
          <a:p>
            <a:endParaRPr lang="en-US" sz="28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600" lvl="0" indent="0"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The datasets used for the analysis are</a:t>
            </a:r>
          </a:p>
          <a:p>
            <a:pPr fontAlgn="base"/>
            <a:r>
              <a:rPr lang="en-US" sz="2800" dirty="0" smtClean="0">
                <a:solidFill>
                  <a:schemeClr val="bg1"/>
                </a:solidFill>
                <a:latin typeface="Perpetua" panose="02020502060401020303" pitchFamily="18" charset="0"/>
              </a:rPr>
              <a:t>1.	Covid_19_clean_complete.csv </a:t>
            </a:r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– A time-series dataset tracking global COVID-19 cases.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Perpetua" panose="02020502060401020303" pitchFamily="18" charset="0"/>
              </a:rPr>
              <a:t>2.	</a:t>
            </a:r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Perpetua" panose="02020502060401020303" pitchFamily="18" charset="0"/>
              </a:rPr>
              <a:t>ountry_wise_latest.csv </a:t>
            </a:r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– A summary dataset with metrics by country.</a:t>
            </a:r>
            <a:endParaRPr lang="en-US" sz="2800" u="sng" dirty="0" smtClean="0">
              <a:solidFill>
                <a:schemeClr val="bg1"/>
              </a:solidFill>
              <a:latin typeface="Perpetua" panose="02020502060401020303" pitchFamily="18" charset="0"/>
              <a:hlinkClick r:id="rId2"/>
            </a:endParaRPr>
          </a:p>
          <a:p>
            <a:pPr marL="914400" lvl="0" indent="0">
              <a:spcAft>
                <a:spcPts val="0"/>
              </a:spcAft>
              <a:buNone/>
            </a:pPr>
            <a:endParaRPr lang="en-US" sz="2800" u="sng" dirty="0">
              <a:solidFill>
                <a:schemeClr val="bg1"/>
              </a:solidFill>
              <a:latin typeface="Perpetua" panose="02020502060401020303" pitchFamily="18" charset="0"/>
              <a:hlinkClick r:id="rId2"/>
            </a:endParaRPr>
          </a:p>
          <a:p>
            <a:pPr marL="914400" lvl="0" indent="0">
              <a:spcAft>
                <a:spcPts val="0"/>
              </a:spcAft>
              <a:buNone/>
            </a:pPr>
            <a:r>
              <a:rPr lang="en-US" sz="2800" u="sng" dirty="0" smtClean="0">
                <a:solidFill>
                  <a:schemeClr val="bg1"/>
                </a:solidFill>
                <a:latin typeface="Perpetua" panose="02020502060401020303" pitchFamily="18" charset="0"/>
                <a:hlinkClick r:id="rId2"/>
              </a:rPr>
              <a:t>https</a:t>
            </a:r>
            <a:r>
              <a:rPr lang="en-US" sz="2800" u="sng" dirty="0">
                <a:solidFill>
                  <a:schemeClr val="bg1"/>
                </a:solidFill>
                <a:latin typeface="Perpetua" panose="02020502060401020303" pitchFamily="18" charset="0"/>
                <a:hlinkClick r:id="rId2"/>
              </a:rPr>
              <a:t>://www.kaggle.com/datasets/imdevskp/corona-virus-report</a:t>
            </a:r>
            <a:endParaRPr lang="en-US" sz="2800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2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EXPLORATORY DATA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From the analysis, we discovered</a:t>
            </a:r>
            <a:endParaRPr lang="en-US" sz="2800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The Global confirmed, death, and recovery rates peaked at different times, highlighting the virus's progression.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Certain WHO regions had significantly higher death and confirmed cases, indicating unequal impacts of the pandemic.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Perpetua" panose="02020502060401020303" pitchFamily="18" charset="0"/>
              </a:rPr>
              <a:t>There is a strong positive correlation between confirmed and death cases observed, while recovery rates varied regionally which helped identify mortality rates by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DATA VISUALIZATION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Perpetua" panose="02020502060401020303" pitchFamily="18" charset="0"/>
              </a:rPr>
              <a:t>Bar Charts</a:t>
            </a:r>
            <a:r>
              <a:rPr lang="en-US" sz="2400" dirty="0">
                <a:solidFill>
                  <a:schemeClr val="bg1"/>
                </a:solidFill>
                <a:latin typeface="Perpetua" panose="02020502060401020303" pitchFamily="18" charset="0"/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Total deaths by WHO regions.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Death counts by continents.</a:t>
            </a:r>
          </a:p>
          <a:p>
            <a:pPr fontAlgn="base"/>
            <a:r>
              <a:rPr lang="en-US" sz="2400" b="1" dirty="0">
                <a:solidFill>
                  <a:schemeClr val="bg1"/>
                </a:solidFill>
                <a:latin typeface="Perpetua" panose="02020502060401020303" pitchFamily="18" charset="0"/>
              </a:rPr>
              <a:t>Line Charts</a:t>
            </a:r>
            <a:r>
              <a:rPr lang="en-US" sz="2400" dirty="0">
                <a:solidFill>
                  <a:schemeClr val="bg1"/>
                </a:solidFill>
                <a:latin typeface="Perpetua" panose="02020502060401020303" pitchFamily="18" charset="0"/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Global trends over time, displaying confirmed, recovered, and death cases.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Regional trends for confirmed cases across months.</a:t>
            </a:r>
          </a:p>
          <a:p>
            <a:pPr fontAlgn="base"/>
            <a:r>
              <a:rPr lang="en-US" sz="2400" b="1" dirty="0">
                <a:solidFill>
                  <a:schemeClr val="bg1"/>
                </a:solidFill>
                <a:latin typeface="Perpetua" panose="02020502060401020303" pitchFamily="18" charset="0"/>
              </a:rPr>
              <a:t>Histograms</a:t>
            </a:r>
            <a:r>
              <a:rPr lang="en-US" sz="2400" dirty="0">
                <a:solidFill>
                  <a:schemeClr val="bg1"/>
                </a:solidFill>
                <a:latin typeface="Perpetua" panose="02020502060401020303" pitchFamily="18" charset="0"/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Distribution of confirmed and death cases.</a:t>
            </a:r>
          </a:p>
          <a:p>
            <a:pPr fontAlgn="base"/>
            <a:r>
              <a:rPr lang="en-US" sz="2400" b="1" dirty="0">
                <a:solidFill>
                  <a:schemeClr val="bg1"/>
                </a:solidFill>
                <a:latin typeface="Perpetua" panose="02020502060401020303" pitchFamily="18" charset="0"/>
              </a:rPr>
              <a:t>Scatter Plots</a:t>
            </a:r>
            <a:r>
              <a:rPr lang="en-US" sz="2400" dirty="0">
                <a:solidFill>
                  <a:schemeClr val="bg1"/>
                </a:solidFill>
                <a:latin typeface="Perpetua" panose="02020502060401020303" pitchFamily="18" charset="0"/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Relationship between confirmed cases and deaths.</a:t>
            </a:r>
          </a:p>
          <a:p>
            <a:pPr fontAlgn="base"/>
            <a:r>
              <a:rPr lang="en-US" sz="2400" b="1" dirty="0">
                <a:solidFill>
                  <a:schemeClr val="bg1"/>
                </a:solidFill>
                <a:latin typeface="Perpetua" panose="02020502060401020303" pitchFamily="18" charset="0"/>
              </a:rPr>
              <a:t>Custom Plots</a:t>
            </a:r>
            <a:r>
              <a:rPr lang="en-US" sz="2400" dirty="0">
                <a:solidFill>
                  <a:schemeClr val="bg1"/>
                </a:solidFill>
                <a:latin typeface="Perpetua" panose="02020502060401020303" pitchFamily="18" charset="0"/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Death and recovery rates visualized by WHO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6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4" y="850006"/>
            <a:ext cx="5402619" cy="533185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18" y="850006"/>
            <a:ext cx="5702792" cy="5331852"/>
          </a:xfrm>
        </p:spPr>
      </p:pic>
    </p:spTree>
    <p:extLst>
      <p:ext uri="{BB962C8B-B14F-4D97-AF65-F5344CB8AC3E}">
        <p14:creationId xmlns:p14="http://schemas.microsoft.com/office/powerpoint/2010/main" val="88811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669701"/>
            <a:ext cx="5327739" cy="537766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669701"/>
            <a:ext cx="5535367" cy="5377661"/>
          </a:xfrm>
        </p:spPr>
      </p:pic>
    </p:spTree>
    <p:extLst>
      <p:ext uri="{BB962C8B-B14F-4D97-AF65-F5344CB8AC3E}">
        <p14:creationId xmlns:p14="http://schemas.microsoft.com/office/powerpoint/2010/main" val="38485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MODELING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Regression </a:t>
            </a:r>
            <a:r>
              <a:rPr lang="en-US" b="1" dirty="0">
                <a:solidFill>
                  <a:schemeClr val="bg1"/>
                </a:solidFill>
              </a:rPr>
              <a:t>Modeling: </a:t>
            </a:r>
            <a:r>
              <a:rPr lang="en-US" dirty="0">
                <a:solidFill>
                  <a:schemeClr val="bg1"/>
                </a:solidFill>
              </a:rPr>
              <a:t>The objective of using Regression modelling is to predict death counts using features like confirmed cases. We used the Random Forest </a:t>
            </a:r>
            <a:r>
              <a:rPr lang="en-US" dirty="0" err="1">
                <a:solidFill>
                  <a:schemeClr val="bg1"/>
                </a:solidFill>
              </a:rPr>
              <a:t>Regressor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Time-Series Analysis: </a:t>
            </a:r>
            <a:r>
              <a:rPr lang="en-US" dirty="0">
                <a:solidFill>
                  <a:schemeClr val="bg1"/>
                </a:solidFill>
              </a:rPr>
              <a:t>The Time-series analysis was used to forecast confirmed cases over time. The model used was ARIMA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Classification Modeling: </a:t>
            </a:r>
            <a:r>
              <a:rPr lang="en-US" dirty="0">
                <a:solidFill>
                  <a:schemeClr val="bg1"/>
                </a:solidFill>
              </a:rPr>
              <a:t>The objective of using classification modeling is to classify data trends (e.g., recovery vs. death rates). The model used was the Random Forest Classifier.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1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517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Perpetua</vt:lpstr>
      <vt:lpstr>Tw Cen MT</vt:lpstr>
      <vt:lpstr>Tw Cen MT Condensed</vt:lpstr>
      <vt:lpstr>Wingdings 3</vt:lpstr>
      <vt:lpstr>Integral</vt:lpstr>
      <vt:lpstr> 3MTT CAPSTONE PROJECT COVID 19 DATA EXPLORATION AND ANALYSIS</vt:lpstr>
      <vt:lpstr>PROBLEM STATEMENT</vt:lpstr>
      <vt:lpstr>OBJECTIVES</vt:lpstr>
      <vt:lpstr>DATA SOURCE</vt:lpstr>
      <vt:lpstr>EXPLORATORY DATA ANALYSIS</vt:lpstr>
      <vt:lpstr>DATA VISUALIZATION</vt:lpstr>
      <vt:lpstr>PowerPoint Presentation</vt:lpstr>
      <vt:lpstr>PowerPoint Presentation</vt:lpstr>
      <vt:lpstr>MODELING</vt:lpstr>
      <vt:lpstr>CONCLUSION</vt:lpstr>
      <vt:lpstr>RECOMMENDATION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3MTT CAPSTONE PROJECT COVID 19 DATA EXPLORATION AND ANALYSIS</dc:title>
  <dc:creator>User</dc:creator>
  <cp:lastModifiedBy>User</cp:lastModifiedBy>
  <cp:revision>12</cp:revision>
  <dcterms:created xsi:type="dcterms:W3CDTF">2024-11-29T15:13:46Z</dcterms:created>
  <dcterms:modified xsi:type="dcterms:W3CDTF">2024-11-29T16:01:42Z</dcterms:modified>
</cp:coreProperties>
</file>