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Comic Sans MS" panose="030F0702030302020204" pitchFamily="66" charset="0"/>
      <p:regular r:id="rId37"/>
      <p:bold r:id="rId38"/>
      <p:italic r:id="rId39"/>
      <p:boldItalic r:id="rId40"/>
    </p:embeddedFont>
    <p:embeddedFont>
      <p:font typeface="Fira Sans Extra Condensed" panose="020B0604020202020204" pitchFamily="34" charset="0"/>
      <p:regular r:id="rId41"/>
      <p:bold r:id="rId42"/>
      <p:italic r:id="rId43"/>
      <p:boldItalic r:id="rId44"/>
    </p:embeddedFont>
    <p:embeddedFont>
      <p:font typeface="Lexend" panose="020B0604020202020204" charset="0"/>
      <p:regular r:id="rId45"/>
      <p:bold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05171-C65A-4CE3-A850-160A1C1D7E7D}">
  <a:tblStyle styleId="{28F05171-C65A-4CE3-A850-160A1C1D7E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0e73cc3cf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0e73cc3c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09688e1d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09688e1d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509688e1d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509688e1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09688e1d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09688e1d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509688e1d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509688e1d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09688e1d9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09688e1d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1222b00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1222b00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0e73cc18b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0e73cc18b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0e73cc18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0e73cc18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0e73cc18b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0e73cc18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07a247cbd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07a247cb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0e73cc18b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0e73cc18b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50e73cc3cf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50e73cc3cf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0e73cc3cf_5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0e73cc3cf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50e73cc3cf_5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50e73cc3cf_5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0e73cc3cf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0e73cc3cf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50e73cc3cf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50e73cc3cf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51222aff4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51222aff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1222aff4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51222aff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51222aff4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51222aff4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0e73cc18b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0e73cc18b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09726670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90972667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50e73cc18b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50e73cc18b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0e73cc3c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0e73cc3c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0e73cc3cf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50e73cc3cf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50e73cc18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50e73cc18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071b79e5d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071b79e5d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09726670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0972667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5071b79e5d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5071b79e5d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5071b79e5d_5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5071b79e5d_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071b79e5d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071b79e5d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071b79e5d_5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071b79e5d_5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532650" y="1609725"/>
            <a:ext cx="4477800" cy="1222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532650" y="3081775"/>
            <a:ext cx="4477800" cy="38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 name="Google Shape;3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0" name="Google Shape;4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9200" y="408875"/>
            <a:ext cx="8013300" cy="47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9200" y="408875"/>
            <a:ext cx="8013300" cy="478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2" name="Google Shape;22;p6"/>
          <p:cNvSpPr txBox="1">
            <a:spLocks noGrp="1"/>
          </p:cNvSpPr>
          <p:nvPr>
            <p:ph type="title"/>
          </p:nvPr>
        </p:nvSpPr>
        <p:spPr>
          <a:xfrm>
            <a:off x="459200" y="408875"/>
            <a:ext cx="8013300" cy="47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Fira Sans Extra Condensed"/>
              <a:buNone/>
              <a:defRPr sz="2800" b="1">
                <a:latin typeface="Fira Sans Extra Condensed"/>
                <a:ea typeface="Fira Sans Extra Condensed"/>
                <a:cs typeface="Fira Sans Extra Condensed"/>
                <a:sym typeface="Fira Sans Extra Condensed"/>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457200" y="1522525"/>
            <a:ext cx="34938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b="1"/>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457200" y="2356525"/>
            <a:ext cx="3553500" cy="1338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36" name="Google Shape;3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9200" y="408875"/>
            <a:ext cx="80133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Fira Sans Extra Condensed"/>
              <a:buNone/>
              <a:defRPr sz="2800">
                <a:solidFill>
                  <a:schemeClr val="dk2"/>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grpSp>
        <p:nvGrpSpPr>
          <p:cNvPr id="50" name="Google Shape;50;p15"/>
          <p:cNvGrpSpPr/>
          <p:nvPr/>
        </p:nvGrpSpPr>
        <p:grpSpPr>
          <a:xfrm>
            <a:off x="-1796900" y="200003"/>
            <a:ext cx="4508210" cy="4629344"/>
            <a:chOff x="2969900" y="1258100"/>
            <a:chExt cx="2991910" cy="3090762"/>
          </a:xfrm>
        </p:grpSpPr>
        <p:sp>
          <p:nvSpPr>
            <p:cNvPr id="51" name="Google Shape;51;p15"/>
            <p:cNvSpPr/>
            <p:nvPr/>
          </p:nvSpPr>
          <p:spPr>
            <a:xfrm>
              <a:off x="4519553" y="1370800"/>
              <a:ext cx="1442257" cy="2364460"/>
            </a:xfrm>
            <a:custGeom>
              <a:avLst/>
              <a:gdLst/>
              <a:ahLst/>
              <a:cxnLst/>
              <a:rect l="l" t="t" r="r" b="b"/>
              <a:pathLst>
                <a:path w="13015" h="21337" extrusionOk="0">
                  <a:moveTo>
                    <a:pt x="24" y="1"/>
                  </a:moveTo>
                  <a:lnTo>
                    <a:pt x="2359" y="2733"/>
                  </a:lnTo>
                  <a:lnTo>
                    <a:pt x="0" y="5465"/>
                  </a:lnTo>
                  <a:cubicBezTo>
                    <a:pt x="1193" y="5540"/>
                    <a:pt x="2385" y="5912"/>
                    <a:pt x="3452" y="6508"/>
                  </a:cubicBezTo>
                  <a:cubicBezTo>
                    <a:pt x="5290" y="7577"/>
                    <a:pt x="6631" y="9316"/>
                    <a:pt x="7177" y="11376"/>
                  </a:cubicBezTo>
                  <a:cubicBezTo>
                    <a:pt x="7700" y="13339"/>
                    <a:pt x="7475" y="15376"/>
                    <a:pt x="6557" y="17164"/>
                  </a:cubicBezTo>
                  <a:lnTo>
                    <a:pt x="5687" y="16667"/>
                  </a:lnTo>
                  <a:lnTo>
                    <a:pt x="7302" y="21336"/>
                  </a:lnTo>
                  <a:lnTo>
                    <a:pt x="12145" y="20393"/>
                  </a:lnTo>
                  <a:lnTo>
                    <a:pt x="11276" y="19896"/>
                  </a:lnTo>
                  <a:cubicBezTo>
                    <a:pt x="12071" y="18406"/>
                    <a:pt x="12592" y="16790"/>
                    <a:pt x="12790" y="15127"/>
                  </a:cubicBezTo>
                  <a:cubicBezTo>
                    <a:pt x="13015" y="13389"/>
                    <a:pt x="12890" y="11674"/>
                    <a:pt x="12443" y="9985"/>
                  </a:cubicBezTo>
                  <a:cubicBezTo>
                    <a:pt x="11996" y="8296"/>
                    <a:pt x="11227" y="6733"/>
                    <a:pt x="10183" y="5342"/>
                  </a:cubicBezTo>
                  <a:cubicBezTo>
                    <a:pt x="9091" y="3901"/>
                    <a:pt x="7749" y="2709"/>
                    <a:pt x="6160" y="1815"/>
                  </a:cubicBezTo>
                  <a:cubicBezTo>
                    <a:pt x="4296" y="722"/>
                    <a:pt x="2160" y="100"/>
                    <a:pt x="24" y="1"/>
                  </a:cubicBezTo>
                  <a:close/>
                </a:path>
              </a:pathLst>
            </a:custGeom>
            <a:solidFill>
              <a:schemeClr val="accent2"/>
            </a:solidFill>
            <a:ln>
              <a:noFill/>
            </a:ln>
            <a:effectLst>
              <a:outerShdw dist="47625" dir="924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2969900" y="1258100"/>
              <a:ext cx="1811050" cy="2292652"/>
            </a:xfrm>
            <a:custGeom>
              <a:avLst/>
              <a:gdLst/>
              <a:ahLst/>
              <a:cxnLst/>
              <a:rect l="l" t="t" r="r" b="b"/>
              <a:pathLst>
                <a:path w="16343" h="20689" extrusionOk="0">
                  <a:moveTo>
                    <a:pt x="13114" y="1"/>
                  </a:moveTo>
                  <a:lnTo>
                    <a:pt x="13114" y="1018"/>
                  </a:lnTo>
                  <a:cubicBezTo>
                    <a:pt x="11425" y="1067"/>
                    <a:pt x="9786" y="1415"/>
                    <a:pt x="8222" y="2087"/>
                  </a:cubicBezTo>
                  <a:cubicBezTo>
                    <a:pt x="6633" y="2756"/>
                    <a:pt x="5192" y="3726"/>
                    <a:pt x="3950" y="4968"/>
                  </a:cubicBezTo>
                  <a:cubicBezTo>
                    <a:pt x="2708" y="6210"/>
                    <a:pt x="1739" y="7650"/>
                    <a:pt x="1069" y="9240"/>
                  </a:cubicBezTo>
                  <a:cubicBezTo>
                    <a:pt x="374" y="10903"/>
                    <a:pt x="0" y="12667"/>
                    <a:pt x="0" y="14479"/>
                  </a:cubicBezTo>
                  <a:cubicBezTo>
                    <a:pt x="0" y="16641"/>
                    <a:pt x="523" y="18777"/>
                    <a:pt x="1516" y="20688"/>
                  </a:cubicBezTo>
                  <a:lnTo>
                    <a:pt x="2708" y="17311"/>
                  </a:lnTo>
                  <a:lnTo>
                    <a:pt x="6259" y="18006"/>
                  </a:lnTo>
                  <a:cubicBezTo>
                    <a:pt x="5739" y="16913"/>
                    <a:pt x="5441" y="15697"/>
                    <a:pt x="5441" y="14479"/>
                  </a:cubicBezTo>
                  <a:cubicBezTo>
                    <a:pt x="5441" y="12343"/>
                    <a:pt x="6285" y="10333"/>
                    <a:pt x="7799" y="8816"/>
                  </a:cubicBezTo>
                  <a:cubicBezTo>
                    <a:pt x="9240" y="7376"/>
                    <a:pt x="11103" y="6557"/>
                    <a:pt x="13114" y="6458"/>
                  </a:cubicBezTo>
                  <a:lnTo>
                    <a:pt x="13114" y="7475"/>
                  </a:lnTo>
                  <a:lnTo>
                    <a:pt x="16343" y="3750"/>
                  </a:lnTo>
                  <a:lnTo>
                    <a:pt x="13114" y="1"/>
                  </a:lnTo>
                  <a:close/>
                </a:path>
              </a:pathLst>
            </a:custGeom>
            <a:solidFill>
              <a:schemeClr val="accent1"/>
            </a:solidFill>
            <a:ln>
              <a:noFill/>
            </a:ln>
            <a:effectLst>
              <a:outerShdw dist="47625"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3091022" y="3176329"/>
              <a:ext cx="2625761" cy="1172534"/>
            </a:xfrm>
            <a:custGeom>
              <a:avLst/>
              <a:gdLst/>
              <a:ahLst/>
              <a:cxnLst/>
              <a:rect l="l" t="t" r="r" b="b"/>
              <a:pathLst>
                <a:path w="23695" h="10581" extrusionOk="0">
                  <a:moveTo>
                    <a:pt x="1615" y="1"/>
                  </a:moveTo>
                  <a:lnTo>
                    <a:pt x="0" y="4670"/>
                  </a:lnTo>
                  <a:lnTo>
                    <a:pt x="870" y="4149"/>
                  </a:lnTo>
                  <a:cubicBezTo>
                    <a:pt x="1764" y="5614"/>
                    <a:pt x="2881" y="6855"/>
                    <a:pt x="4222" y="7875"/>
                  </a:cubicBezTo>
                  <a:cubicBezTo>
                    <a:pt x="5613" y="8918"/>
                    <a:pt x="7179" y="9687"/>
                    <a:pt x="8868" y="10134"/>
                  </a:cubicBezTo>
                  <a:cubicBezTo>
                    <a:pt x="10010" y="10432"/>
                    <a:pt x="11177" y="10581"/>
                    <a:pt x="12345" y="10581"/>
                  </a:cubicBezTo>
                  <a:cubicBezTo>
                    <a:pt x="12915" y="10581"/>
                    <a:pt x="13462" y="10557"/>
                    <a:pt x="14008" y="10482"/>
                  </a:cubicBezTo>
                  <a:cubicBezTo>
                    <a:pt x="15796" y="10259"/>
                    <a:pt x="17511" y="9687"/>
                    <a:pt x="19075" y="8793"/>
                  </a:cubicBezTo>
                  <a:cubicBezTo>
                    <a:pt x="20962" y="7700"/>
                    <a:pt x="22552" y="6186"/>
                    <a:pt x="23694" y="4372"/>
                  </a:cubicBezTo>
                  <a:lnTo>
                    <a:pt x="23694" y="4372"/>
                  </a:lnTo>
                  <a:lnTo>
                    <a:pt x="20193" y="5043"/>
                  </a:lnTo>
                  <a:lnTo>
                    <a:pt x="19001" y="1616"/>
                  </a:lnTo>
                  <a:cubicBezTo>
                    <a:pt x="18330" y="2609"/>
                    <a:pt x="17412" y="3454"/>
                    <a:pt x="16369" y="4074"/>
                  </a:cubicBezTo>
                  <a:cubicBezTo>
                    <a:pt x="15151" y="4769"/>
                    <a:pt x="13760" y="5143"/>
                    <a:pt x="12369" y="5143"/>
                  </a:cubicBezTo>
                  <a:cubicBezTo>
                    <a:pt x="11673" y="5143"/>
                    <a:pt x="10954" y="5067"/>
                    <a:pt x="10283" y="4869"/>
                  </a:cubicBezTo>
                  <a:cubicBezTo>
                    <a:pt x="8321" y="4348"/>
                    <a:pt x="6656" y="3130"/>
                    <a:pt x="5589" y="1441"/>
                  </a:cubicBezTo>
                  <a:lnTo>
                    <a:pt x="6458" y="944"/>
                  </a:lnTo>
                  <a:lnTo>
                    <a:pt x="1615" y="1"/>
                  </a:lnTo>
                  <a:close/>
                </a:path>
              </a:pathLst>
            </a:custGeom>
            <a:solidFill>
              <a:schemeClr val="accent3"/>
            </a:solidFill>
            <a:ln>
              <a:noFill/>
            </a:ln>
            <a:effectLst>
              <a:outerShdw dist="47625" dir="141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5"/>
          <p:cNvSpPr txBox="1">
            <a:spLocks noGrp="1"/>
          </p:cNvSpPr>
          <p:nvPr>
            <p:ph type="ctrTitle"/>
          </p:nvPr>
        </p:nvSpPr>
        <p:spPr>
          <a:xfrm>
            <a:off x="3532650" y="481925"/>
            <a:ext cx="4477800" cy="1170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Methodology </a:t>
            </a:r>
            <a:endParaRPr/>
          </a:p>
        </p:txBody>
      </p:sp>
      <p:sp>
        <p:nvSpPr>
          <p:cNvPr id="55" name="Google Shape;55;p15"/>
          <p:cNvSpPr txBox="1">
            <a:spLocks noGrp="1"/>
          </p:cNvSpPr>
          <p:nvPr>
            <p:ph type="subTitle" idx="1"/>
          </p:nvPr>
        </p:nvSpPr>
        <p:spPr>
          <a:xfrm>
            <a:off x="3532650" y="1959725"/>
            <a:ext cx="4477800" cy="18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software development methodology in	 software	 engineering is a framework	that	is used to structure, plan, and	control the process of	developing an	 information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2095500" y="1580025"/>
            <a:ext cx="1855500" cy="69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body" idx="1"/>
          </p:nvPr>
        </p:nvSpPr>
        <p:spPr>
          <a:xfrm rot="10800000" flipH="1">
            <a:off x="1925150" y="1816737"/>
            <a:ext cx="35535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3" name="Google Shape;173;p24"/>
          <p:cNvPicPr preferRelativeResize="0"/>
          <p:nvPr/>
        </p:nvPicPr>
        <p:blipFill rotWithShape="1">
          <a:blip r:embed="rId3">
            <a:alphaModFix/>
          </a:blip>
          <a:srcRect l="7720" r="7712"/>
          <a:stretch/>
        </p:blipFill>
        <p:spPr>
          <a:xfrm>
            <a:off x="1086975" y="381000"/>
            <a:ext cx="6873699" cy="424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457200" y="0"/>
            <a:ext cx="84144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Scrum Methodology</a:t>
            </a:r>
            <a:endParaRPr/>
          </a:p>
        </p:txBody>
      </p:sp>
      <p:sp>
        <p:nvSpPr>
          <p:cNvPr id="179" name="Google Shape;179;p25"/>
          <p:cNvSpPr txBox="1">
            <a:spLocks noGrp="1"/>
          </p:cNvSpPr>
          <p:nvPr>
            <p:ph type="body" idx="1"/>
          </p:nvPr>
        </p:nvSpPr>
        <p:spPr>
          <a:xfrm>
            <a:off x="457200" y="983925"/>
            <a:ext cx="8414400" cy="36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Advantage</a:t>
            </a:r>
            <a:endParaRPr sz="1800"/>
          </a:p>
          <a:p>
            <a:pPr marL="0" lvl="0" indent="0" algn="l" rtl="0">
              <a:spcBef>
                <a:spcPts val="0"/>
              </a:spcBef>
              <a:spcAft>
                <a:spcPts val="0"/>
              </a:spcAft>
              <a:buNone/>
            </a:pPr>
            <a:endParaRPr sz="1000"/>
          </a:p>
          <a:p>
            <a:pPr marL="914400" lvl="0" indent="-317500" algn="l" rtl="0">
              <a:spcBef>
                <a:spcPts val="0"/>
              </a:spcBef>
              <a:spcAft>
                <a:spcPts val="0"/>
              </a:spcAft>
              <a:buSzPts val="1400"/>
              <a:buChar char="●"/>
            </a:pPr>
            <a:r>
              <a:rPr lang="en" sz="1400"/>
              <a:t>Flexibility and adaptability</a:t>
            </a:r>
            <a:endParaRPr sz="1400"/>
          </a:p>
          <a:p>
            <a:pPr marL="914400" lvl="0" indent="-317500" algn="l" rtl="0">
              <a:spcBef>
                <a:spcPts val="0"/>
              </a:spcBef>
              <a:spcAft>
                <a:spcPts val="0"/>
              </a:spcAft>
              <a:buSzPts val="1400"/>
              <a:buChar char="●"/>
            </a:pPr>
            <a:r>
              <a:rPr lang="en" sz="1400"/>
              <a:t>Enhanced collaboration and communication</a:t>
            </a:r>
            <a:endParaRPr sz="1400"/>
          </a:p>
          <a:p>
            <a:pPr marL="914400" lvl="0" indent="-317500" algn="l" rtl="0">
              <a:spcBef>
                <a:spcPts val="0"/>
              </a:spcBef>
              <a:spcAft>
                <a:spcPts val="0"/>
              </a:spcAft>
              <a:buSzPts val="1400"/>
              <a:buChar char="●"/>
            </a:pPr>
            <a:r>
              <a:rPr lang="en" sz="1400"/>
              <a:t>Iterative delivery of value</a:t>
            </a:r>
            <a:endParaRPr sz="1400"/>
          </a:p>
          <a:p>
            <a:pPr marL="914400" lvl="0" indent="-317500" algn="l" rtl="0">
              <a:spcBef>
                <a:spcPts val="0"/>
              </a:spcBef>
              <a:spcAft>
                <a:spcPts val="0"/>
              </a:spcAft>
              <a:buSzPts val="1400"/>
              <a:buChar char="●"/>
            </a:pPr>
            <a:r>
              <a:rPr lang="en" sz="1400"/>
              <a:t>Empowered and self-organizing teams</a:t>
            </a:r>
            <a:endParaRPr sz="1400"/>
          </a:p>
          <a:p>
            <a:pPr marL="0" lvl="0" indent="0" algn="l" rtl="0">
              <a:spcBef>
                <a:spcPts val="0"/>
              </a:spcBef>
              <a:spcAft>
                <a:spcPts val="0"/>
              </a:spcAft>
              <a:buNone/>
            </a:pPr>
            <a:endParaRPr sz="1800"/>
          </a:p>
          <a:p>
            <a:pPr marL="0" lvl="0" indent="0" algn="l" rtl="0">
              <a:spcBef>
                <a:spcPts val="0"/>
              </a:spcBef>
              <a:spcAft>
                <a:spcPts val="0"/>
              </a:spcAft>
              <a:buNone/>
            </a:pPr>
            <a:r>
              <a:rPr lang="en" sz="1800"/>
              <a:t>Disadvantage</a:t>
            </a:r>
            <a:endParaRPr sz="1800"/>
          </a:p>
          <a:p>
            <a:pPr marL="0" lvl="0" indent="0" algn="l" rtl="0">
              <a:spcBef>
                <a:spcPts val="0"/>
              </a:spcBef>
              <a:spcAft>
                <a:spcPts val="0"/>
              </a:spcAft>
              <a:buNone/>
            </a:pPr>
            <a:endParaRPr sz="1000"/>
          </a:p>
          <a:p>
            <a:pPr marL="914400" lvl="0" indent="-317500" algn="l" rtl="0">
              <a:spcBef>
                <a:spcPts val="0"/>
              </a:spcBef>
              <a:spcAft>
                <a:spcPts val="0"/>
              </a:spcAft>
              <a:buSzPts val="1400"/>
              <a:buChar char="●"/>
            </a:pPr>
            <a:r>
              <a:rPr lang="en" sz="1400"/>
              <a:t>Dependency on team collaboration</a:t>
            </a:r>
            <a:endParaRPr sz="1400"/>
          </a:p>
          <a:p>
            <a:pPr marL="914400" lvl="0" indent="-317500" algn="l" rtl="0">
              <a:spcBef>
                <a:spcPts val="0"/>
              </a:spcBef>
              <a:spcAft>
                <a:spcPts val="0"/>
              </a:spcAft>
              <a:buSzPts val="1400"/>
              <a:buChar char="●"/>
            </a:pPr>
            <a:r>
              <a:rPr lang="en" sz="1400"/>
              <a:t>Unrealistic expectations</a:t>
            </a:r>
            <a:endParaRPr sz="1400"/>
          </a:p>
          <a:p>
            <a:pPr marL="914400" lvl="0" indent="-317500" algn="l" rtl="0">
              <a:spcBef>
                <a:spcPts val="0"/>
              </a:spcBef>
              <a:spcAft>
                <a:spcPts val="0"/>
              </a:spcAft>
              <a:buSzPts val="1400"/>
              <a:buChar char="●"/>
            </a:pPr>
            <a:r>
              <a:rPr lang="en" sz="1400"/>
              <a:t>Lack of predictability for long-term planning</a:t>
            </a:r>
            <a:endParaRPr sz="1400"/>
          </a:p>
          <a:p>
            <a:pPr marL="914400" lvl="0" indent="-317500" algn="l" rtl="0">
              <a:spcBef>
                <a:spcPts val="0"/>
              </a:spcBef>
              <a:spcAft>
                <a:spcPts val="0"/>
              </a:spcAft>
              <a:buSzPts val="1400"/>
              <a:buChar char="●"/>
            </a:pPr>
            <a:r>
              <a:rPr lang="en" sz="1400"/>
              <a:t>Limited documentation</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457200" y="0"/>
            <a:ext cx="84144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Rational Unified Process(RUP) Methodology</a:t>
            </a:r>
            <a:endParaRPr/>
          </a:p>
        </p:txBody>
      </p:sp>
      <p:sp>
        <p:nvSpPr>
          <p:cNvPr id="185" name="Google Shape;185;p26"/>
          <p:cNvSpPr txBox="1">
            <a:spLocks noGrp="1"/>
          </p:cNvSpPr>
          <p:nvPr>
            <p:ph type="body" idx="1"/>
          </p:nvPr>
        </p:nvSpPr>
        <p:spPr>
          <a:xfrm>
            <a:off x="457200" y="1004975"/>
            <a:ext cx="4548000" cy="3658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It focuses on four phases: inception, elaboration, construction, and transition, each with specific goals and deliverables.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RUP emphasizes iterative development, risk management, and collaboration among stakeholders.</a:t>
            </a:r>
            <a:endParaRPr sz="1800"/>
          </a:p>
        </p:txBody>
      </p:sp>
      <p:pic>
        <p:nvPicPr>
          <p:cNvPr id="186" name="Google Shape;186;p26"/>
          <p:cNvPicPr preferRelativeResize="0"/>
          <p:nvPr/>
        </p:nvPicPr>
        <p:blipFill>
          <a:blip r:embed="rId3">
            <a:alphaModFix/>
          </a:blip>
          <a:stretch>
            <a:fillRect/>
          </a:stretch>
        </p:blipFill>
        <p:spPr>
          <a:xfrm>
            <a:off x="5005214" y="895800"/>
            <a:ext cx="3986386" cy="3768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457200" y="0"/>
            <a:ext cx="84144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Rational Unified Process(RUP) Mythology</a:t>
            </a:r>
            <a:endParaRPr/>
          </a:p>
        </p:txBody>
      </p:sp>
      <p:sp>
        <p:nvSpPr>
          <p:cNvPr id="192" name="Google Shape;192;p27"/>
          <p:cNvSpPr txBox="1">
            <a:spLocks noGrp="1"/>
          </p:cNvSpPr>
          <p:nvPr>
            <p:ph type="body" idx="1"/>
          </p:nvPr>
        </p:nvSpPr>
        <p:spPr>
          <a:xfrm>
            <a:off x="457200" y="1004975"/>
            <a:ext cx="8414400" cy="37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t>Advantage</a:t>
            </a:r>
            <a:endParaRPr sz="1800"/>
          </a:p>
          <a:p>
            <a:pPr marL="0" lvl="0" indent="0" algn="l" rtl="0">
              <a:spcBef>
                <a:spcPts val="0"/>
              </a:spcBef>
              <a:spcAft>
                <a:spcPts val="0"/>
              </a:spcAft>
              <a:buClr>
                <a:schemeClr val="dk2"/>
              </a:buClr>
              <a:buSzPts val="1100"/>
              <a:buFont typeface="Arial"/>
              <a:buNone/>
            </a:pPr>
            <a:endParaRPr sz="1000"/>
          </a:p>
          <a:p>
            <a:pPr marL="914400" lvl="0" indent="-317500" algn="l" rtl="0">
              <a:spcBef>
                <a:spcPts val="0"/>
              </a:spcBef>
              <a:spcAft>
                <a:spcPts val="0"/>
              </a:spcAft>
              <a:buSzPts val="1400"/>
              <a:buChar char="●"/>
            </a:pPr>
            <a:r>
              <a:rPr lang="en" sz="1400"/>
              <a:t>Iterative and incremental approach</a:t>
            </a:r>
            <a:endParaRPr sz="1400"/>
          </a:p>
          <a:p>
            <a:pPr marL="914400" lvl="0" indent="-317500" algn="l" rtl="0">
              <a:spcBef>
                <a:spcPts val="0"/>
              </a:spcBef>
              <a:spcAft>
                <a:spcPts val="0"/>
              </a:spcAft>
              <a:buSzPts val="1400"/>
              <a:buChar char="●"/>
            </a:pPr>
            <a:r>
              <a:rPr lang="en" sz="1400"/>
              <a:t>Strong focus on quality</a:t>
            </a:r>
            <a:endParaRPr sz="1400"/>
          </a:p>
          <a:p>
            <a:pPr marL="914400" lvl="0" indent="-317500" algn="l" rtl="0">
              <a:spcBef>
                <a:spcPts val="0"/>
              </a:spcBef>
              <a:spcAft>
                <a:spcPts val="0"/>
              </a:spcAft>
              <a:buSzPts val="1400"/>
              <a:buChar char="●"/>
            </a:pPr>
            <a:r>
              <a:rPr lang="en" sz="1400"/>
              <a:t>Well-defined roles and responsibilities</a:t>
            </a:r>
            <a:endParaRPr sz="1400"/>
          </a:p>
          <a:p>
            <a:pPr marL="914400" lvl="0" indent="-317500" algn="l" rtl="0">
              <a:spcBef>
                <a:spcPts val="0"/>
              </a:spcBef>
              <a:spcAft>
                <a:spcPts val="0"/>
              </a:spcAft>
              <a:buSzPts val="1400"/>
              <a:buChar char="●"/>
            </a:pPr>
            <a:r>
              <a:rPr lang="en" sz="1400"/>
              <a:t>Tailorability</a:t>
            </a:r>
            <a:endParaRPr sz="1400"/>
          </a:p>
          <a:p>
            <a:pPr marL="0" lvl="0" indent="0" algn="l" rtl="0">
              <a:spcBef>
                <a:spcPts val="0"/>
              </a:spcBef>
              <a:spcAft>
                <a:spcPts val="0"/>
              </a:spcAft>
              <a:buClr>
                <a:schemeClr val="dk2"/>
              </a:buClr>
              <a:buSzPts val="1100"/>
              <a:buFont typeface="Arial"/>
              <a:buNone/>
            </a:pPr>
            <a:endParaRPr sz="1800"/>
          </a:p>
          <a:p>
            <a:pPr marL="0" lvl="0" indent="0" algn="l" rtl="0">
              <a:spcBef>
                <a:spcPts val="0"/>
              </a:spcBef>
              <a:spcAft>
                <a:spcPts val="0"/>
              </a:spcAft>
              <a:buClr>
                <a:schemeClr val="dk2"/>
              </a:buClr>
              <a:buSzPts val="1100"/>
              <a:buFont typeface="Arial"/>
              <a:buNone/>
            </a:pPr>
            <a:r>
              <a:rPr lang="en" sz="1800"/>
              <a:t>Disadvantage</a:t>
            </a:r>
            <a:endParaRPr sz="1800"/>
          </a:p>
          <a:p>
            <a:pPr marL="0" lvl="0" indent="0" algn="l" rtl="0">
              <a:spcBef>
                <a:spcPts val="0"/>
              </a:spcBef>
              <a:spcAft>
                <a:spcPts val="0"/>
              </a:spcAft>
              <a:buClr>
                <a:schemeClr val="dk2"/>
              </a:buClr>
              <a:buSzPts val="1100"/>
              <a:buFont typeface="Arial"/>
              <a:buNone/>
            </a:pPr>
            <a:endParaRPr sz="1000"/>
          </a:p>
          <a:p>
            <a:pPr marL="914400" lvl="0" indent="-317500" algn="l" rtl="0">
              <a:spcBef>
                <a:spcPts val="0"/>
              </a:spcBef>
              <a:spcAft>
                <a:spcPts val="0"/>
              </a:spcAft>
              <a:buSzPts val="1400"/>
              <a:buChar char="●"/>
            </a:pPr>
            <a:r>
              <a:rPr lang="en" sz="1400"/>
              <a:t>Complexity</a:t>
            </a:r>
            <a:endParaRPr sz="1400"/>
          </a:p>
          <a:p>
            <a:pPr marL="914400" lvl="0" indent="-317500" algn="l" rtl="0">
              <a:spcBef>
                <a:spcPts val="0"/>
              </a:spcBef>
              <a:spcAft>
                <a:spcPts val="0"/>
              </a:spcAft>
              <a:buSzPts val="1400"/>
              <a:buChar char="●"/>
            </a:pPr>
            <a:r>
              <a:rPr lang="en" sz="1400"/>
              <a:t>Potentially lengthy development cycles</a:t>
            </a:r>
            <a:endParaRPr sz="1400"/>
          </a:p>
          <a:p>
            <a:pPr marL="914400" lvl="0" indent="-317500" algn="l" rtl="0">
              <a:spcBef>
                <a:spcPts val="0"/>
              </a:spcBef>
              <a:spcAft>
                <a:spcPts val="0"/>
              </a:spcAft>
              <a:buSzPts val="1400"/>
              <a:buChar char="●"/>
            </a:pPr>
            <a:r>
              <a:rPr lang="en" sz="1400"/>
              <a:t>Overemphasis on documentation</a:t>
            </a:r>
            <a:endParaRPr sz="1400"/>
          </a:p>
          <a:p>
            <a:pPr marL="914400" lvl="0" indent="-317500" algn="l" rtl="0">
              <a:spcBef>
                <a:spcPts val="0"/>
              </a:spcBef>
              <a:spcAft>
                <a:spcPts val="0"/>
              </a:spcAft>
              <a:buSzPts val="1400"/>
              <a:buChar char="●"/>
            </a:pPr>
            <a:r>
              <a:rPr lang="en" sz="1400"/>
              <a:t>Steep learning curve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457200" y="0"/>
            <a:ext cx="84144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Extreme  Programming Mythology</a:t>
            </a:r>
            <a:endParaRPr/>
          </a:p>
        </p:txBody>
      </p:sp>
      <p:sp>
        <p:nvSpPr>
          <p:cNvPr id="198" name="Google Shape;198;p28"/>
          <p:cNvSpPr txBox="1">
            <a:spLocks noGrp="1"/>
          </p:cNvSpPr>
          <p:nvPr>
            <p:ph type="body" idx="1"/>
          </p:nvPr>
        </p:nvSpPr>
        <p:spPr>
          <a:xfrm>
            <a:off x="457200" y="1004975"/>
            <a:ext cx="3787500" cy="372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Emphasizes collaboration, simplicity, and iterative development.</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It focuses on delivering high-quality software through continuous feedback, frequent releases, and customer involvement. XP employs practices such as pair programming, test-driven development, and continuous integration.</a:t>
            </a:r>
            <a:endParaRPr sz="1800"/>
          </a:p>
        </p:txBody>
      </p:sp>
      <p:pic>
        <p:nvPicPr>
          <p:cNvPr id="199" name="Google Shape;199;p28"/>
          <p:cNvPicPr preferRelativeResize="0"/>
          <p:nvPr/>
        </p:nvPicPr>
        <p:blipFill>
          <a:blip r:embed="rId3">
            <a:alphaModFix/>
          </a:blip>
          <a:stretch>
            <a:fillRect/>
          </a:stretch>
        </p:blipFill>
        <p:spPr>
          <a:xfrm>
            <a:off x="4244619" y="1004975"/>
            <a:ext cx="4626983" cy="372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457200" y="0"/>
            <a:ext cx="84144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Extreme  Programming Mythology</a:t>
            </a:r>
            <a:endParaRPr/>
          </a:p>
        </p:txBody>
      </p:sp>
      <p:sp>
        <p:nvSpPr>
          <p:cNvPr id="205" name="Google Shape;205;p29"/>
          <p:cNvSpPr txBox="1">
            <a:spLocks noGrp="1"/>
          </p:cNvSpPr>
          <p:nvPr>
            <p:ph type="body" idx="1"/>
          </p:nvPr>
        </p:nvSpPr>
        <p:spPr>
          <a:xfrm>
            <a:off x="457200" y="1004975"/>
            <a:ext cx="8414400" cy="354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t>Advantage</a:t>
            </a:r>
            <a:endParaRPr sz="1800"/>
          </a:p>
          <a:p>
            <a:pPr marL="0" lvl="0" indent="0" algn="l" rtl="0">
              <a:spcBef>
                <a:spcPts val="0"/>
              </a:spcBef>
              <a:spcAft>
                <a:spcPts val="0"/>
              </a:spcAft>
              <a:buClr>
                <a:schemeClr val="dk2"/>
              </a:buClr>
              <a:buSzPts val="1100"/>
              <a:buFont typeface="Arial"/>
              <a:buNone/>
            </a:pPr>
            <a:endParaRPr sz="1000"/>
          </a:p>
          <a:p>
            <a:pPr marL="914400" lvl="0" indent="-317500" algn="l" rtl="0">
              <a:spcBef>
                <a:spcPts val="0"/>
              </a:spcBef>
              <a:spcAft>
                <a:spcPts val="0"/>
              </a:spcAft>
              <a:buSzPts val="1400"/>
              <a:buChar char="●"/>
            </a:pPr>
            <a:r>
              <a:rPr lang="en" sz="1400"/>
              <a:t>Enhanced collaboration and communication</a:t>
            </a:r>
            <a:endParaRPr sz="1400"/>
          </a:p>
          <a:p>
            <a:pPr marL="914400" lvl="0" indent="-317500" algn="l" rtl="0">
              <a:spcBef>
                <a:spcPts val="0"/>
              </a:spcBef>
              <a:spcAft>
                <a:spcPts val="0"/>
              </a:spcAft>
              <a:buSzPts val="1400"/>
              <a:buChar char="●"/>
            </a:pPr>
            <a:r>
              <a:rPr lang="en" sz="1400"/>
              <a:t>Quick and frequent delivery of working software</a:t>
            </a:r>
            <a:endParaRPr sz="1400"/>
          </a:p>
          <a:p>
            <a:pPr marL="914400" lvl="0" indent="-317500" algn="l" rtl="0">
              <a:spcBef>
                <a:spcPts val="0"/>
              </a:spcBef>
              <a:spcAft>
                <a:spcPts val="0"/>
              </a:spcAft>
              <a:buSzPts val="1400"/>
              <a:buChar char="●"/>
            </a:pPr>
            <a:r>
              <a:rPr lang="en" sz="1400"/>
              <a:t>Emphasis on quality through testing</a:t>
            </a:r>
            <a:endParaRPr sz="1400"/>
          </a:p>
          <a:p>
            <a:pPr marL="914400" lvl="0" indent="-317500" algn="l" rtl="0">
              <a:spcBef>
                <a:spcPts val="0"/>
              </a:spcBef>
              <a:spcAft>
                <a:spcPts val="0"/>
              </a:spcAft>
              <a:buSzPts val="1400"/>
              <a:buChar char="●"/>
            </a:pPr>
            <a:r>
              <a:rPr lang="en" sz="1400"/>
              <a:t>Adaptability to changing requirements</a:t>
            </a:r>
            <a:endParaRPr sz="1400"/>
          </a:p>
          <a:p>
            <a:pPr marL="0" lvl="0" indent="0" algn="l" rtl="0">
              <a:spcBef>
                <a:spcPts val="0"/>
              </a:spcBef>
              <a:spcAft>
                <a:spcPts val="0"/>
              </a:spcAft>
              <a:buClr>
                <a:schemeClr val="dk2"/>
              </a:buClr>
              <a:buSzPts val="1100"/>
              <a:buFont typeface="Arial"/>
              <a:buNone/>
            </a:pPr>
            <a:endParaRPr sz="1800"/>
          </a:p>
          <a:p>
            <a:pPr marL="0" lvl="0" indent="0" algn="l" rtl="0">
              <a:spcBef>
                <a:spcPts val="0"/>
              </a:spcBef>
              <a:spcAft>
                <a:spcPts val="0"/>
              </a:spcAft>
              <a:buClr>
                <a:schemeClr val="dk2"/>
              </a:buClr>
              <a:buSzPts val="1100"/>
              <a:buFont typeface="Arial"/>
              <a:buNone/>
            </a:pPr>
            <a:r>
              <a:rPr lang="en" sz="1800"/>
              <a:t>Disadvantage</a:t>
            </a:r>
            <a:endParaRPr sz="1800"/>
          </a:p>
          <a:p>
            <a:pPr marL="0" lvl="0" indent="0" algn="l" rtl="0">
              <a:spcBef>
                <a:spcPts val="0"/>
              </a:spcBef>
              <a:spcAft>
                <a:spcPts val="0"/>
              </a:spcAft>
              <a:buClr>
                <a:schemeClr val="dk2"/>
              </a:buClr>
              <a:buSzPts val="1100"/>
              <a:buFont typeface="Arial"/>
              <a:buNone/>
            </a:pPr>
            <a:endParaRPr sz="1000"/>
          </a:p>
          <a:p>
            <a:pPr marL="914400" lvl="0" indent="-317500" algn="l" rtl="0">
              <a:spcBef>
                <a:spcPts val="0"/>
              </a:spcBef>
              <a:spcAft>
                <a:spcPts val="0"/>
              </a:spcAft>
              <a:buSzPts val="1400"/>
              <a:buChar char="●"/>
            </a:pPr>
            <a:r>
              <a:rPr lang="en" sz="1400"/>
              <a:t>Dependency on team dynamics</a:t>
            </a:r>
            <a:endParaRPr sz="1400"/>
          </a:p>
          <a:p>
            <a:pPr marL="914400" lvl="0" indent="-317500" algn="l" rtl="0">
              <a:spcBef>
                <a:spcPts val="0"/>
              </a:spcBef>
              <a:spcAft>
                <a:spcPts val="0"/>
              </a:spcAft>
              <a:buSzPts val="1400"/>
              <a:buChar char="●"/>
            </a:pPr>
            <a:r>
              <a:rPr lang="en" sz="1400"/>
              <a:t>Learning curve and skill requirements</a:t>
            </a:r>
            <a:endParaRPr sz="1400"/>
          </a:p>
          <a:p>
            <a:pPr marL="914400" lvl="0" indent="-317500" algn="l" rtl="0">
              <a:spcBef>
                <a:spcPts val="0"/>
              </a:spcBef>
              <a:spcAft>
                <a:spcPts val="0"/>
              </a:spcAft>
              <a:buSzPts val="1400"/>
              <a:buChar char="●"/>
            </a:pPr>
            <a:r>
              <a:rPr lang="en" sz="1400"/>
              <a:t>Potential for scope creep</a:t>
            </a:r>
            <a:endParaRPr sz="1400"/>
          </a:p>
          <a:p>
            <a:pPr marL="914400" lvl="0" indent="-317500" algn="l" rtl="0">
              <a:spcBef>
                <a:spcPts val="0"/>
              </a:spcBef>
              <a:spcAft>
                <a:spcPts val="0"/>
              </a:spcAft>
              <a:buSzPts val="1400"/>
              <a:buChar char="●"/>
            </a:pPr>
            <a:r>
              <a:rPr lang="en" sz="1400"/>
              <a:t>Documentation challenges</a:t>
            </a:r>
            <a:endParaRPr sz="1800"/>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152400" y="152400"/>
            <a:ext cx="8839200" cy="46405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457200" y="127075"/>
            <a:ext cx="79062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latin typeface="Comic Sans MS"/>
                <a:ea typeface="Comic Sans MS"/>
                <a:cs typeface="Comic Sans MS"/>
                <a:sym typeface="Comic Sans MS"/>
              </a:rPr>
              <a:t>What is Work Breakdown Structures?</a:t>
            </a:r>
            <a:endParaRPr/>
          </a:p>
        </p:txBody>
      </p:sp>
      <p:sp>
        <p:nvSpPr>
          <p:cNvPr id="216" name="Google Shape;216;p31"/>
          <p:cNvSpPr txBox="1">
            <a:spLocks noGrp="1"/>
          </p:cNvSpPr>
          <p:nvPr>
            <p:ph type="body" idx="1"/>
          </p:nvPr>
        </p:nvSpPr>
        <p:spPr>
          <a:xfrm>
            <a:off x="227000" y="1134075"/>
            <a:ext cx="5172000" cy="40095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10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Work Breakdown Structures (WBS) is a term used in project management.</a:t>
            </a:r>
            <a:endParaRPr sz="1500">
              <a:solidFill>
                <a:srgbClr val="404040"/>
              </a:solidFill>
              <a:latin typeface="Lexend"/>
              <a:ea typeface="Lexend"/>
              <a:cs typeface="Lexend"/>
              <a:sym typeface="Lexend"/>
            </a:endParaRPr>
          </a:p>
          <a:p>
            <a:pPr marL="457200" marR="12700" lvl="0" indent="-304800" algn="l" rtl="0">
              <a:lnSpc>
                <a:spcPct val="115000"/>
              </a:lnSpc>
              <a:spcBef>
                <a:spcPts val="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PMBOK defines WBS as-“A deliverable-oriented hierarchical decomposition  of the work to be executed by the project team to accomplish the project  objectives and create the required deliverables”.</a:t>
            </a:r>
            <a:endParaRPr sz="1500">
              <a:solidFill>
                <a:srgbClr val="404040"/>
              </a:solidFill>
              <a:latin typeface="Lexend"/>
              <a:ea typeface="Lexend"/>
              <a:cs typeface="Lexend"/>
              <a:sym typeface="Lexend"/>
            </a:endParaRPr>
          </a:p>
          <a:p>
            <a:pPr marL="457200" marR="241300" lvl="0" indent="-304800" algn="l" rtl="0">
              <a:lnSpc>
                <a:spcPct val="115000"/>
              </a:lnSpc>
              <a:spcBef>
                <a:spcPts val="0"/>
              </a:spcBef>
              <a:spcAft>
                <a:spcPts val="0"/>
              </a:spcAft>
              <a:buSzPts val="1200"/>
              <a:buAutoNum type="arabicPeriod"/>
            </a:pPr>
            <a:r>
              <a:rPr lang="en" sz="1150">
                <a:solidFill>
                  <a:srgbClr val="90C225"/>
                </a:solidFill>
                <a:latin typeface="Lexend"/>
                <a:ea typeface="Lexend"/>
                <a:cs typeface="Lexend"/>
                <a:sym typeface="Lexend"/>
              </a:rPr>
              <a:t> </a:t>
            </a:r>
            <a:r>
              <a:rPr lang="en" sz="1500">
                <a:solidFill>
                  <a:srgbClr val="404040"/>
                </a:solidFill>
                <a:latin typeface="Lexend"/>
                <a:ea typeface="Lexend"/>
                <a:cs typeface="Lexend"/>
                <a:sym typeface="Lexend"/>
              </a:rPr>
              <a:t>It is a visual representation of what has already been done and what should still be done to complete the project.</a:t>
            </a:r>
            <a:endParaRPr sz="1500">
              <a:solidFill>
                <a:srgbClr val="404040"/>
              </a:solidFill>
              <a:latin typeface="Lexend"/>
              <a:ea typeface="Lexend"/>
              <a:cs typeface="Lexend"/>
              <a:sym typeface="Lexend"/>
            </a:endParaRPr>
          </a:p>
          <a:p>
            <a:pPr marL="0" lvl="0" indent="0" algn="l" rtl="0">
              <a:spcBef>
                <a:spcPts val="0"/>
              </a:spcBef>
              <a:spcAft>
                <a:spcPts val="0"/>
              </a:spcAft>
              <a:buNone/>
            </a:pPr>
            <a:endParaRPr sz="900">
              <a:latin typeface="Lexend"/>
              <a:ea typeface="Lexend"/>
              <a:cs typeface="Lexend"/>
              <a:sym typeface="Lexend"/>
            </a:endParaRPr>
          </a:p>
        </p:txBody>
      </p:sp>
      <p:pic>
        <p:nvPicPr>
          <p:cNvPr id="217" name="Google Shape;217;p31"/>
          <p:cNvPicPr preferRelativeResize="0"/>
          <p:nvPr/>
        </p:nvPicPr>
        <p:blipFill>
          <a:blip r:embed="rId3">
            <a:alphaModFix/>
          </a:blip>
          <a:stretch>
            <a:fillRect/>
          </a:stretch>
        </p:blipFill>
        <p:spPr>
          <a:xfrm>
            <a:off x="5399100" y="2027050"/>
            <a:ext cx="3744901" cy="1877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32"/>
          <p:cNvSpPr txBox="1"/>
          <p:nvPr/>
        </p:nvSpPr>
        <p:spPr>
          <a:xfrm>
            <a:off x="48450" y="0"/>
            <a:ext cx="95373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a:solidFill>
                  <a:schemeClr val="dk2"/>
                </a:solidFill>
              </a:rPr>
              <a:t>Work Breakdown Structure (WBS)</a:t>
            </a:r>
            <a:endParaRPr>
              <a:latin typeface="Roboto"/>
              <a:ea typeface="Roboto"/>
              <a:cs typeface="Roboto"/>
              <a:sym typeface="Roboto"/>
            </a:endParaRPr>
          </a:p>
        </p:txBody>
      </p:sp>
      <p:graphicFrame>
        <p:nvGraphicFramePr>
          <p:cNvPr id="223" name="Google Shape;223;p32"/>
          <p:cNvGraphicFramePr/>
          <p:nvPr/>
        </p:nvGraphicFramePr>
        <p:xfrm>
          <a:off x="1432525" y="2284850"/>
          <a:ext cx="3000000" cy="3000000"/>
        </p:xfrm>
        <a:graphic>
          <a:graphicData uri="http://schemas.openxmlformats.org/drawingml/2006/table">
            <a:tbl>
              <a:tblPr>
                <a:noFill/>
                <a:tableStyleId>{28F05171-C65A-4CE3-A850-160A1C1D7E7D}</a:tableStyleId>
              </a:tblPr>
              <a:tblGrid>
                <a:gridCol w="3280975">
                  <a:extLst>
                    <a:ext uri="{9D8B030D-6E8A-4147-A177-3AD203B41FA5}">
                      <a16:colId xmlns:a16="http://schemas.microsoft.com/office/drawing/2014/main" val="20000"/>
                    </a:ext>
                  </a:extLst>
                </a:gridCol>
                <a:gridCol w="3280975">
                  <a:extLst>
                    <a:ext uri="{9D8B030D-6E8A-4147-A177-3AD203B41FA5}">
                      <a16:colId xmlns:a16="http://schemas.microsoft.com/office/drawing/2014/main" val="20001"/>
                    </a:ext>
                  </a:extLst>
                </a:gridCol>
              </a:tblGrid>
              <a:tr h="332200">
                <a:tc>
                  <a:txBody>
                    <a:bodyPr/>
                    <a:lstStyle/>
                    <a:p>
                      <a:pPr marL="0" lvl="0" indent="0" algn="ctr" rtl="0">
                        <a:lnSpc>
                          <a:spcPct val="115000"/>
                        </a:lnSpc>
                        <a:spcBef>
                          <a:spcPts val="0"/>
                        </a:spcBef>
                        <a:spcAft>
                          <a:spcPts val="0"/>
                        </a:spcAft>
                        <a:buNone/>
                      </a:pPr>
                      <a:r>
                        <a:rPr lang="en" sz="1600" b="1">
                          <a:solidFill>
                            <a:srgbClr val="FFFFFF"/>
                          </a:solidFill>
                          <a:latin typeface="Comic Sans MS"/>
                          <a:ea typeface="Comic Sans MS"/>
                          <a:cs typeface="Comic Sans MS"/>
                          <a:sym typeface="Comic Sans MS"/>
                        </a:rPr>
                        <a:t>LEVEL</a:t>
                      </a:r>
                      <a:endParaRPr sz="1600" b="1">
                        <a:solidFill>
                          <a:srgbClr val="FFFFFF"/>
                        </a:solidFill>
                        <a:latin typeface="Comic Sans MS"/>
                        <a:ea typeface="Comic Sans MS"/>
                        <a:cs typeface="Comic Sans MS"/>
                        <a:sym typeface="Comic Sans MS"/>
                      </a:endParaRPr>
                    </a:p>
                  </a:txBody>
                  <a:tcPr marL="91425" marR="91425" marT="91425" marB="91425">
                    <a:solidFill>
                      <a:srgbClr val="E69138"/>
                    </a:solidFill>
                  </a:tcPr>
                </a:tc>
                <a:tc>
                  <a:txBody>
                    <a:bodyPr/>
                    <a:lstStyle/>
                    <a:p>
                      <a:pPr marL="0" lvl="0" indent="0" algn="ctr" rtl="0">
                        <a:lnSpc>
                          <a:spcPct val="115000"/>
                        </a:lnSpc>
                        <a:spcBef>
                          <a:spcPts val="0"/>
                        </a:spcBef>
                        <a:spcAft>
                          <a:spcPts val="0"/>
                        </a:spcAft>
                        <a:buNone/>
                      </a:pPr>
                      <a:r>
                        <a:rPr lang="en" sz="1600" b="1">
                          <a:solidFill>
                            <a:srgbClr val="FFFFFF"/>
                          </a:solidFill>
                          <a:latin typeface="Comic Sans MS"/>
                          <a:ea typeface="Comic Sans MS"/>
                          <a:cs typeface="Comic Sans MS"/>
                          <a:sym typeface="Comic Sans MS"/>
                        </a:rPr>
                        <a:t>ELEMENT DESCRIPTION</a:t>
                      </a:r>
                      <a:endParaRPr sz="1600" b="1">
                        <a:solidFill>
                          <a:srgbClr val="FFFFFF"/>
                        </a:solidFill>
                        <a:latin typeface="Comic Sans MS"/>
                        <a:ea typeface="Comic Sans MS"/>
                        <a:cs typeface="Comic Sans MS"/>
                        <a:sym typeface="Comic Sans MS"/>
                      </a:endParaRPr>
                    </a:p>
                  </a:txBody>
                  <a:tcPr marL="91425" marR="91425" marT="91425" marB="91425">
                    <a:solidFill>
                      <a:srgbClr val="E69138"/>
                    </a:solidFill>
                  </a:tcPr>
                </a:tc>
                <a:extLst>
                  <a:ext uri="{0D108BD9-81ED-4DB2-BD59-A6C34878D82A}">
                    <a16:rowId xmlns:a16="http://schemas.microsoft.com/office/drawing/2014/main" val="10000"/>
                  </a:ext>
                </a:extLst>
              </a:tr>
              <a:tr h="371475">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1</a:t>
                      </a:r>
                      <a:endParaRPr sz="1600" b="1">
                        <a:latin typeface="Comic Sans MS"/>
                        <a:ea typeface="Comic Sans MS"/>
                        <a:cs typeface="Comic Sans MS"/>
                        <a:sym typeface="Comic Sans MS"/>
                      </a:endParaRPr>
                    </a:p>
                  </a:txBody>
                  <a:tcPr marL="91425" marR="91425" marT="91425" marB="91425">
                    <a:solidFill>
                      <a:srgbClr val="97C060"/>
                    </a:solidFill>
                  </a:tcPr>
                </a:tc>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Project</a:t>
                      </a:r>
                      <a:endParaRPr sz="1600" b="1">
                        <a:latin typeface="Comic Sans MS"/>
                        <a:ea typeface="Comic Sans MS"/>
                        <a:cs typeface="Comic Sans MS"/>
                        <a:sym typeface="Comic Sans MS"/>
                      </a:endParaRPr>
                    </a:p>
                  </a:txBody>
                  <a:tcPr marL="91425" marR="91425" marT="91425" marB="91425">
                    <a:solidFill>
                      <a:schemeClr val="dk1"/>
                    </a:solidFill>
                  </a:tcPr>
                </a:tc>
                <a:extLst>
                  <a:ext uri="{0D108BD9-81ED-4DB2-BD59-A6C34878D82A}">
                    <a16:rowId xmlns:a16="http://schemas.microsoft.com/office/drawing/2014/main" val="10001"/>
                  </a:ext>
                </a:extLst>
              </a:tr>
              <a:tr h="371475">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2</a:t>
                      </a:r>
                      <a:endParaRPr sz="1600" b="1">
                        <a:latin typeface="Comic Sans MS"/>
                        <a:ea typeface="Comic Sans MS"/>
                        <a:cs typeface="Comic Sans MS"/>
                        <a:sym typeface="Comic Sans MS"/>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Category</a:t>
                      </a:r>
                      <a:endParaRPr sz="1600" b="1">
                        <a:latin typeface="Comic Sans MS"/>
                        <a:ea typeface="Comic Sans MS"/>
                        <a:cs typeface="Comic Sans MS"/>
                        <a:sym typeface="Comic Sans MS"/>
                      </a:endParaRPr>
                    </a:p>
                  </a:txBody>
                  <a:tcPr marL="91425" marR="91425" marT="91425" marB="91425">
                    <a:solidFill>
                      <a:schemeClr val="dk1"/>
                    </a:solidFill>
                  </a:tcPr>
                </a:tc>
                <a:extLst>
                  <a:ext uri="{0D108BD9-81ED-4DB2-BD59-A6C34878D82A}">
                    <a16:rowId xmlns:a16="http://schemas.microsoft.com/office/drawing/2014/main" val="10002"/>
                  </a:ext>
                </a:extLst>
              </a:tr>
              <a:tr h="371475">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3</a:t>
                      </a:r>
                      <a:endParaRPr sz="1600" b="1">
                        <a:latin typeface="Comic Sans MS"/>
                        <a:ea typeface="Comic Sans MS"/>
                        <a:cs typeface="Comic Sans MS"/>
                        <a:sym typeface="Comic Sans MS"/>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Subcategory</a:t>
                      </a:r>
                      <a:endParaRPr sz="1600" b="1">
                        <a:latin typeface="Comic Sans MS"/>
                        <a:ea typeface="Comic Sans MS"/>
                        <a:cs typeface="Comic Sans MS"/>
                        <a:sym typeface="Comic Sans MS"/>
                      </a:endParaRPr>
                    </a:p>
                  </a:txBody>
                  <a:tcPr marL="91425" marR="91425" marT="91425" marB="91425">
                    <a:solidFill>
                      <a:schemeClr val="dk1"/>
                    </a:solidFill>
                  </a:tcPr>
                </a:tc>
                <a:extLst>
                  <a:ext uri="{0D108BD9-81ED-4DB2-BD59-A6C34878D82A}">
                    <a16:rowId xmlns:a16="http://schemas.microsoft.com/office/drawing/2014/main" val="10003"/>
                  </a:ext>
                </a:extLst>
              </a:tr>
              <a:tr h="371475">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4</a:t>
                      </a:r>
                      <a:endParaRPr sz="1600" b="1">
                        <a:latin typeface="Comic Sans MS"/>
                        <a:ea typeface="Comic Sans MS"/>
                        <a:cs typeface="Comic Sans MS"/>
                        <a:sym typeface="Comic Sans MS"/>
                      </a:endParaRPr>
                    </a:p>
                  </a:txBody>
                  <a:tcPr marL="91425" marR="91425" marT="91425" marB="91425">
                    <a:solidFill>
                      <a:srgbClr val="B2CE5F"/>
                    </a:solidFill>
                  </a:tcPr>
                </a:tc>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Sub-Subcategory</a:t>
                      </a:r>
                      <a:endParaRPr sz="1600" b="1">
                        <a:latin typeface="Comic Sans MS"/>
                        <a:ea typeface="Comic Sans MS"/>
                        <a:cs typeface="Comic Sans MS"/>
                        <a:sym typeface="Comic Sans MS"/>
                      </a:endParaRPr>
                    </a:p>
                  </a:txBody>
                  <a:tcPr marL="91425" marR="91425" marT="91425" marB="91425">
                    <a:solidFill>
                      <a:schemeClr val="dk1"/>
                    </a:solidFill>
                  </a:tcPr>
                </a:tc>
                <a:extLst>
                  <a:ext uri="{0D108BD9-81ED-4DB2-BD59-A6C34878D82A}">
                    <a16:rowId xmlns:a16="http://schemas.microsoft.com/office/drawing/2014/main" val="10004"/>
                  </a:ext>
                </a:extLst>
              </a:tr>
              <a:tr h="371475">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5</a:t>
                      </a:r>
                      <a:endParaRPr sz="1600" b="1">
                        <a:latin typeface="Comic Sans MS"/>
                        <a:ea typeface="Comic Sans MS"/>
                        <a:cs typeface="Comic Sans MS"/>
                        <a:sym typeface="Comic Sans MS"/>
                      </a:endParaRPr>
                    </a:p>
                  </a:txBody>
                  <a:tcPr marL="91425" marR="91425" marT="91425" marB="91425">
                    <a:solidFill>
                      <a:schemeClr val="accent3"/>
                    </a:solidFill>
                  </a:tcPr>
                </a:tc>
                <a:tc>
                  <a:txBody>
                    <a:bodyPr/>
                    <a:lstStyle/>
                    <a:p>
                      <a:pPr marL="0" lvl="0" indent="0" algn="ctr" rtl="0">
                        <a:lnSpc>
                          <a:spcPct val="115000"/>
                        </a:lnSpc>
                        <a:spcBef>
                          <a:spcPts val="0"/>
                        </a:spcBef>
                        <a:spcAft>
                          <a:spcPts val="0"/>
                        </a:spcAft>
                        <a:buNone/>
                      </a:pPr>
                      <a:r>
                        <a:rPr lang="en" sz="1600" b="1">
                          <a:latin typeface="Comic Sans MS"/>
                          <a:ea typeface="Comic Sans MS"/>
                          <a:cs typeface="Comic Sans MS"/>
                          <a:sym typeface="Comic Sans MS"/>
                        </a:rPr>
                        <a:t>Work Package</a:t>
                      </a:r>
                      <a:endParaRPr sz="1600" b="1">
                        <a:latin typeface="Comic Sans MS"/>
                        <a:ea typeface="Comic Sans MS"/>
                        <a:cs typeface="Comic Sans MS"/>
                        <a:sym typeface="Comic Sans MS"/>
                      </a:endParaRPr>
                    </a:p>
                  </a:txBody>
                  <a:tcPr marL="91425" marR="91425" marT="91425" marB="91425">
                    <a:solidFill>
                      <a:schemeClr val="dk1"/>
                    </a:solidFill>
                  </a:tcPr>
                </a:tc>
                <a:extLst>
                  <a:ext uri="{0D108BD9-81ED-4DB2-BD59-A6C34878D82A}">
                    <a16:rowId xmlns:a16="http://schemas.microsoft.com/office/drawing/2014/main" val="10005"/>
                  </a:ext>
                </a:extLst>
              </a:tr>
            </a:tbl>
          </a:graphicData>
        </a:graphic>
      </p:graphicFrame>
      <p:sp>
        <p:nvSpPr>
          <p:cNvPr id="224" name="Google Shape;224;p32"/>
          <p:cNvSpPr txBox="1"/>
          <p:nvPr/>
        </p:nvSpPr>
        <p:spPr>
          <a:xfrm>
            <a:off x="555850" y="938750"/>
            <a:ext cx="8511000" cy="134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Clr>
                <a:schemeClr val="dk2"/>
              </a:buClr>
              <a:buSzPts val="1100"/>
              <a:buFont typeface="Arial"/>
              <a:buNone/>
            </a:pPr>
            <a:r>
              <a:rPr lang="en" sz="2100">
                <a:solidFill>
                  <a:schemeClr val="dk2"/>
                </a:solidFill>
              </a:rPr>
              <a:t>The WBS represents a logical decomposition of the work to be performed and focuses on how the product, service, or result is naturally subdivided. It is an outline of what work is to be performed.</a:t>
            </a:r>
            <a:endParaRPr sz="2100">
              <a:solidFill>
                <a:schemeClr val="dk2"/>
              </a:solidFill>
            </a:endParaRPr>
          </a:p>
          <a:p>
            <a:pPr marL="0" lvl="0" indent="0" algn="l" rtl="0">
              <a:spcBef>
                <a:spcPts val="0"/>
              </a:spcBef>
              <a:spcAft>
                <a:spcPts val="0"/>
              </a:spcAft>
              <a:buNone/>
            </a:pPr>
            <a:endParaRPr sz="3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3"/>
          <p:cNvPicPr preferRelativeResize="0"/>
          <p:nvPr/>
        </p:nvPicPr>
        <p:blipFill>
          <a:blip r:embed="rId3">
            <a:alphaModFix/>
          </a:blip>
          <a:stretch>
            <a:fillRect/>
          </a:stretch>
        </p:blipFill>
        <p:spPr>
          <a:xfrm>
            <a:off x="1109600" y="152400"/>
            <a:ext cx="7253706"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cxnSp>
        <p:nvCxnSpPr>
          <p:cNvPr id="60" name="Google Shape;60;p16"/>
          <p:cNvCxnSpPr/>
          <p:nvPr/>
        </p:nvCxnSpPr>
        <p:spPr>
          <a:xfrm>
            <a:off x="9525" y="2743200"/>
            <a:ext cx="9134400" cy="0"/>
          </a:xfrm>
          <a:prstGeom prst="straightConnector1">
            <a:avLst/>
          </a:prstGeom>
          <a:noFill/>
          <a:ln w="19050" cap="flat" cmpd="sng">
            <a:solidFill>
              <a:srgbClr val="B5B5B5"/>
            </a:solidFill>
            <a:prstDash val="lgDash"/>
            <a:round/>
            <a:headEnd type="none" w="med" len="med"/>
            <a:tailEnd type="none" w="med" len="med"/>
          </a:ln>
        </p:spPr>
      </p:cxnSp>
      <p:sp>
        <p:nvSpPr>
          <p:cNvPr id="61" name="Google Shape;61;p16"/>
          <p:cNvSpPr txBox="1">
            <a:spLocks noGrp="1"/>
          </p:cNvSpPr>
          <p:nvPr>
            <p:ph type="title"/>
          </p:nvPr>
        </p:nvSpPr>
        <p:spPr>
          <a:xfrm>
            <a:off x="459200" y="165875"/>
            <a:ext cx="80133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6 Methodology </a:t>
            </a:r>
            <a:endParaRPr>
              <a:solidFill>
                <a:schemeClr val="dk2"/>
              </a:solidFill>
            </a:endParaRPr>
          </a:p>
        </p:txBody>
      </p:sp>
      <p:grpSp>
        <p:nvGrpSpPr>
          <p:cNvPr id="62" name="Google Shape;62;p16"/>
          <p:cNvGrpSpPr/>
          <p:nvPr/>
        </p:nvGrpSpPr>
        <p:grpSpPr>
          <a:xfrm>
            <a:off x="-956069" y="3952303"/>
            <a:ext cx="335770" cy="328733"/>
            <a:chOff x="-956069" y="3952303"/>
            <a:chExt cx="335770" cy="328733"/>
          </a:xfrm>
        </p:grpSpPr>
        <p:sp>
          <p:nvSpPr>
            <p:cNvPr id="63" name="Google Shape;63;p16"/>
            <p:cNvSpPr/>
            <p:nvPr/>
          </p:nvSpPr>
          <p:spPr>
            <a:xfrm>
              <a:off x="-868538" y="3952303"/>
              <a:ext cx="160989" cy="185616"/>
            </a:xfrm>
            <a:custGeom>
              <a:avLst/>
              <a:gdLst/>
              <a:ahLst/>
              <a:cxnLst/>
              <a:rect l="l" t="t" r="r" b="b"/>
              <a:pathLst>
                <a:path w="1144" h="1319" extrusionOk="0">
                  <a:moveTo>
                    <a:pt x="571" y="76"/>
                  </a:moveTo>
                  <a:cubicBezTo>
                    <a:pt x="720" y="76"/>
                    <a:pt x="845" y="150"/>
                    <a:pt x="944" y="249"/>
                  </a:cubicBezTo>
                  <a:cubicBezTo>
                    <a:pt x="1018" y="348"/>
                    <a:pt x="1093" y="497"/>
                    <a:pt x="1093" y="672"/>
                  </a:cubicBezTo>
                  <a:cubicBezTo>
                    <a:pt x="1093" y="821"/>
                    <a:pt x="1018" y="970"/>
                    <a:pt x="944" y="1094"/>
                  </a:cubicBezTo>
                  <a:cubicBezTo>
                    <a:pt x="845" y="1193"/>
                    <a:pt x="720" y="1268"/>
                    <a:pt x="571" y="1268"/>
                  </a:cubicBezTo>
                  <a:cubicBezTo>
                    <a:pt x="422" y="1268"/>
                    <a:pt x="299" y="1193"/>
                    <a:pt x="199" y="1094"/>
                  </a:cubicBezTo>
                  <a:cubicBezTo>
                    <a:pt x="124" y="970"/>
                    <a:pt x="50" y="821"/>
                    <a:pt x="50" y="672"/>
                  </a:cubicBezTo>
                  <a:cubicBezTo>
                    <a:pt x="50" y="497"/>
                    <a:pt x="124" y="348"/>
                    <a:pt x="199" y="249"/>
                  </a:cubicBezTo>
                  <a:cubicBezTo>
                    <a:pt x="299" y="150"/>
                    <a:pt x="422" y="76"/>
                    <a:pt x="571" y="76"/>
                  </a:cubicBezTo>
                  <a:close/>
                  <a:moveTo>
                    <a:pt x="571" y="1"/>
                  </a:moveTo>
                  <a:cubicBezTo>
                    <a:pt x="422" y="1"/>
                    <a:pt x="273" y="76"/>
                    <a:pt x="150" y="199"/>
                  </a:cubicBezTo>
                  <a:cubicBezTo>
                    <a:pt x="50" y="325"/>
                    <a:pt x="1" y="497"/>
                    <a:pt x="1" y="672"/>
                  </a:cubicBezTo>
                  <a:cubicBezTo>
                    <a:pt x="1" y="845"/>
                    <a:pt x="50" y="1020"/>
                    <a:pt x="150" y="1119"/>
                  </a:cubicBezTo>
                  <a:cubicBezTo>
                    <a:pt x="273" y="1243"/>
                    <a:pt x="422" y="1318"/>
                    <a:pt x="571" y="1318"/>
                  </a:cubicBezTo>
                  <a:cubicBezTo>
                    <a:pt x="746" y="1318"/>
                    <a:pt x="869" y="1243"/>
                    <a:pt x="994" y="1119"/>
                  </a:cubicBezTo>
                  <a:cubicBezTo>
                    <a:pt x="1093" y="1020"/>
                    <a:pt x="1143" y="845"/>
                    <a:pt x="1143" y="672"/>
                  </a:cubicBezTo>
                  <a:cubicBezTo>
                    <a:pt x="1143" y="497"/>
                    <a:pt x="1093" y="325"/>
                    <a:pt x="994" y="199"/>
                  </a:cubicBezTo>
                  <a:cubicBezTo>
                    <a:pt x="869" y="76"/>
                    <a:pt x="746" y="1"/>
                    <a:pt x="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a:off x="-956069" y="4141015"/>
              <a:ext cx="335770" cy="132985"/>
            </a:xfrm>
            <a:custGeom>
              <a:avLst/>
              <a:gdLst/>
              <a:ahLst/>
              <a:cxnLst/>
              <a:rect l="l" t="t" r="r" b="b"/>
              <a:pathLst>
                <a:path w="2386" h="945" extrusionOk="0">
                  <a:moveTo>
                    <a:pt x="1193" y="1"/>
                  </a:moveTo>
                  <a:cubicBezTo>
                    <a:pt x="871" y="1"/>
                    <a:pt x="573" y="100"/>
                    <a:pt x="348" y="275"/>
                  </a:cubicBezTo>
                  <a:cubicBezTo>
                    <a:pt x="150" y="424"/>
                    <a:pt x="1" y="672"/>
                    <a:pt x="1" y="921"/>
                  </a:cubicBezTo>
                  <a:lnTo>
                    <a:pt x="1" y="945"/>
                  </a:lnTo>
                  <a:lnTo>
                    <a:pt x="76" y="945"/>
                  </a:lnTo>
                  <a:lnTo>
                    <a:pt x="76" y="921"/>
                  </a:lnTo>
                  <a:cubicBezTo>
                    <a:pt x="76" y="696"/>
                    <a:pt x="199" y="474"/>
                    <a:pt x="398" y="325"/>
                  </a:cubicBezTo>
                  <a:cubicBezTo>
                    <a:pt x="597" y="150"/>
                    <a:pt x="871" y="51"/>
                    <a:pt x="1193" y="51"/>
                  </a:cubicBezTo>
                  <a:cubicBezTo>
                    <a:pt x="1517" y="51"/>
                    <a:pt x="1789" y="150"/>
                    <a:pt x="1988" y="325"/>
                  </a:cubicBezTo>
                  <a:cubicBezTo>
                    <a:pt x="2186" y="474"/>
                    <a:pt x="2312" y="696"/>
                    <a:pt x="2312" y="921"/>
                  </a:cubicBezTo>
                  <a:lnTo>
                    <a:pt x="2312" y="945"/>
                  </a:lnTo>
                  <a:lnTo>
                    <a:pt x="2385" y="945"/>
                  </a:lnTo>
                  <a:lnTo>
                    <a:pt x="2385" y="921"/>
                  </a:lnTo>
                  <a:cubicBezTo>
                    <a:pt x="2385" y="672"/>
                    <a:pt x="2262" y="424"/>
                    <a:pt x="2037" y="275"/>
                  </a:cubicBezTo>
                  <a:cubicBezTo>
                    <a:pt x="1815" y="100"/>
                    <a:pt x="1517" y="1"/>
                    <a:pt x="1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809293" y="4137778"/>
              <a:ext cx="52772" cy="143258"/>
            </a:xfrm>
            <a:custGeom>
              <a:avLst/>
              <a:gdLst/>
              <a:ahLst/>
              <a:cxnLst/>
              <a:rect l="l" t="t" r="r" b="b"/>
              <a:pathLst>
                <a:path w="375" h="1018" extrusionOk="0">
                  <a:moveTo>
                    <a:pt x="176" y="123"/>
                  </a:moveTo>
                  <a:lnTo>
                    <a:pt x="225" y="199"/>
                  </a:lnTo>
                  <a:lnTo>
                    <a:pt x="200" y="322"/>
                  </a:lnTo>
                  <a:lnTo>
                    <a:pt x="200" y="348"/>
                  </a:lnTo>
                  <a:lnTo>
                    <a:pt x="299" y="819"/>
                  </a:lnTo>
                  <a:lnTo>
                    <a:pt x="176" y="918"/>
                  </a:lnTo>
                  <a:lnTo>
                    <a:pt x="51" y="819"/>
                  </a:lnTo>
                  <a:lnTo>
                    <a:pt x="176" y="322"/>
                  </a:lnTo>
                  <a:lnTo>
                    <a:pt x="150" y="199"/>
                  </a:lnTo>
                  <a:lnTo>
                    <a:pt x="176" y="123"/>
                  </a:lnTo>
                  <a:close/>
                  <a:moveTo>
                    <a:pt x="176" y="0"/>
                  </a:moveTo>
                  <a:lnTo>
                    <a:pt x="76" y="173"/>
                  </a:lnTo>
                  <a:lnTo>
                    <a:pt x="100" y="322"/>
                  </a:lnTo>
                  <a:lnTo>
                    <a:pt x="1" y="868"/>
                  </a:lnTo>
                  <a:lnTo>
                    <a:pt x="176" y="1017"/>
                  </a:lnTo>
                  <a:lnTo>
                    <a:pt x="374" y="868"/>
                  </a:lnTo>
                  <a:lnTo>
                    <a:pt x="253" y="336"/>
                  </a:lnTo>
                  <a:lnTo>
                    <a:pt x="253" y="336"/>
                  </a:lnTo>
                  <a:lnTo>
                    <a:pt x="299" y="173"/>
                  </a:lnTo>
                  <a:lnTo>
                    <a:pt x="1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833638" y="3952303"/>
              <a:ext cx="126090" cy="98085"/>
            </a:xfrm>
            <a:custGeom>
              <a:avLst/>
              <a:gdLst/>
              <a:ahLst/>
              <a:cxnLst/>
              <a:rect l="l" t="t" r="r" b="b"/>
              <a:pathLst>
                <a:path w="896" h="697" extrusionOk="0">
                  <a:moveTo>
                    <a:pt x="323" y="76"/>
                  </a:moveTo>
                  <a:cubicBezTo>
                    <a:pt x="448" y="76"/>
                    <a:pt x="571" y="126"/>
                    <a:pt x="671" y="225"/>
                  </a:cubicBezTo>
                  <a:cubicBezTo>
                    <a:pt x="765" y="320"/>
                    <a:pt x="815" y="436"/>
                    <a:pt x="842" y="575"/>
                  </a:cubicBezTo>
                  <a:lnTo>
                    <a:pt x="842" y="575"/>
                  </a:lnTo>
                  <a:cubicBezTo>
                    <a:pt x="767" y="623"/>
                    <a:pt x="695" y="623"/>
                    <a:pt x="597" y="623"/>
                  </a:cubicBezTo>
                  <a:cubicBezTo>
                    <a:pt x="448" y="623"/>
                    <a:pt x="299" y="573"/>
                    <a:pt x="224" y="497"/>
                  </a:cubicBezTo>
                  <a:cubicBezTo>
                    <a:pt x="124" y="424"/>
                    <a:pt x="51" y="299"/>
                    <a:pt x="51" y="176"/>
                  </a:cubicBezTo>
                  <a:cubicBezTo>
                    <a:pt x="124" y="100"/>
                    <a:pt x="224" y="76"/>
                    <a:pt x="323" y="76"/>
                  </a:cubicBezTo>
                  <a:close/>
                  <a:moveTo>
                    <a:pt x="323" y="1"/>
                  </a:moveTo>
                  <a:cubicBezTo>
                    <a:pt x="200" y="1"/>
                    <a:pt x="100" y="50"/>
                    <a:pt x="1" y="126"/>
                  </a:cubicBezTo>
                  <a:lnTo>
                    <a:pt x="1" y="150"/>
                  </a:lnTo>
                  <a:lnTo>
                    <a:pt x="1" y="176"/>
                  </a:lnTo>
                  <a:cubicBezTo>
                    <a:pt x="1" y="325"/>
                    <a:pt x="51" y="448"/>
                    <a:pt x="174" y="547"/>
                  </a:cubicBezTo>
                  <a:cubicBezTo>
                    <a:pt x="273" y="646"/>
                    <a:pt x="422" y="696"/>
                    <a:pt x="597" y="696"/>
                  </a:cubicBezTo>
                  <a:cubicBezTo>
                    <a:pt x="696" y="696"/>
                    <a:pt x="796" y="672"/>
                    <a:pt x="895" y="646"/>
                  </a:cubicBezTo>
                  <a:lnTo>
                    <a:pt x="895" y="623"/>
                  </a:lnTo>
                  <a:lnTo>
                    <a:pt x="895" y="597"/>
                  </a:lnTo>
                  <a:cubicBezTo>
                    <a:pt x="895" y="448"/>
                    <a:pt x="820" y="299"/>
                    <a:pt x="720" y="176"/>
                  </a:cubicBezTo>
                  <a:cubicBezTo>
                    <a:pt x="621" y="76"/>
                    <a:pt x="472" y="1"/>
                    <a:pt x="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868538" y="3962998"/>
              <a:ext cx="52490" cy="80354"/>
            </a:xfrm>
            <a:custGeom>
              <a:avLst/>
              <a:gdLst/>
              <a:ahLst/>
              <a:cxnLst/>
              <a:rect l="l" t="t" r="r" b="b"/>
              <a:pathLst>
                <a:path w="373" h="571" extrusionOk="0">
                  <a:moveTo>
                    <a:pt x="251" y="142"/>
                  </a:moveTo>
                  <a:cubicBezTo>
                    <a:pt x="256" y="216"/>
                    <a:pt x="277" y="276"/>
                    <a:pt x="315" y="336"/>
                  </a:cubicBezTo>
                  <a:lnTo>
                    <a:pt x="315" y="336"/>
                  </a:lnTo>
                  <a:cubicBezTo>
                    <a:pt x="289" y="381"/>
                    <a:pt x="244" y="424"/>
                    <a:pt x="199" y="447"/>
                  </a:cubicBezTo>
                  <a:cubicBezTo>
                    <a:pt x="152" y="470"/>
                    <a:pt x="105" y="494"/>
                    <a:pt x="58" y="497"/>
                  </a:cubicBezTo>
                  <a:lnTo>
                    <a:pt x="58" y="497"/>
                  </a:lnTo>
                  <a:cubicBezTo>
                    <a:pt x="87" y="348"/>
                    <a:pt x="159" y="230"/>
                    <a:pt x="251" y="142"/>
                  </a:cubicBezTo>
                  <a:close/>
                  <a:moveTo>
                    <a:pt x="323" y="0"/>
                  </a:moveTo>
                  <a:lnTo>
                    <a:pt x="249" y="50"/>
                  </a:lnTo>
                  <a:cubicBezTo>
                    <a:pt x="100" y="149"/>
                    <a:pt x="1" y="322"/>
                    <a:pt x="1" y="521"/>
                  </a:cubicBezTo>
                  <a:lnTo>
                    <a:pt x="1" y="570"/>
                  </a:lnTo>
                  <a:lnTo>
                    <a:pt x="50" y="570"/>
                  </a:lnTo>
                  <a:cubicBezTo>
                    <a:pt x="124" y="570"/>
                    <a:pt x="173" y="547"/>
                    <a:pt x="249" y="497"/>
                  </a:cubicBezTo>
                  <a:cubicBezTo>
                    <a:pt x="299" y="471"/>
                    <a:pt x="348" y="421"/>
                    <a:pt x="372" y="348"/>
                  </a:cubicBezTo>
                  <a:lnTo>
                    <a:pt x="372" y="322"/>
                  </a:lnTo>
                  <a:cubicBezTo>
                    <a:pt x="323" y="249"/>
                    <a:pt x="299" y="173"/>
                    <a:pt x="299" y="100"/>
                  </a:cubicBezTo>
                  <a:lnTo>
                    <a:pt x="299" y="74"/>
                  </a:lnTo>
                  <a:lnTo>
                    <a:pt x="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16"/>
          <p:cNvGrpSpPr/>
          <p:nvPr/>
        </p:nvGrpSpPr>
        <p:grpSpPr>
          <a:xfrm>
            <a:off x="291639" y="949441"/>
            <a:ext cx="1561426" cy="1747762"/>
            <a:chOff x="789227" y="1659468"/>
            <a:chExt cx="1698494" cy="2134019"/>
          </a:xfrm>
        </p:grpSpPr>
        <p:sp>
          <p:nvSpPr>
            <p:cNvPr id="69" name="Google Shape;69;p16"/>
            <p:cNvSpPr/>
            <p:nvPr/>
          </p:nvSpPr>
          <p:spPr>
            <a:xfrm>
              <a:off x="789227" y="1659468"/>
              <a:ext cx="1698494" cy="2134019"/>
            </a:xfrm>
            <a:custGeom>
              <a:avLst/>
              <a:gdLst/>
              <a:ahLst/>
              <a:cxnLst/>
              <a:rect l="l" t="t" r="r" b="b"/>
              <a:pathLst>
                <a:path w="63100" h="79280" extrusionOk="0">
                  <a:moveTo>
                    <a:pt x="4818" y="0"/>
                  </a:moveTo>
                  <a:cubicBezTo>
                    <a:pt x="2184" y="0"/>
                    <a:pt x="0" y="2184"/>
                    <a:pt x="0" y="4938"/>
                  </a:cubicBezTo>
                  <a:lnTo>
                    <a:pt x="0" y="74342"/>
                  </a:lnTo>
                  <a:cubicBezTo>
                    <a:pt x="0" y="77095"/>
                    <a:pt x="2184" y="79280"/>
                    <a:pt x="4818" y="79280"/>
                  </a:cubicBezTo>
                  <a:lnTo>
                    <a:pt x="58281" y="79280"/>
                  </a:lnTo>
                  <a:cubicBezTo>
                    <a:pt x="60924" y="79280"/>
                    <a:pt x="63099" y="77095"/>
                    <a:pt x="63099" y="74342"/>
                  </a:cubicBezTo>
                  <a:lnTo>
                    <a:pt x="63099" y="4938"/>
                  </a:lnTo>
                  <a:cubicBezTo>
                    <a:pt x="63099" y="2184"/>
                    <a:pt x="60924" y="0"/>
                    <a:pt x="58281" y="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p:nvPr/>
          </p:nvSpPr>
          <p:spPr>
            <a:xfrm>
              <a:off x="789227" y="2104145"/>
              <a:ext cx="1507030" cy="1537904"/>
            </a:xfrm>
            <a:custGeom>
              <a:avLst/>
              <a:gdLst/>
              <a:ahLst/>
              <a:cxnLst/>
              <a:rect l="l" t="t" r="r" b="b"/>
              <a:pathLst>
                <a:path w="55987" h="57134" extrusionOk="0">
                  <a:moveTo>
                    <a:pt x="2414" y="0"/>
                  </a:moveTo>
                  <a:cubicBezTo>
                    <a:pt x="1725" y="0"/>
                    <a:pt x="1147" y="349"/>
                    <a:pt x="688" y="689"/>
                  </a:cubicBezTo>
                  <a:cubicBezTo>
                    <a:pt x="229" y="1148"/>
                    <a:pt x="0" y="1836"/>
                    <a:pt x="0" y="2524"/>
                  </a:cubicBezTo>
                  <a:lnTo>
                    <a:pt x="0" y="57134"/>
                  </a:lnTo>
                  <a:cubicBezTo>
                    <a:pt x="0" y="56445"/>
                    <a:pt x="229" y="55876"/>
                    <a:pt x="688" y="55417"/>
                  </a:cubicBezTo>
                  <a:cubicBezTo>
                    <a:pt x="1147" y="54958"/>
                    <a:pt x="1725" y="54610"/>
                    <a:pt x="2414" y="54610"/>
                  </a:cubicBezTo>
                  <a:lnTo>
                    <a:pt x="50250" y="54610"/>
                  </a:lnTo>
                  <a:cubicBezTo>
                    <a:pt x="53352" y="54610"/>
                    <a:pt x="55986" y="52086"/>
                    <a:pt x="55986" y="48873"/>
                  </a:cubicBezTo>
                  <a:lnTo>
                    <a:pt x="55986" y="5737"/>
                  </a:lnTo>
                  <a:cubicBezTo>
                    <a:pt x="55986" y="2644"/>
                    <a:pt x="53352" y="0"/>
                    <a:pt x="50250"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6"/>
          <p:cNvGrpSpPr/>
          <p:nvPr/>
        </p:nvGrpSpPr>
        <p:grpSpPr>
          <a:xfrm>
            <a:off x="4000017" y="3047209"/>
            <a:ext cx="1561451" cy="1691637"/>
            <a:chOff x="2784137" y="1659468"/>
            <a:chExt cx="1698521" cy="2134019"/>
          </a:xfrm>
        </p:grpSpPr>
        <p:sp>
          <p:nvSpPr>
            <p:cNvPr id="72" name="Google Shape;72;p16"/>
            <p:cNvSpPr/>
            <p:nvPr/>
          </p:nvSpPr>
          <p:spPr>
            <a:xfrm>
              <a:off x="2784137" y="1659468"/>
              <a:ext cx="1698521" cy="2134019"/>
            </a:xfrm>
            <a:custGeom>
              <a:avLst/>
              <a:gdLst/>
              <a:ahLst/>
              <a:cxnLst/>
              <a:rect l="l" t="t" r="r" b="b"/>
              <a:pathLst>
                <a:path w="63101" h="79280" extrusionOk="0">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2784137" y="2104145"/>
              <a:ext cx="1507057" cy="1537904"/>
            </a:xfrm>
            <a:custGeom>
              <a:avLst/>
              <a:gdLst/>
              <a:ahLst/>
              <a:cxnLst/>
              <a:rect l="l" t="t" r="r" b="b"/>
              <a:pathLst>
                <a:path w="55988"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16"/>
          <p:cNvGrpSpPr/>
          <p:nvPr/>
        </p:nvGrpSpPr>
        <p:grpSpPr>
          <a:xfrm>
            <a:off x="4151463" y="995310"/>
            <a:ext cx="1490962" cy="1747762"/>
            <a:chOff x="4779073" y="1659468"/>
            <a:chExt cx="1698521" cy="2134019"/>
          </a:xfrm>
        </p:grpSpPr>
        <p:sp>
          <p:nvSpPr>
            <p:cNvPr id="75" name="Google Shape;75;p16"/>
            <p:cNvSpPr/>
            <p:nvPr/>
          </p:nvSpPr>
          <p:spPr>
            <a:xfrm>
              <a:off x="4779073" y="1659468"/>
              <a:ext cx="1698521" cy="2134019"/>
            </a:xfrm>
            <a:custGeom>
              <a:avLst/>
              <a:gdLst/>
              <a:ahLst/>
              <a:cxnLst/>
              <a:rect l="l" t="t" r="r" b="b"/>
              <a:pathLst>
                <a:path w="63101" h="79280" extrusionOk="0">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4779073" y="2104145"/>
              <a:ext cx="1507057" cy="1537904"/>
            </a:xfrm>
            <a:custGeom>
              <a:avLst/>
              <a:gdLst/>
              <a:ahLst/>
              <a:cxnLst/>
              <a:rect l="l" t="t" r="r" b="b"/>
              <a:pathLst>
                <a:path w="55988"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16"/>
          <p:cNvGrpSpPr/>
          <p:nvPr/>
        </p:nvGrpSpPr>
        <p:grpSpPr>
          <a:xfrm>
            <a:off x="5988104" y="1050912"/>
            <a:ext cx="1490938" cy="1691637"/>
            <a:chOff x="6774010" y="1659468"/>
            <a:chExt cx="1698494" cy="2134019"/>
          </a:xfrm>
        </p:grpSpPr>
        <p:sp>
          <p:nvSpPr>
            <p:cNvPr id="78" name="Google Shape;78;p16"/>
            <p:cNvSpPr/>
            <p:nvPr/>
          </p:nvSpPr>
          <p:spPr>
            <a:xfrm>
              <a:off x="6774010" y="1659468"/>
              <a:ext cx="1698494" cy="2134019"/>
            </a:xfrm>
            <a:custGeom>
              <a:avLst/>
              <a:gdLst/>
              <a:ahLst/>
              <a:cxnLst/>
              <a:rect l="l" t="t" r="r" b="b"/>
              <a:pathLst>
                <a:path w="63100" h="79280" extrusionOk="0">
                  <a:moveTo>
                    <a:pt x="4819" y="0"/>
                  </a:moveTo>
                  <a:cubicBezTo>
                    <a:pt x="2185" y="0"/>
                    <a:pt x="1" y="2184"/>
                    <a:pt x="1" y="4938"/>
                  </a:cubicBezTo>
                  <a:lnTo>
                    <a:pt x="1" y="74342"/>
                  </a:lnTo>
                  <a:cubicBezTo>
                    <a:pt x="1" y="77095"/>
                    <a:pt x="2185" y="79280"/>
                    <a:pt x="4819" y="79280"/>
                  </a:cubicBezTo>
                  <a:lnTo>
                    <a:pt x="58281" y="79280"/>
                  </a:lnTo>
                  <a:cubicBezTo>
                    <a:pt x="60925" y="79280"/>
                    <a:pt x="63100" y="77095"/>
                    <a:pt x="63100" y="74342"/>
                  </a:cubicBezTo>
                  <a:lnTo>
                    <a:pt x="63100" y="4938"/>
                  </a:lnTo>
                  <a:cubicBezTo>
                    <a:pt x="63100" y="2184"/>
                    <a:pt x="60925" y="0"/>
                    <a:pt x="58281"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6774010" y="2104145"/>
              <a:ext cx="1507030" cy="1537904"/>
            </a:xfrm>
            <a:custGeom>
              <a:avLst/>
              <a:gdLst/>
              <a:ahLst/>
              <a:cxnLst/>
              <a:rect l="l" t="t" r="r" b="b"/>
              <a:pathLst>
                <a:path w="55987"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6"/>
          <p:cNvSpPr txBox="1"/>
          <p:nvPr/>
        </p:nvSpPr>
        <p:spPr>
          <a:xfrm>
            <a:off x="339000" y="1374350"/>
            <a:ext cx="1339500" cy="98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a:solidFill>
                  <a:schemeClr val="dk2"/>
                </a:solidFill>
              </a:rPr>
              <a:t>Waterfall Methodology</a:t>
            </a:r>
            <a:endParaRPr b="1">
              <a:solidFill>
                <a:schemeClr val="dk2"/>
              </a:solidFill>
            </a:endParaRPr>
          </a:p>
        </p:txBody>
      </p:sp>
      <p:sp>
        <p:nvSpPr>
          <p:cNvPr id="81" name="Google Shape;81;p16"/>
          <p:cNvSpPr txBox="1"/>
          <p:nvPr/>
        </p:nvSpPr>
        <p:spPr>
          <a:xfrm>
            <a:off x="2270350" y="1323684"/>
            <a:ext cx="1289400" cy="1287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chemeClr val="dk2"/>
                </a:solidFill>
                <a:latin typeface="Roboto"/>
                <a:ea typeface="Roboto"/>
                <a:cs typeface="Roboto"/>
                <a:sym typeface="Roboto"/>
              </a:rPr>
              <a:t>Jupiter is the biggest planet of them all</a:t>
            </a:r>
            <a:endParaRPr sz="1200">
              <a:solidFill>
                <a:schemeClr val="dk2"/>
              </a:solidFill>
              <a:latin typeface="Roboto"/>
              <a:ea typeface="Roboto"/>
              <a:cs typeface="Roboto"/>
              <a:sym typeface="Roboto"/>
            </a:endParaRPr>
          </a:p>
        </p:txBody>
      </p:sp>
      <p:sp>
        <p:nvSpPr>
          <p:cNvPr id="82" name="Google Shape;82;p16"/>
          <p:cNvSpPr txBox="1"/>
          <p:nvPr/>
        </p:nvSpPr>
        <p:spPr>
          <a:xfrm>
            <a:off x="4151475" y="1441550"/>
            <a:ext cx="1410000" cy="106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a:solidFill>
                  <a:schemeClr val="dk2"/>
                </a:solidFill>
              </a:rPr>
              <a:t>Spiral Methodology</a:t>
            </a:r>
            <a:endParaRPr b="1">
              <a:solidFill>
                <a:schemeClr val="dk2"/>
              </a:solidFill>
            </a:endParaRPr>
          </a:p>
        </p:txBody>
      </p:sp>
      <p:sp>
        <p:nvSpPr>
          <p:cNvPr id="83" name="Google Shape;83;p16"/>
          <p:cNvSpPr txBox="1"/>
          <p:nvPr/>
        </p:nvSpPr>
        <p:spPr>
          <a:xfrm>
            <a:off x="5988100" y="1499125"/>
            <a:ext cx="1289400" cy="98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dk2"/>
                </a:solidFill>
              </a:rPr>
              <a:t>   Scrum Methodology</a:t>
            </a:r>
            <a:endParaRPr b="1">
              <a:solidFill>
                <a:schemeClr val="dk2"/>
              </a:solidFill>
            </a:endParaRPr>
          </a:p>
        </p:txBody>
      </p:sp>
      <p:grpSp>
        <p:nvGrpSpPr>
          <p:cNvPr id="84" name="Google Shape;84;p16"/>
          <p:cNvGrpSpPr/>
          <p:nvPr/>
        </p:nvGrpSpPr>
        <p:grpSpPr>
          <a:xfrm>
            <a:off x="1228492" y="2339510"/>
            <a:ext cx="325215" cy="325356"/>
            <a:chOff x="-1004900" y="1659475"/>
            <a:chExt cx="325215" cy="325356"/>
          </a:xfrm>
        </p:grpSpPr>
        <p:sp>
          <p:nvSpPr>
            <p:cNvPr id="85" name="Google Shape;85;p16"/>
            <p:cNvSpPr/>
            <p:nvPr/>
          </p:nvSpPr>
          <p:spPr>
            <a:xfrm>
              <a:off x="-1004900" y="1659475"/>
              <a:ext cx="272725" cy="272866"/>
            </a:xfrm>
            <a:custGeom>
              <a:avLst/>
              <a:gdLst/>
              <a:ahLst/>
              <a:cxnLst/>
              <a:rect l="l" t="t" r="r" b="b"/>
              <a:pathLst>
                <a:path w="1938" h="1939" extrusionOk="0">
                  <a:moveTo>
                    <a:pt x="970" y="76"/>
                  </a:moveTo>
                  <a:cubicBezTo>
                    <a:pt x="1192" y="76"/>
                    <a:pt x="1441" y="150"/>
                    <a:pt x="1615" y="325"/>
                  </a:cubicBezTo>
                  <a:cubicBezTo>
                    <a:pt x="1788" y="498"/>
                    <a:pt x="1864" y="746"/>
                    <a:pt x="1864" y="971"/>
                  </a:cubicBezTo>
                  <a:cubicBezTo>
                    <a:pt x="1864" y="1193"/>
                    <a:pt x="1788" y="1418"/>
                    <a:pt x="1615" y="1590"/>
                  </a:cubicBezTo>
                  <a:cubicBezTo>
                    <a:pt x="1441" y="1789"/>
                    <a:pt x="1192" y="1865"/>
                    <a:pt x="970" y="1865"/>
                  </a:cubicBezTo>
                  <a:cubicBezTo>
                    <a:pt x="745" y="1865"/>
                    <a:pt x="523" y="1789"/>
                    <a:pt x="348" y="1590"/>
                  </a:cubicBezTo>
                  <a:cubicBezTo>
                    <a:pt x="175" y="1418"/>
                    <a:pt x="76" y="1193"/>
                    <a:pt x="76" y="971"/>
                  </a:cubicBezTo>
                  <a:cubicBezTo>
                    <a:pt x="76" y="746"/>
                    <a:pt x="175" y="498"/>
                    <a:pt x="348" y="325"/>
                  </a:cubicBezTo>
                  <a:cubicBezTo>
                    <a:pt x="523" y="150"/>
                    <a:pt x="745" y="76"/>
                    <a:pt x="970" y="76"/>
                  </a:cubicBezTo>
                  <a:close/>
                  <a:moveTo>
                    <a:pt x="970" y="1"/>
                  </a:moveTo>
                  <a:cubicBezTo>
                    <a:pt x="721" y="1"/>
                    <a:pt x="473" y="100"/>
                    <a:pt x="298" y="275"/>
                  </a:cubicBezTo>
                  <a:cubicBezTo>
                    <a:pt x="99" y="474"/>
                    <a:pt x="0" y="722"/>
                    <a:pt x="0" y="971"/>
                  </a:cubicBezTo>
                  <a:cubicBezTo>
                    <a:pt x="0" y="1219"/>
                    <a:pt x="99" y="1467"/>
                    <a:pt x="298" y="1640"/>
                  </a:cubicBezTo>
                  <a:cubicBezTo>
                    <a:pt x="473" y="1839"/>
                    <a:pt x="721" y="1938"/>
                    <a:pt x="970" y="1938"/>
                  </a:cubicBezTo>
                  <a:cubicBezTo>
                    <a:pt x="1218" y="1938"/>
                    <a:pt x="1466" y="1839"/>
                    <a:pt x="1665" y="1640"/>
                  </a:cubicBezTo>
                  <a:cubicBezTo>
                    <a:pt x="1838" y="1467"/>
                    <a:pt x="1937" y="1219"/>
                    <a:pt x="1937" y="971"/>
                  </a:cubicBezTo>
                  <a:cubicBezTo>
                    <a:pt x="1937" y="722"/>
                    <a:pt x="1838" y="474"/>
                    <a:pt x="1665" y="275"/>
                  </a:cubicBezTo>
                  <a:cubicBezTo>
                    <a:pt x="1466" y="100"/>
                    <a:pt x="1218" y="1"/>
                    <a:pt x="97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941996" y="1691138"/>
              <a:ext cx="146917" cy="38418"/>
            </a:xfrm>
            <a:custGeom>
              <a:avLst/>
              <a:gdLst/>
              <a:ahLst/>
              <a:cxnLst/>
              <a:rect l="l" t="t" r="r" b="b"/>
              <a:pathLst>
                <a:path w="1044" h="273" extrusionOk="0">
                  <a:moveTo>
                    <a:pt x="523" y="0"/>
                  </a:moveTo>
                  <a:cubicBezTo>
                    <a:pt x="348" y="0"/>
                    <a:pt x="149" y="74"/>
                    <a:pt x="0" y="223"/>
                  </a:cubicBezTo>
                  <a:lnTo>
                    <a:pt x="50" y="273"/>
                  </a:lnTo>
                  <a:cubicBezTo>
                    <a:pt x="175" y="124"/>
                    <a:pt x="348" y="74"/>
                    <a:pt x="523" y="74"/>
                  </a:cubicBezTo>
                  <a:cubicBezTo>
                    <a:pt x="695" y="74"/>
                    <a:pt x="870" y="124"/>
                    <a:pt x="994" y="273"/>
                  </a:cubicBezTo>
                  <a:lnTo>
                    <a:pt x="1043" y="223"/>
                  </a:lnTo>
                  <a:cubicBezTo>
                    <a:pt x="894" y="74"/>
                    <a:pt x="721" y="0"/>
                    <a:pt x="523"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777629" y="1883227"/>
              <a:ext cx="38418" cy="38699"/>
            </a:xfrm>
            <a:custGeom>
              <a:avLst/>
              <a:gdLst/>
              <a:ahLst/>
              <a:cxnLst/>
              <a:rect l="l" t="t" r="r" b="b"/>
              <a:pathLst>
                <a:path w="273" h="275" extrusionOk="0">
                  <a:moveTo>
                    <a:pt x="50" y="0"/>
                  </a:moveTo>
                  <a:lnTo>
                    <a:pt x="0" y="50"/>
                  </a:lnTo>
                  <a:lnTo>
                    <a:pt x="223" y="275"/>
                  </a:lnTo>
                  <a:lnTo>
                    <a:pt x="273" y="249"/>
                  </a:lnTo>
                  <a:lnTo>
                    <a:pt x="50" y="0"/>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753284" y="1911232"/>
              <a:ext cx="73599" cy="73599"/>
            </a:xfrm>
            <a:custGeom>
              <a:avLst/>
              <a:gdLst/>
              <a:ahLst/>
              <a:cxnLst/>
              <a:rect l="l" t="t" r="r" b="b"/>
              <a:pathLst>
                <a:path w="523" h="523" extrusionOk="0">
                  <a:moveTo>
                    <a:pt x="199" y="76"/>
                  </a:moveTo>
                  <a:lnTo>
                    <a:pt x="423" y="324"/>
                  </a:lnTo>
                  <a:cubicBezTo>
                    <a:pt x="447" y="348"/>
                    <a:pt x="447" y="348"/>
                    <a:pt x="447" y="374"/>
                  </a:cubicBezTo>
                  <a:cubicBezTo>
                    <a:pt x="447" y="398"/>
                    <a:pt x="447" y="423"/>
                    <a:pt x="423" y="423"/>
                  </a:cubicBezTo>
                  <a:cubicBezTo>
                    <a:pt x="423" y="447"/>
                    <a:pt x="398" y="447"/>
                    <a:pt x="374" y="447"/>
                  </a:cubicBezTo>
                  <a:cubicBezTo>
                    <a:pt x="374" y="447"/>
                    <a:pt x="348" y="447"/>
                    <a:pt x="348" y="423"/>
                  </a:cubicBezTo>
                  <a:lnTo>
                    <a:pt x="100" y="175"/>
                  </a:lnTo>
                  <a:cubicBezTo>
                    <a:pt x="76" y="175"/>
                    <a:pt x="76" y="149"/>
                    <a:pt x="76" y="125"/>
                  </a:cubicBezTo>
                  <a:cubicBezTo>
                    <a:pt x="76" y="125"/>
                    <a:pt x="76" y="100"/>
                    <a:pt x="100" y="76"/>
                  </a:cubicBezTo>
                  <a:close/>
                  <a:moveTo>
                    <a:pt x="149" y="0"/>
                  </a:moveTo>
                  <a:cubicBezTo>
                    <a:pt x="100" y="0"/>
                    <a:pt x="76" y="26"/>
                    <a:pt x="50" y="50"/>
                  </a:cubicBezTo>
                  <a:cubicBezTo>
                    <a:pt x="26" y="76"/>
                    <a:pt x="0" y="100"/>
                    <a:pt x="0" y="125"/>
                  </a:cubicBezTo>
                  <a:cubicBezTo>
                    <a:pt x="0" y="175"/>
                    <a:pt x="26" y="199"/>
                    <a:pt x="50" y="225"/>
                  </a:cubicBezTo>
                  <a:lnTo>
                    <a:pt x="298" y="473"/>
                  </a:lnTo>
                  <a:cubicBezTo>
                    <a:pt x="324" y="497"/>
                    <a:pt x="348" y="523"/>
                    <a:pt x="374" y="523"/>
                  </a:cubicBezTo>
                  <a:cubicBezTo>
                    <a:pt x="423" y="523"/>
                    <a:pt x="447" y="497"/>
                    <a:pt x="473" y="473"/>
                  </a:cubicBezTo>
                  <a:cubicBezTo>
                    <a:pt x="497" y="447"/>
                    <a:pt x="523" y="423"/>
                    <a:pt x="523" y="374"/>
                  </a:cubicBezTo>
                  <a:cubicBezTo>
                    <a:pt x="523" y="348"/>
                    <a:pt x="497" y="298"/>
                    <a:pt x="473" y="274"/>
                  </a:cubicBezTo>
                  <a:lnTo>
                    <a:pt x="249" y="50"/>
                  </a:lnTo>
                  <a:cubicBezTo>
                    <a:pt x="225" y="26"/>
                    <a:pt x="175" y="0"/>
                    <a:pt x="14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6"/>
          <p:cNvGrpSpPr/>
          <p:nvPr/>
        </p:nvGrpSpPr>
        <p:grpSpPr>
          <a:xfrm>
            <a:off x="3290193" y="2339510"/>
            <a:ext cx="318320" cy="325356"/>
            <a:chOff x="-970000" y="2204783"/>
            <a:chExt cx="318320" cy="325356"/>
          </a:xfrm>
        </p:grpSpPr>
        <p:sp>
          <p:nvSpPr>
            <p:cNvPr id="90" name="Google Shape;90;p16"/>
            <p:cNvSpPr/>
            <p:nvPr/>
          </p:nvSpPr>
          <p:spPr>
            <a:xfrm>
              <a:off x="-970000" y="2204783"/>
              <a:ext cx="139881" cy="304388"/>
            </a:xfrm>
            <a:custGeom>
              <a:avLst/>
              <a:gdLst/>
              <a:ahLst/>
              <a:cxnLst/>
              <a:rect l="l" t="t" r="r" b="b"/>
              <a:pathLst>
                <a:path w="994" h="2163" extrusionOk="0">
                  <a:moveTo>
                    <a:pt x="920" y="84"/>
                  </a:moveTo>
                  <a:lnTo>
                    <a:pt x="920" y="1119"/>
                  </a:lnTo>
                  <a:lnTo>
                    <a:pt x="563" y="2068"/>
                  </a:lnTo>
                  <a:lnTo>
                    <a:pt x="563" y="2068"/>
                  </a:lnTo>
                  <a:cubicBezTo>
                    <a:pt x="259" y="1888"/>
                    <a:pt x="50" y="1527"/>
                    <a:pt x="50" y="1143"/>
                  </a:cubicBezTo>
                  <a:cubicBezTo>
                    <a:pt x="50" y="614"/>
                    <a:pt x="422" y="178"/>
                    <a:pt x="920" y="84"/>
                  </a:cubicBezTo>
                  <a:close/>
                  <a:moveTo>
                    <a:pt x="970" y="0"/>
                  </a:moveTo>
                  <a:cubicBezTo>
                    <a:pt x="398" y="100"/>
                    <a:pt x="0" y="573"/>
                    <a:pt x="0" y="1143"/>
                  </a:cubicBezTo>
                  <a:cubicBezTo>
                    <a:pt x="0" y="1566"/>
                    <a:pt x="199" y="1938"/>
                    <a:pt x="573" y="2162"/>
                  </a:cubicBezTo>
                  <a:lnTo>
                    <a:pt x="596" y="2162"/>
                  </a:lnTo>
                  <a:lnTo>
                    <a:pt x="596" y="2136"/>
                  </a:lnTo>
                  <a:lnTo>
                    <a:pt x="994" y="1119"/>
                  </a:lnTo>
                  <a:lnTo>
                    <a:pt x="994"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791561" y="2204783"/>
              <a:ext cx="118913" cy="132985"/>
            </a:xfrm>
            <a:custGeom>
              <a:avLst/>
              <a:gdLst/>
              <a:ahLst/>
              <a:cxnLst/>
              <a:rect l="l" t="t" r="r" b="b"/>
              <a:pathLst>
                <a:path w="845" h="945" extrusionOk="0">
                  <a:moveTo>
                    <a:pt x="50" y="81"/>
                  </a:moveTo>
                  <a:cubicBezTo>
                    <a:pt x="327" y="134"/>
                    <a:pt x="581" y="294"/>
                    <a:pt x="749" y="543"/>
                  </a:cubicBezTo>
                  <a:lnTo>
                    <a:pt x="749" y="543"/>
                  </a:lnTo>
                  <a:lnTo>
                    <a:pt x="50" y="845"/>
                  </a:lnTo>
                  <a:lnTo>
                    <a:pt x="50" y="81"/>
                  </a:lnTo>
                  <a:close/>
                  <a:moveTo>
                    <a:pt x="0" y="0"/>
                  </a:moveTo>
                  <a:lnTo>
                    <a:pt x="0" y="26"/>
                  </a:lnTo>
                  <a:lnTo>
                    <a:pt x="0" y="944"/>
                  </a:lnTo>
                  <a:lnTo>
                    <a:pt x="844" y="573"/>
                  </a:lnTo>
                  <a:lnTo>
                    <a:pt x="819" y="547"/>
                  </a:lnTo>
                  <a:cubicBezTo>
                    <a:pt x="646" y="249"/>
                    <a:pt x="372" y="50"/>
                    <a:pt x="2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851229" y="2411086"/>
              <a:ext cx="101744" cy="119053"/>
            </a:xfrm>
            <a:custGeom>
              <a:avLst/>
              <a:gdLst/>
              <a:ahLst/>
              <a:cxnLst/>
              <a:rect l="l" t="t" r="r" b="b"/>
              <a:pathLst>
                <a:path w="723" h="846" extrusionOk="0">
                  <a:moveTo>
                    <a:pt x="325" y="150"/>
                  </a:moveTo>
                  <a:lnTo>
                    <a:pt x="625" y="706"/>
                  </a:lnTo>
                  <a:lnTo>
                    <a:pt x="625" y="706"/>
                  </a:lnTo>
                  <a:cubicBezTo>
                    <a:pt x="527" y="749"/>
                    <a:pt x="390" y="770"/>
                    <a:pt x="275" y="770"/>
                  </a:cubicBezTo>
                  <a:cubicBezTo>
                    <a:pt x="213" y="770"/>
                    <a:pt x="153" y="770"/>
                    <a:pt x="91" y="757"/>
                  </a:cubicBezTo>
                  <a:lnTo>
                    <a:pt x="91" y="757"/>
                  </a:lnTo>
                  <a:lnTo>
                    <a:pt x="325" y="150"/>
                  </a:lnTo>
                  <a:close/>
                  <a:moveTo>
                    <a:pt x="299" y="1"/>
                  </a:moveTo>
                  <a:lnTo>
                    <a:pt x="1" y="796"/>
                  </a:lnTo>
                  <a:lnTo>
                    <a:pt x="27" y="819"/>
                  </a:lnTo>
                  <a:cubicBezTo>
                    <a:pt x="126" y="819"/>
                    <a:pt x="200" y="845"/>
                    <a:pt x="275" y="845"/>
                  </a:cubicBezTo>
                  <a:cubicBezTo>
                    <a:pt x="424" y="845"/>
                    <a:pt x="547" y="819"/>
                    <a:pt x="672" y="770"/>
                  </a:cubicBezTo>
                  <a:lnTo>
                    <a:pt x="722" y="746"/>
                  </a:lnTo>
                  <a:lnTo>
                    <a:pt x="299"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784666" y="2320318"/>
              <a:ext cx="132985" cy="178158"/>
            </a:xfrm>
            <a:custGeom>
              <a:avLst/>
              <a:gdLst/>
              <a:ahLst/>
              <a:cxnLst/>
              <a:rect l="l" t="t" r="r" b="b"/>
              <a:pathLst>
                <a:path w="945" h="1266" extrusionOk="0">
                  <a:moveTo>
                    <a:pt x="855" y="91"/>
                  </a:moveTo>
                  <a:lnTo>
                    <a:pt x="855" y="91"/>
                  </a:lnTo>
                  <a:cubicBezTo>
                    <a:pt x="876" y="171"/>
                    <a:pt x="895" y="237"/>
                    <a:pt x="895" y="322"/>
                  </a:cubicBezTo>
                  <a:cubicBezTo>
                    <a:pt x="895" y="658"/>
                    <a:pt x="732" y="971"/>
                    <a:pt x="497" y="1171"/>
                  </a:cubicBezTo>
                  <a:lnTo>
                    <a:pt x="497" y="1171"/>
                  </a:lnTo>
                  <a:lnTo>
                    <a:pt x="91" y="429"/>
                  </a:lnTo>
                  <a:lnTo>
                    <a:pt x="91" y="429"/>
                  </a:lnTo>
                  <a:lnTo>
                    <a:pt x="855" y="91"/>
                  </a:lnTo>
                  <a:close/>
                  <a:moveTo>
                    <a:pt x="895" y="0"/>
                  </a:moveTo>
                  <a:lnTo>
                    <a:pt x="1" y="397"/>
                  </a:lnTo>
                  <a:lnTo>
                    <a:pt x="25" y="421"/>
                  </a:lnTo>
                  <a:lnTo>
                    <a:pt x="472" y="1266"/>
                  </a:lnTo>
                  <a:lnTo>
                    <a:pt x="497" y="1242"/>
                  </a:lnTo>
                  <a:cubicBezTo>
                    <a:pt x="770" y="1043"/>
                    <a:pt x="945" y="695"/>
                    <a:pt x="945" y="322"/>
                  </a:cubicBezTo>
                  <a:cubicBezTo>
                    <a:pt x="945" y="223"/>
                    <a:pt x="945" y="123"/>
                    <a:pt x="919" y="24"/>
                  </a:cubicBezTo>
                  <a:lnTo>
                    <a:pt x="89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6"/>
          <p:cNvGrpSpPr/>
          <p:nvPr/>
        </p:nvGrpSpPr>
        <p:grpSpPr>
          <a:xfrm>
            <a:off x="5346757" y="2337821"/>
            <a:ext cx="321697" cy="328733"/>
            <a:chOff x="-994346" y="2802582"/>
            <a:chExt cx="321697" cy="328733"/>
          </a:xfrm>
        </p:grpSpPr>
        <p:sp>
          <p:nvSpPr>
            <p:cNvPr id="95" name="Google Shape;95;p16"/>
            <p:cNvSpPr/>
            <p:nvPr/>
          </p:nvSpPr>
          <p:spPr>
            <a:xfrm>
              <a:off x="-949032" y="2826927"/>
              <a:ext cx="251757" cy="255416"/>
            </a:xfrm>
            <a:custGeom>
              <a:avLst/>
              <a:gdLst/>
              <a:ahLst/>
              <a:cxnLst/>
              <a:rect l="l" t="t" r="r" b="b"/>
              <a:pathLst>
                <a:path w="1789" h="1815" extrusionOk="0">
                  <a:moveTo>
                    <a:pt x="1540" y="76"/>
                  </a:moveTo>
                  <a:cubicBezTo>
                    <a:pt x="1590" y="76"/>
                    <a:pt x="1640" y="100"/>
                    <a:pt x="1665" y="126"/>
                  </a:cubicBezTo>
                  <a:cubicBezTo>
                    <a:pt x="1715" y="175"/>
                    <a:pt x="1739" y="225"/>
                    <a:pt x="1739" y="275"/>
                  </a:cubicBezTo>
                  <a:cubicBezTo>
                    <a:pt x="1739" y="324"/>
                    <a:pt x="1715" y="398"/>
                    <a:pt x="1665" y="497"/>
                  </a:cubicBezTo>
                  <a:cubicBezTo>
                    <a:pt x="1616" y="573"/>
                    <a:pt x="1516" y="696"/>
                    <a:pt x="1391" y="821"/>
                  </a:cubicBezTo>
                  <a:lnTo>
                    <a:pt x="1318" y="894"/>
                  </a:lnTo>
                  <a:cubicBezTo>
                    <a:pt x="1242" y="994"/>
                    <a:pt x="1143" y="1093"/>
                    <a:pt x="1044" y="1169"/>
                  </a:cubicBezTo>
                  <a:cubicBezTo>
                    <a:pt x="1020" y="1193"/>
                    <a:pt x="994" y="1193"/>
                    <a:pt x="970" y="1218"/>
                  </a:cubicBezTo>
                  <a:cubicBezTo>
                    <a:pt x="795" y="1367"/>
                    <a:pt x="596" y="1516"/>
                    <a:pt x="447" y="1616"/>
                  </a:cubicBezTo>
                  <a:cubicBezTo>
                    <a:pt x="374" y="1665"/>
                    <a:pt x="298" y="1689"/>
                    <a:pt x="249" y="1715"/>
                  </a:cubicBezTo>
                  <a:cubicBezTo>
                    <a:pt x="199" y="1739"/>
                    <a:pt x="149" y="1765"/>
                    <a:pt x="100" y="1765"/>
                  </a:cubicBezTo>
                  <a:lnTo>
                    <a:pt x="76" y="1765"/>
                  </a:lnTo>
                  <a:lnTo>
                    <a:pt x="76" y="1739"/>
                  </a:lnTo>
                  <a:lnTo>
                    <a:pt x="76" y="1715"/>
                  </a:lnTo>
                  <a:cubicBezTo>
                    <a:pt x="76" y="1689"/>
                    <a:pt x="76" y="1640"/>
                    <a:pt x="100" y="1566"/>
                  </a:cubicBezTo>
                  <a:cubicBezTo>
                    <a:pt x="199" y="1391"/>
                    <a:pt x="374" y="1093"/>
                    <a:pt x="596" y="845"/>
                  </a:cubicBezTo>
                  <a:cubicBezTo>
                    <a:pt x="696" y="722"/>
                    <a:pt x="821" y="596"/>
                    <a:pt x="920" y="497"/>
                  </a:cubicBezTo>
                  <a:lnTo>
                    <a:pt x="994" y="424"/>
                  </a:lnTo>
                  <a:cubicBezTo>
                    <a:pt x="1119" y="298"/>
                    <a:pt x="1242" y="199"/>
                    <a:pt x="1318" y="149"/>
                  </a:cubicBezTo>
                  <a:cubicBezTo>
                    <a:pt x="1417" y="100"/>
                    <a:pt x="1491" y="76"/>
                    <a:pt x="1540" y="76"/>
                  </a:cubicBezTo>
                  <a:close/>
                  <a:moveTo>
                    <a:pt x="1540" y="0"/>
                  </a:moveTo>
                  <a:cubicBezTo>
                    <a:pt x="1467" y="0"/>
                    <a:pt x="1391" y="50"/>
                    <a:pt x="1292" y="100"/>
                  </a:cubicBezTo>
                  <a:cubicBezTo>
                    <a:pt x="1193" y="149"/>
                    <a:pt x="1069" y="249"/>
                    <a:pt x="944" y="374"/>
                  </a:cubicBezTo>
                  <a:lnTo>
                    <a:pt x="871" y="447"/>
                  </a:lnTo>
                  <a:cubicBezTo>
                    <a:pt x="771" y="547"/>
                    <a:pt x="646" y="672"/>
                    <a:pt x="547" y="795"/>
                  </a:cubicBezTo>
                  <a:cubicBezTo>
                    <a:pt x="398" y="970"/>
                    <a:pt x="275" y="1169"/>
                    <a:pt x="175" y="1318"/>
                  </a:cubicBezTo>
                  <a:cubicBezTo>
                    <a:pt x="126" y="1391"/>
                    <a:pt x="76" y="1467"/>
                    <a:pt x="50" y="1540"/>
                  </a:cubicBezTo>
                  <a:cubicBezTo>
                    <a:pt x="26" y="1616"/>
                    <a:pt x="0" y="1665"/>
                    <a:pt x="0" y="1715"/>
                  </a:cubicBezTo>
                  <a:lnTo>
                    <a:pt x="0" y="1765"/>
                  </a:lnTo>
                  <a:lnTo>
                    <a:pt x="26" y="1789"/>
                  </a:lnTo>
                  <a:cubicBezTo>
                    <a:pt x="50" y="1814"/>
                    <a:pt x="50" y="1814"/>
                    <a:pt x="76" y="1814"/>
                  </a:cubicBezTo>
                  <a:lnTo>
                    <a:pt x="100" y="1814"/>
                  </a:lnTo>
                  <a:cubicBezTo>
                    <a:pt x="149" y="1814"/>
                    <a:pt x="225" y="1814"/>
                    <a:pt x="275" y="1789"/>
                  </a:cubicBezTo>
                  <a:cubicBezTo>
                    <a:pt x="348" y="1765"/>
                    <a:pt x="398" y="1715"/>
                    <a:pt x="473" y="1665"/>
                  </a:cubicBezTo>
                  <a:cubicBezTo>
                    <a:pt x="646" y="1566"/>
                    <a:pt x="845" y="1417"/>
                    <a:pt x="1020" y="1268"/>
                  </a:cubicBezTo>
                  <a:cubicBezTo>
                    <a:pt x="1044" y="1242"/>
                    <a:pt x="1069" y="1242"/>
                    <a:pt x="1069" y="1218"/>
                  </a:cubicBezTo>
                  <a:cubicBezTo>
                    <a:pt x="1169" y="1143"/>
                    <a:pt x="1292" y="1043"/>
                    <a:pt x="1367" y="944"/>
                  </a:cubicBezTo>
                  <a:lnTo>
                    <a:pt x="1441" y="871"/>
                  </a:lnTo>
                  <a:cubicBezTo>
                    <a:pt x="1566" y="722"/>
                    <a:pt x="1665" y="622"/>
                    <a:pt x="1715" y="523"/>
                  </a:cubicBezTo>
                  <a:cubicBezTo>
                    <a:pt x="1765" y="424"/>
                    <a:pt x="1789" y="348"/>
                    <a:pt x="1789" y="275"/>
                  </a:cubicBezTo>
                  <a:cubicBezTo>
                    <a:pt x="1789" y="199"/>
                    <a:pt x="1765" y="126"/>
                    <a:pt x="1715" y="100"/>
                  </a:cubicBezTo>
                  <a:cubicBezTo>
                    <a:pt x="1665" y="50"/>
                    <a:pt x="1616" y="0"/>
                    <a:pt x="154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819565" y="2942322"/>
              <a:ext cx="146917" cy="188994"/>
            </a:xfrm>
            <a:custGeom>
              <a:avLst/>
              <a:gdLst/>
              <a:ahLst/>
              <a:cxnLst/>
              <a:rect l="l" t="t" r="r" b="b"/>
              <a:pathLst>
                <a:path w="1044" h="1343" extrusionOk="0">
                  <a:moveTo>
                    <a:pt x="487" y="85"/>
                  </a:moveTo>
                  <a:lnTo>
                    <a:pt x="968" y="1143"/>
                  </a:lnTo>
                  <a:lnTo>
                    <a:pt x="968" y="1143"/>
                  </a:lnTo>
                  <a:lnTo>
                    <a:pt x="869" y="1243"/>
                  </a:lnTo>
                  <a:lnTo>
                    <a:pt x="92" y="466"/>
                  </a:lnTo>
                  <a:lnTo>
                    <a:pt x="92" y="466"/>
                  </a:lnTo>
                  <a:cubicBezTo>
                    <a:pt x="96" y="462"/>
                    <a:pt x="100" y="456"/>
                    <a:pt x="100" y="448"/>
                  </a:cubicBezTo>
                  <a:cubicBezTo>
                    <a:pt x="124" y="422"/>
                    <a:pt x="149" y="422"/>
                    <a:pt x="149" y="398"/>
                  </a:cubicBezTo>
                  <a:cubicBezTo>
                    <a:pt x="249" y="323"/>
                    <a:pt x="372" y="223"/>
                    <a:pt x="447" y="124"/>
                  </a:cubicBezTo>
                  <a:lnTo>
                    <a:pt x="487" y="85"/>
                  </a:lnTo>
                  <a:close/>
                  <a:moveTo>
                    <a:pt x="471" y="1"/>
                  </a:moveTo>
                  <a:lnTo>
                    <a:pt x="398" y="74"/>
                  </a:lnTo>
                  <a:cubicBezTo>
                    <a:pt x="322" y="174"/>
                    <a:pt x="223" y="273"/>
                    <a:pt x="124" y="349"/>
                  </a:cubicBezTo>
                  <a:cubicBezTo>
                    <a:pt x="100" y="373"/>
                    <a:pt x="74" y="373"/>
                    <a:pt x="50" y="398"/>
                  </a:cubicBezTo>
                  <a:cubicBezTo>
                    <a:pt x="50" y="422"/>
                    <a:pt x="24" y="448"/>
                    <a:pt x="24" y="448"/>
                  </a:cubicBezTo>
                  <a:lnTo>
                    <a:pt x="0" y="472"/>
                  </a:lnTo>
                  <a:lnTo>
                    <a:pt x="869" y="1342"/>
                  </a:lnTo>
                  <a:lnTo>
                    <a:pt x="1043" y="1143"/>
                  </a:lnTo>
                  <a:lnTo>
                    <a:pt x="1043" y="1118"/>
                  </a:lnTo>
                  <a:lnTo>
                    <a:pt x="5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921028" y="3050539"/>
              <a:ext cx="48972" cy="59808"/>
            </a:xfrm>
            <a:custGeom>
              <a:avLst/>
              <a:gdLst/>
              <a:ahLst/>
              <a:cxnLst/>
              <a:rect l="l" t="t" r="r" b="b"/>
              <a:pathLst>
                <a:path w="348" h="425" extrusionOk="0">
                  <a:moveTo>
                    <a:pt x="235" y="103"/>
                  </a:moveTo>
                  <a:lnTo>
                    <a:pt x="271" y="282"/>
                  </a:lnTo>
                  <a:lnTo>
                    <a:pt x="271" y="282"/>
                  </a:lnTo>
                  <a:lnTo>
                    <a:pt x="248" y="325"/>
                  </a:lnTo>
                  <a:lnTo>
                    <a:pt x="111" y="186"/>
                  </a:lnTo>
                  <a:lnTo>
                    <a:pt x="111" y="186"/>
                  </a:lnTo>
                  <a:cubicBezTo>
                    <a:pt x="154" y="165"/>
                    <a:pt x="191" y="135"/>
                    <a:pt x="235" y="103"/>
                  </a:cubicBezTo>
                  <a:close/>
                  <a:moveTo>
                    <a:pt x="298" y="1"/>
                  </a:moveTo>
                  <a:lnTo>
                    <a:pt x="248" y="27"/>
                  </a:lnTo>
                  <a:cubicBezTo>
                    <a:pt x="175" y="76"/>
                    <a:pt x="99" y="100"/>
                    <a:pt x="50" y="126"/>
                  </a:cubicBezTo>
                  <a:lnTo>
                    <a:pt x="26" y="150"/>
                  </a:lnTo>
                  <a:lnTo>
                    <a:pt x="0" y="176"/>
                  </a:lnTo>
                  <a:lnTo>
                    <a:pt x="248" y="424"/>
                  </a:lnTo>
                  <a:lnTo>
                    <a:pt x="348" y="325"/>
                  </a:lnTo>
                  <a:lnTo>
                    <a:pt x="348" y="299"/>
                  </a:lnTo>
                  <a:lnTo>
                    <a:pt x="29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994346" y="2802582"/>
              <a:ext cx="185194" cy="150294"/>
            </a:xfrm>
            <a:custGeom>
              <a:avLst/>
              <a:gdLst/>
              <a:ahLst/>
              <a:cxnLst/>
              <a:rect l="l" t="t" r="r" b="b"/>
              <a:pathLst>
                <a:path w="1316" h="1068" extrusionOk="0">
                  <a:moveTo>
                    <a:pt x="199" y="100"/>
                  </a:moveTo>
                  <a:lnTo>
                    <a:pt x="1232" y="581"/>
                  </a:lnTo>
                  <a:lnTo>
                    <a:pt x="1232" y="581"/>
                  </a:lnTo>
                  <a:lnTo>
                    <a:pt x="1193" y="620"/>
                  </a:lnTo>
                  <a:cubicBezTo>
                    <a:pt x="1093" y="720"/>
                    <a:pt x="968" y="845"/>
                    <a:pt x="869" y="968"/>
                  </a:cubicBezTo>
                  <a:cubicBezTo>
                    <a:pt x="869" y="968"/>
                    <a:pt x="863" y="974"/>
                    <a:pt x="855" y="980"/>
                  </a:cubicBezTo>
                  <a:lnTo>
                    <a:pt x="855" y="980"/>
                  </a:lnTo>
                  <a:lnTo>
                    <a:pt x="74" y="199"/>
                  </a:lnTo>
                  <a:lnTo>
                    <a:pt x="199" y="100"/>
                  </a:lnTo>
                  <a:close/>
                  <a:moveTo>
                    <a:pt x="173" y="0"/>
                  </a:moveTo>
                  <a:lnTo>
                    <a:pt x="1" y="199"/>
                  </a:lnTo>
                  <a:lnTo>
                    <a:pt x="845" y="1067"/>
                  </a:lnTo>
                  <a:lnTo>
                    <a:pt x="869" y="1044"/>
                  </a:lnTo>
                  <a:cubicBezTo>
                    <a:pt x="895" y="1044"/>
                    <a:pt x="895" y="1018"/>
                    <a:pt x="918" y="1018"/>
                  </a:cubicBezTo>
                  <a:cubicBezTo>
                    <a:pt x="1018" y="895"/>
                    <a:pt x="1143" y="769"/>
                    <a:pt x="1242" y="670"/>
                  </a:cubicBezTo>
                  <a:lnTo>
                    <a:pt x="1316" y="597"/>
                  </a:lnTo>
                  <a:lnTo>
                    <a:pt x="1316" y="571"/>
                  </a:lnTo>
                  <a:lnTo>
                    <a:pt x="1316" y="547"/>
                  </a:lnTo>
                  <a:lnTo>
                    <a:pt x="17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973378" y="3005366"/>
              <a:ext cx="56009" cy="48972"/>
            </a:xfrm>
            <a:custGeom>
              <a:avLst/>
              <a:gdLst/>
              <a:ahLst/>
              <a:cxnLst/>
              <a:rect l="l" t="t" r="r" b="b"/>
              <a:pathLst>
                <a:path w="398" h="348" extrusionOk="0">
                  <a:moveTo>
                    <a:pt x="120" y="77"/>
                  </a:moveTo>
                  <a:lnTo>
                    <a:pt x="298" y="113"/>
                  </a:lnTo>
                  <a:lnTo>
                    <a:pt x="298" y="113"/>
                  </a:lnTo>
                  <a:cubicBezTo>
                    <a:pt x="268" y="167"/>
                    <a:pt x="249" y="217"/>
                    <a:pt x="231" y="257"/>
                  </a:cubicBezTo>
                  <a:lnTo>
                    <a:pt x="231" y="257"/>
                  </a:lnTo>
                  <a:lnTo>
                    <a:pt x="74" y="123"/>
                  </a:lnTo>
                  <a:lnTo>
                    <a:pt x="120" y="77"/>
                  </a:lnTo>
                  <a:close/>
                  <a:moveTo>
                    <a:pt x="100" y="0"/>
                  </a:moveTo>
                  <a:lnTo>
                    <a:pt x="74" y="24"/>
                  </a:lnTo>
                  <a:lnTo>
                    <a:pt x="1" y="123"/>
                  </a:lnTo>
                  <a:lnTo>
                    <a:pt x="223" y="348"/>
                  </a:lnTo>
                  <a:lnTo>
                    <a:pt x="249" y="322"/>
                  </a:lnTo>
                  <a:lnTo>
                    <a:pt x="273" y="322"/>
                  </a:lnTo>
                  <a:lnTo>
                    <a:pt x="273" y="298"/>
                  </a:lnTo>
                  <a:cubicBezTo>
                    <a:pt x="299" y="248"/>
                    <a:pt x="348" y="173"/>
                    <a:pt x="372" y="99"/>
                  </a:cubicBezTo>
                  <a:lnTo>
                    <a:pt x="398" y="74"/>
                  </a:lnTo>
                  <a:lnTo>
                    <a:pt x="10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6"/>
          <p:cNvGrpSpPr/>
          <p:nvPr/>
        </p:nvGrpSpPr>
        <p:grpSpPr>
          <a:xfrm>
            <a:off x="7455438" y="2341339"/>
            <a:ext cx="199266" cy="321697"/>
            <a:chOff x="-889506" y="3403758"/>
            <a:chExt cx="199266" cy="321697"/>
          </a:xfrm>
        </p:grpSpPr>
        <p:sp>
          <p:nvSpPr>
            <p:cNvPr id="101" name="Google Shape;101;p16"/>
            <p:cNvSpPr/>
            <p:nvPr/>
          </p:nvSpPr>
          <p:spPr>
            <a:xfrm>
              <a:off x="-889506" y="3403758"/>
              <a:ext cx="84013" cy="84013"/>
            </a:xfrm>
            <a:custGeom>
              <a:avLst/>
              <a:gdLst/>
              <a:ahLst/>
              <a:cxnLst/>
              <a:rect l="l" t="t" r="r" b="b"/>
              <a:pathLst>
                <a:path w="597" h="597" extrusionOk="0">
                  <a:moveTo>
                    <a:pt x="299" y="50"/>
                  </a:moveTo>
                  <a:cubicBezTo>
                    <a:pt x="348" y="50"/>
                    <a:pt x="422" y="74"/>
                    <a:pt x="448" y="124"/>
                  </a:cubicBezTo>
                  <a:cubicBezTo>
                    <a:pt x="497" y="173"/>
                    <a:pt x="521" y="223"/>
                    <a:pt x="521" y="298"/>
                  </a:cubicBezTo>
                  <a:cubicBezTo>
                    <a:pt x="521" y="372"/>
                    <a:pt x="497" y="422"/>
                    <a:pt x="448" y="471"/>
                  </a:cubicBezTo>
                  <a:cubicBezTo>
                    <a:pt x="422" y="521"/>
                    <a:pt x="348" y="547"/>
                    <a:pt x="299" y="547"/>
                  </a:cubicBezTo>
                  <a:cubicBezTo>
                    <a:pt x="223" y="547"/>
                    <a:pt x="173" y="521"/>
                    <a:pt x="124" y="471"/>
                  </a:cubicBezTo>
                  <a:cubicBezTo>
                    <a:pt x="100" y="422"/>
                    <a:pt x="74" y="372"/>
                    <a:pt x="74" y="298"/>
                  </a:cubicBezTo>
                  <a:cubicBezTo>
                    <a:pt x="74" y="223"/>
                    <a:pt x="100" y="173"/>
                    <a:pt x="124" y="124"/>
                  </a:cubicBezTo>
                  <a:cubicBezTo>
                    <a:pt x="173" y="74"/>
                    <a:pt x="223" y="50"/>
                    <a:pt x="299" y="50"/>
                  </a:cubicBezTo>
                  <a:close/>
                  <a:moveTo>
                    <a:pt x="299" y="0"/>
                  </a:moveTo>
                  <a:cubicBezTo>
                    <a:pt x="223" y="0"/>
                    <a:pt x="150" y="24"/>
                    <a:pt x="100" y="74"/>
                  </a:cubicBezTo>
                  <a:cubicBezTo>
                    <a:pt x="24" y="149"/>
                    <a:pt x="1" y="223"/>
                    <a:pt x="1" y="298"/>
                  </a:cubicBezTo>
                  <a:cubicBezTo>
                    <a:pt x="1" y="372"/>
                    <a:pt x="24" y="447"/>
                    <a:pt x="100" y="521"/>
                  </a:cubicBezTo>
                  <a:cubicBezTo>
                    <a:pt x="150" y="571"/>
                    <a:pt x="223" y="596"/>
                    <a:pt x="299" y="596"/>
                  </a:cubicBezTo>
                  <a:cubicBezTo>
                    <a:pt x="372" y="596"/>
                    <a:pt x="448" y="571"/>
                    <a:pt x="497" y="521"/>
                  </a:cubicBezTo>
                  <a:cubicBezTo>
                    <a:pt x="571" y="447"/>
                    <a:pt x="597" y="372"/>
                    <a:pt x="597" y="298"/>
                  </a:cubicBezTo>
                  <a:cubicBezTo>
                    <a:pt x="597" y="223"/>
                    <a:pt x="571" y="149"/>
                    <a:pt x="497" y="74"/>
                  </a:cubicBezTo>
                  <a:cubicBezTo>
                    <a:pt x="448" y="24"/>
                    <a:pt x="372" y="0"/>
                    <a:pt x="29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774252" y="3522530"/>
              <a:ext cx="84013" cy="84013"/>
            </a:xfrm>
            <a:custGeom>
              <a:avLst/>
              <a:gdLst/>
              <a:ahLst/>
              <a:cxnLst/>
              <a:rect l="l" t="t" r="r" b="b"/>
              <a:pathLst>
                <a:path w="597" h="597" extrusionOk="0">
                  <a:moveTo>
                    <a:pt x="298" y="50"/>
                  </a:moveTo>
                  <a:cubicBezTo>
                    <a:pt x="348" y="50"/>
                    <a:pt x="423" y="74"/>
                    <a:pt x="447" y="124"/>
                  </a:cubicBezTo>
                  <a:cubicBezTo>
                    <a:pt x="497" y="174"/>
                    <a:pt x="523" y="223"/>
                    <a:pt x="523" y="299"/>
                  </a:cubicBezTo>
                  <a:cubicBezTo>
                    <a:pt x="523" y="372"/>
                    <a:pt x="497" y="422"/>
                    <a:pt x="447" y="472"/>
                  </a:cubicBezTo>
                  <a:cubicBezTo>
                    <a:pt x="423" y="521"/>
                    <a:pt x="348" y="547"/>
                    <a:pt x="298" y="547"/>
                  </a:cubicBezTo>
                  <a:cubicBezTo>
                    <a:pt x="225" y="547"/>
                    <a:pt x="175" y="521"/>
                    <a:pt x="125" y="472"/>
                  </a:cubicBezTo>
                  <a:cubicBezTo>
                    <a:pt x="100" y="422"/>
                    <a:pt x="76" y="372"/>
                    <a:pt x="76" y="299"/>
                  </a:cubicBezTo>
                  <a:cubicBezTo>
                    <a:pt x="76" y="223"/>
                    <a:pt x="100" y="174"/>
                    <a:pt x="125" y="124"/>
                  </a:cubicBezTo>
                  <a:cubicBezTo>
                    <a:pt x="175" y="74"/>
                    <a:pt x="225" y="50"/>
                    <a:pt x="298" y="50"/>
                  </a:cubicBezTo>
                  <a:close/>
                  <a:moveTo>
                    <a:pt x="298" y="1"/>
                  </a:moveTo>
                  <a:cubicBezTo>
                    <a:pt x="225" y="1"/>
                    <a:pt x="149" y="25"/>
                    <a:pt x="76" y="74"/>
                  </a:cubicBezTo>
                  <a:cubicBezTo>
                    <a:pt x="26" y="150"/>
                    <a:pt x="0" y="223"/>
                    <a:pt x="0" y="299"/>
                  </a:cubicBezTo>
                  <a:cubicBezTo>
                    <a:pt x="0" y="372"/>
                    <a:pt x="26" y="448"/>
                    <a:pt x="76" y="521"/>
                  </a:cubicBezTo>
                  <a:cubicBezTo>
                    <a:pt x="149" y="571"/>
                    <a:pt x="225" y="597"/>
                    <a:pt x="298" y="597"/>
                  </a:cubicBezTo>
                  <a:cubicBezTo>
                    <a:pt x="374" y="597"/>
                    <a:pt x="447" y="571"/>
                    <a:pt x="497" y="521"/>
                  </a:cubicBezTo>
                  <a:cubicBezTo>
                    <a:pt x="547" y="448"/>
                    <a:pt x="596" y="372"/>
                    <a:pt x="596" y="299"/>
                  </a:cubicBezTo>
                  <a:cubicBezTo>
                    <a:pt x="596" y="223"/>
                    <a:pt x="547" y="150"/>
                    <a:pt x="497" y="74"/>
                  </a:cubicBezTo>
                  <a:cubicBezTo>
                    <a:pt x="447" y="25"/>
                    <a:pt x="374" y="1"/>
                    <a:pt x="298"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889506" y="3641442"/>
              <a:ext cx="84013" cy="84013"/>
            </a:xfrm>
            <a:custGeom>
              <a:avLst/>
              <a:gdLst/>
              <a:ahLst/>
              <a:cxnLst/>
              <a:rect l="l" t="t" r="r" b="b"/>
              <a:pathLst>
                <a:path w="597" h="597" extrusionOk="0">
                  <a:moveTo>
                    <a:pt x="299" y="50"/>
                  </a:moveTo>
                  <a:cubicBezTo>
                    <a:pt x="348" y="50"/>
                    <a:pt x="422" y="100"/>
                    <a:pt x="448" y="123"/>
                  </a:cubicBezTo>
                  <a:cubicBezTo>
                    <a:pt x="497" y="173"/>
                    <a:pt x="521" y="223"/>
                    <a:pt x="521" y="298"/>
                  </a:cubicBezTo>
                  <a:cubicBezTo>
                    <a:pt x="521" y="372"/>
                    <a:pt x="497" y="421"/>
                    <a:pt x="448" y="471"/>
                  </a:cubicBezTo>
                  <a:cubicBezTo>
                    <a:pt x="422" y="521"/>
                    <a:pt x="348" y="547"/>
                    <a:pt x="299" y="547"/>
                  </a:cubicBezTo>
                  <a:cubicBezTo>
                    <a:pt x="223" y="547"/>
                    <a:pt x="173" y="521"/>
                    <a:pt x="124" y="471"/>
                  </a:cubicBezTo>
                  <a:cubicBezTo>
                    <a:pt x="100" y="421"/>
                    <a:pt x="74" y="372"/>
                    <a:pt x="74" y="298"/>
                  </a:cubicBezTo>
                  <a:cubicBezTo>
                    <a:pt x="74" y="223"/>
                    <a:pt x="100" y="173"/>
                    <a:pt x="124" y="123"/>
                  </a:cubicBezTo>
                  <a:cubicBezTo>
                    <a:pt x="173" y="100"/>
                    <a:pt x="223" y="50"/>
                    <a:pt x="299" y="50"/>
                  </a:cubicBezTo>
                  <a:close/>
                  <a:moveTo>
                    <a:pt x="299" y="0"/>
                  </a:moveTo>
                  <a:cubicBezTo>
                    <a:pt x="223" y="0"/>
                    <a:pt x="150" y="24"/>
                    <a:pt x="100" y="74"/>
                  </a:cubicBezTo>
                  <a:cubicBezTo>
                    <a:pt x="24" y="149"/>
                    <a:pt x="1" y="223"/>
                    <a:pt x="1" y="298"/>
                  </a:cubicBezTo>
                  <a:cubicBezTo>
                    <a:pt x="1" y="372"/>
                    <a:pt x="24" y="471"/>
                    <a:pt x="100" y="521"/>
                  </a:cubicBezTo>
                  <a:cubicBezTo>
                    <a:pt x="150" y="570"/>
                    <a:pt x="223" y="596"/>
                    <a:pt x="299" y="596"/>
                  </a:cubicBezTo>
                  <a:cubicBezTo>
                    <a:pt x="372" y="596"/>
                    <a:pt x="448" y="570"/>
                    <a:pt x="497" y="521"/>
                  </a:cubicBezTo>
                  <a:cubicBezTo>
                    <a:pt x="571" y="471"/>
                    <a:pt x="597" y="372"/>
                    <a:pt x="597" y="298"/>
                  </a:cubicBezTo>
                  <a:cubicBezTo>
                    <a:pt x="597" y="223"/>
                    <a:pt x="571" y="149"/>
                    <a:pt x="497" y="74"/>
                  </a:cubicBezTo>
                  <a:cubicBezTo>
                    <a:pt x="448" y="24"/>
                    <a:pt x="372" y="0"/>
                    <a:pt x="29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826602" y="3470039"/>
              <a:ext cx="70081" cy="69940"/>
            </a:xfrm>
            <a:custGeom>
              <a:avLst/>
              <a:gdLst/>
              <a:ahLst/>
              <a:cxnLst/>
              <a:rect l="l" t="t" r="r" b="b"/>
              <a:pathLst>
                <a:path w="498" h="497" extrusionOk="0">
                  <a:moveTo>
                    <a:pt x="50" y="0"/>
                  </a:moveTo>
                  <a:lnTo>
                    <a:pt x="1" y="50"/>
                  </a:lnTo>
                  <a:lnTo>
                    <a:pt x="448" y="497"/>
                  </a:lnTo>
                  <a:lnTo>
                    <a:pt x="497" y="447"/>
                  </a:lnTo>
                  <a:lnTo>
                    <a:pt x="5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826602" y="3588811"/>
              <a:ext cx="70081" cy="70081"/>
            </a:xfrm>
            <a:custGeom>
              <a:avLst/>
              <a:gdLst/>
              <a:ahLst/>
              <a:cxnLst/>
              <a:rect l="l" t="t" r="r" b="b"/>
              <a:pathLst>
                <a:path w="498" h="498" extrusionOk="0">
                  <a:moveTo>
                    <a:pt x="448" y="1"/>
                  </a:moveTo>
                  <a:lnTo>
                    <a:pt x="1" y="448"/>
                  </a:lnTo>
                  <a:lnTo>
                    <a:pt x="50" y="497"/>
                  </a:lnTo>
                  <a:lnTo>
                    <a:pt x="497" y="50"/>
                  </a:lnTo>
                  <a:lnTo>
                    <a:pt x="448"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6"/>
          <p:cNvGrpSpPr/>
          <p:nvPr/>
        </p:nvGrpSpPr>
        <p:grpSpPr>
          <a:xfrm>
            <a:off x="2270338" y="3047210"/>
            <a:ext cx="1490962" cy="1747762"/>
            <a:chOff x="4779073" y="1659468"/>
            <a:chExt cx="1698521" cy="2134019"/>
          </a:xfrm>
        </p:grpSpPr>
        <p:sp>
          <p:nvSpPr>
            <p:cNvPr id="107" name="Google Shape;107;p16"/>
            <p:cNvSpPr/>
            <p:nvPr/>
          </p:nvSpPr>
          <p:spPr>
            <a:xfrm>
              <a:off x="4779073" y="1659468"/>
              <a:ext cx="1698521" cy="2134019"/>
            </a:xfrm>
            <a:custGeom>
              <a:avLst/>
              <a:gdLst/>
              <a:ahLst/>
              <a:cxnLst/>
              <a:rect l="l" t="t" r="r" b="b"/>
              <a:pathLst>
                <a:path w="63101" h="79280" extrusionOk="0">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4779073" y="2104145"/>
              <a:ext cx="1507057" cy="1537904"/>
            </a:xfrm>
            <a:custGeom>
              <a:avLst/>
              <a:gdLst/>
              <a:ahLst/>
              <a:cxnLst/>
              <a:rect l="l" t="t" r="r" b="b"/>
              <a:pathLst>
                <a:path w="55988"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6"/>
          <p:cNvGrpSpPr/>
          <p:nvPr/>
        </p:nvGrpSpPr>
        <p:grpSpPr>
          <a:xfrm>
            <a:off x="2134317" y="1023372"/>
            <a:ext cx="1561451" cy="1691637"/>
            <a:chOff x="2784137" y="1659468"/>
            <a:chExt cx="1698521" cy="2134019"/>
          </a:xfrm>
        </p:grpSpPr>
        <p:sp>
          <p:nvSpPr>
            <p:cNvPr id="110" name="Google Shape;110;p16"/>
            <p:cNvSpPr/>
            <p:nvPr/>
          </p:nvSpPr>
          <p:spPr>
            <a:xfrm>
              <a:off x="2784137" y="1659468"/>
              <a:ext cx="1698521" cy="2134019"/>
            </a:xfrm>
            <a:custGeom>
              <a:avLst/>
              <a:gdLst/>
              <a:ahLst/>
              <a:cxnLst/>
              <a:rect l="l" t="t" r="r" b="b"/>
              <a:pathLst>
                <a:path w="63101" h="79280" extrusionOk="0">
                  <a:moveTo>
                    <a:pt x="4819" y="0"/>
                  </a:moveTo>
                  <a:cubicBezTo>
                    <a:pt x="2185" y="0"/>
                    <a:pt x="1" y="2184"/>
                    <a:pt x="1" y="4938"/>
                  </a:cubicBezTo>
                  <a:lnTo>
                    <a:pt x="1" y="74342"/>
                  </a:lnTo>
                  <a:cubicBezTo>
                    <a:pt x="1" y="77095"/>
                    <a:pt x="2185" y="79280"/>
                    <a:pt x="4819" y="79280"/>
                  </a:cubicBezTo>
                  <a:lnTo>
                    <a:pt x="58282" y="79280"/>
                  </a:lnTo>
                  <a:cubicBezTo>
                    <a:pt x="60925" y="79280"/>
                    <a:pt x="63100" y="77095"/>
                    <a:pt x="63100" y="74342"/>
                  </a:cubicBezTo>
                  <a:lnTo>
                    <a:pt x="63100" y="4938"/>
                  </a:lnTo>
                  <a:cubicBezTo>
                    <a:pt x="63100" y="2184"/>
                    <a:pt x="60925" y="0"/>
                    <a:pt x="58282"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2784137" y="2104145"/>
              <a:ext cx="1507057" cy="1537904"/>
            </a:xfrm>
            <a:custGeom>
              <a:avLst/>
              <a:gdLst/>
              <a:ahLst/>
              <a:cxnLst/>
              <a:rect l="l" t="t" r="r" b="b"/>
              <a:pathLst>
                <a:path w="55988" h="57134" extrusionOk="0">
                  <a:moveTo>
                    <a:pt x="2415" y="0"/>
                  </a:moveTo>
                  <a:cubicBezTo>
                    <a:pt x="1726" y="0"/>
                    <a:pt x="1148" y="349"/>
                    <a:pt x="689" y="689"/>
                  </a:cubicBezTo>
                  <a:cubicBezTo>
                    <a:pt x="230" y="1148"/>
                    <a:pt x="1" y="1836"/>
                    <a:pt x="1" y="2524"/>
                  </a:cubicBezTo>
                  <a:lnTo>
                    <a:pt x="1" y="57134"/>
                  </a:lnTo>
                  <a:cubicBezTo>
                    <a:pt x="1" y="56445"/>
                    <a:pt x="230" y="55876"/>
                    <a:pt x="689" y="55417"/>
                  </a:cubicBezTo>
                  <a:cubicBezTo>
                    <a:pt x="1148" y="54958"/>
                    <a:pt x="1726" y="54610"/>
                    <a:pt x="2415" y="54610"/>
                  </a:cubicBezTo>
                  <a:lnTo>
                    <a:pt x="50251" y="54610"/>
                  </a:lnTo>
                  <a:cubicBezTo>
                    <a:pt x="53463" y="54610"/>
                    <a:pt x="55987" y="52086"/>
                    <a:pt x="55987" y="48873"/>
                  </a:cubicBezTo>
                  <a:lnTo>
                    <a:pt x="55987" y="5737"/>
                  </a:lnTo>
                  <a:cubicBezTo>
                    <a:pt x="55987" y="2644"/>
                    <a:pt x="53463" y="0"/>
                    <a:pt x="50251" y="0"/>
                  </a:cubicBezTo>
                  <a:close/>
                </a:path>
              </a:pathLst>
            </a:custGeom>
            <a:solidFill>
              <a:schemeClr val="lt1"/>
            </a:solidFill>
            <a:ln>
              <a:noFill/>
            </a:ln>
            <a:effectLst>
              <a:outerShdw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p:nvPr/>
        </p:nvSpPr>
        <p:spPr>
          <a:xfrm>
            <a:off x="2195650" y="1527275"/>
            <a:ext cx="1289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2"/>
                </a:solidFill>
              </a:rPr>
              <a:t>Incremental Methodology</a:t>
            </a:r>
            <a:endParaRPr b="1">
              <a:solidFill>
                <a:schemeClr val="dk2"/>
              </a:solidFill>
            </a:endParaRPr>
          </a:p>
        </p:txBody>
      </p:sp>
      <p:sp>
        <p:nvSpPr>
          <p:cNvPr id="113" name="Google Shape;113;p16"/>
          <p:cNvSpPr txBox="1"/>
          <p:nvPr/>
        </p:nvSpPr>
        <p:spPr>
          <a:xfrm>
            <a:off x="2270350" y="3453275"/>
            <a:ext cx="1289400" cy="111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a:solidFill>
                  <a:schemeClr val="dk2"/>
                </a:solidFill>
              </a:rPr>
              <a:t>RUP Methodology</a:t>
            </a:r>
            <a:endParaRPr b="1">
              <a:solidFill>
                <a:schemeClr val="dk2"/>
              </a:solidFill>
            </a:endParaRPr>
          </a:p>
        </p:txBody>
      </p:sp>
      <p:sp>
        <p:nvSpPr>
          <p:cNvPr id="114" name="Google Shape;114;p16"/>
          <p:cNvSpPr txBox="1"/>
          <p:nvPr/>
        </p:nvSpPr>
        <p:spPr>
          <a:xfrm>
            <a:off x="4000025" y="3453275"/>
            <a:ext cx="1410000" cy="98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a:solidFill>
                  <a:schemeClr val="dk2"/>
                </a:solidFill>
              </a:rPr>
              <a:t>Extreme Programming</a:t>
            </a:r>
            <a:endParaRPr b="1">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body" idx="1"/>
          </p:nvPr>
        </p:nvSpPr>
        <p:spPr>
          <a:xfrm>
            <a:off x="0" y="0"/>
            <a:ext cx="7052700" cy="40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Another example of WBS breakdown</a:t>
            </a:r>
            <a:endParaRPr b="1"/>
          </a:p>
        </p:txBody>
      </p:sp>
      <p:pic>
        <p:nvPicPr>
          <p:cNvPr id="235" name="Google Shape;235;p34"/>
          <p:cNvPicPr preferRelativeResize="0"/>
          <p:nvPr/>
        </p:nvPicPr>
        <p:blipFill>
          <a:blip r:embed="rId3">
            <a:alphaModFix/>
          </a:blip>
          <a:stretch>
            <a:fillRect/>
          </a:stretch>
        </p:blipFill>
        <p:spPr>
          <a:xfrm>
            <a:off x="152400" y="556800"/>
            <a:ext cx="8839203" cy="38297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572925" y="347400"/>
            <a:ext cx="5343900" cy="1143000"/>
          </a:xfrm>
          <a:prstGeom prst="rect">
            <a:avLst/>
          </a:prstGeom>
        </p:spPr>
        <p:txBody>
          <a:bodyPr spcFirstLastPara="1" wrap="square" lIns="91425" tIns="91425" rIns="91425" bIns="91425" anchor="b" anchorCtr="0">
            <a:noAutofit/>
          </a:bodyPr>
          <a:lstStyle/>
          <a:p>
            <a:pPr marL="0" lvl="0" indent="0" algn="l" rtl="0">
              <a:lnSpc>
                <a:spcPct val="115000"/>
              </a:lnSpc>
              <a:spcBef>
                <a:spcPts val="1800"/>
              </a:spcBef>
              <a:spcAft>
                <a:spcPts val="0"/>
              </a:spcAft>
              <a:buClr>
                <a:schemeClr val="dk2"/>
              </a:buClr>
              <a:buSzPts val="1100"/>
              <a:buFont typeface="Arial"/>
              <a:buNone/>
            </a:pPr>
            <a:r>
              <a:rPr lang="en" sz="2200">
                <a:latin typeface="Arial"/>
                <a:ea typeface="Arial"/>
                <a:cs typeface="Arial"/>
                <a:sym typeface="Arial"/>
              </a:rPr>
              <a:t>Types of Work Breakdown Structures</a:t>
            </a:r>
            <a:endParaRPr sz="2200">
              <a:latin typeface="Arial"/>
              <a:ea typeface="Arial"/>
              <a:cs typeface="Arial"/>
              <a:sym typeface="Arial"/>
            </a:endParaRPr>
          </a:p>
          <a:p>
            <a:pPr marL="0" lvl="0" indent="0" algn="l" rtl="0">
              <a:spcBef>
                <a:spcPts val="400"/>
              </a:spcBef>
              <a:spcAft>
                <a:spcPts val="0"/>
              </a:spcAft>
              <a:buNone/>
            </a:pPr>
            <a:endParaRPr/>
          </a:p>
        </p:txBody>
      </p:sp>
      <p:sp>
        <p:nvSpPr>
          <p:cNvPr id="241" name="Google Shape;241;p35"/>
          <p:cNvSpPr txBox="1">
            <a:spLocks noGrp="1"/>
          </p:cNvSpPr>
          <p:nvPr>
            <p:ph type="body" idx="1"/>
          </p:nvPr>
        </p:nvSpPr>
        <p:spPr>
          <a:xfrm>
            <a:off x="457200" y="1389525"/>
            <a:ext cx="7846200" cy="23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There are two types of work breakdown structures commonly employed in project management: </a:t>
            </a:r>
            <a:endParaRPr sz="1800"/>
          </a:p>
          <a:p>
            <a:pPr marL="0" lvl="0" indent="0" algn="l" rtl="0">
              <a:spcBef>
                <a:spcPts val="0"/>
              </a:spcBef>
              <a:spcAft>
                <a:spcPts val="0"/>
              </a:spcAft>
              <a:buNone/>
            </a:pPr>
            <a:endParaRPr sz="1600"/>
          </a:p>
          <a:p>
            <a:pPr marL="457200" lvl="0" indent="-349250" algn="l" rtl="0">
              <a:spcBef>
                <a:spcPts val="0"/>
              </a:spcBef>
              <a:spcAft>
                <a:spcPts val="0"/>
              </a:spcAft>
              <a:buSzPts val="1900"/>
              <a:buAutoNum type="arabicPeriod"/>
            </a:pPr>
            <a:r>
              <a:rPr lang="en" sz="1900"/>
              <a:t>The process-oriented WBS </a:t>
            </a:r>
            <a:endParaRPr sz="1900"/>
          </a:p>
          <a:p>
            <a:pPr marL="457200" lvl="0" indent="-349250" algn="l" rtl="0">
              <a:spcBef>
                <a:spcPts val="0"/>
              </a:spcBef>
              <a:spcAft>
                <a:spcPts val="0"/>
              </a:spcAft>
              <a:buSzPts val="1900"/>
              <a:buAutoNum type="arabicPeriod"/>
            </a:pPr>
            <a:r>
              <a:rPr lang="en" sz="1900"/>
              <a:t>Deliverable-oriented WBS.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487050" y="369800"/>
            <a:ext cx="6426900" cy="1247400"/>
          </a:xfrm>
          <a:prstGeom prst="rect">
            <a:avLst/>
          </a:prstGeom>
        </p:spPr>
        <p:txBody>
          <a:bodyPr spcFirstLastPara="1" wrap="square" lIns="91425" tIns="91425" rIns="91425" bIns="91425" anchor="b" anchorCtr="0">
            <a:noAutofit/>
          </a:bodyPr>
          <a:lstStyle/>
          <a:p>
            <a:pPr marL="0" lvl="0" indent="0" algn="l" rtl="0">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Process-oriented work breakdown structure</a:t>
            </a:r>
            <a:endParaRPr sz="2200">
              <a:latin typeface="Arial"/>
              <a:ea typeface="Arial"/>
              <a:cs typeface="Arial"/>
              <a:sym typeface="Arial"/>
            </a:endParaRPr>
          </a:p>
          <a:p>
            <a:pPr marL="0" lvl="0" indent="0" algn="l" rtl="0">
              <a:spcBef>
                <a:spcPts val="400"/>
              </a:spcBef>
              <a:spcAft>
                <a:spcPts val="0"/>
              </a:spcAft>
              <a:buNone/>
            </a:pPr>
            <a:endParaRPr/>
          </a:p>
        </p:txBody>
      </p:sp>
      <p:sp>
        <p:nvSpPr>
          <p:cNvPr id="247" name="Google Shape;247;p36"/>
          <p:cNvSpPr txBox="1">
            <a:spLocks noGrp="1"/>
          </p:cNvSpPr>
          <p:nvPr>
            <p:ph type="body" idx="1"/>
          </p:nvPr>
        </p:nvSpPr>
        <p:spPr>
          <a:xfrm>
            <a:off x="457200" y="1344700"/>
            <a:ext cx="4148400" cy="296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process-oriented WBS defines a project in terms of steps, work phases, or functions. This type of WBS is focused on the steps that need to be taken within individual disciplines to complete a project and typically phrases individual elements in verb form</a:t>
            </a:r>
            <a:endParaRPr sz="1800"/>
          </a:p>
        </p:txBody>
      </p:sp>
      <p:pic>
        <p:nvPicPr>
          <p:cNvPr id="248" name="Google Shape;248;p36"/>
          <p:cNvPicPr preferRelativeResize="0"/>
          <p:nvPr/>
        </p:nvPicPr>
        <p:blipFill>
          <a:blip r:embed="rId3">
            <a:alphaModFix/>
          </a:blip>
          <a:stretch>
            <a:fillRect/>
          </a:stretch>
        </p:blipFill>
        <p:spPr>
          <a:xfrm>
            <a:off x="4758000" y="1243850"/>
            <a:ext cx="4040875" cy="349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558050" y="874025"/>
            <a:ext cx="7062000" cy="537900"/>
          </a:xfrm>
          <a:prstGeom prst="rect">
            <a:avLst/>
          </a:prstGeom>
        </p:spPr>
        <p:txBody>
          <a:bodyPr spcFirstLastPara="1" wrap="square" lIns="91425" tIns="91425" rIns="91425" bIns="91425" anchor="b" anchorCtr="0">
            <a:noAutofit/>
          </a:bodyPr>
          <a:lstStyle/>
          <a:p>
            <a:pPr marL="0" lvl="0" indent="0" algn="l" rtl="0">
              <a:lnSpc>
                <a:spcPct val="115000"/>
              </a:lnSpc>
              <a:spcBef>
                <a:spcPts val="1400"/>
              </a:spcBef>
              <a:spcAft>
                <a:spcPts val="0"/>
              </a:spcAft>
              <a:buClr>
                <a:schemeClr val="dk2"/>
              </a:buClr>
              <a:buSzPts val="1100"/>
              <a:buFont typeface="Arial"/>
              <a:buNone/>
            </a:pPr>
            <a:r>
              <a:rPr lang="en" sz="2200">
                <a:latin typeface="Arial"/>
                <a:ea typeface="Arial"/>
                <a:cs typeface="Arial"/>
                <a:sym typeface="Arial"/>
              </a:rPr>
              <a:t>Deliverables-oriented work breakdown structure</a:t>
            </a:r>
            <a:endParaRPr sz="2200">
              <a:latin typeface="Arial"/>
              <a:ea typeface="Arial"/>
              <a:cs typeface="Arial"/>
              <a:sym typeface="Arial"/>
            </a:endParaRPr>
          </a:p>
          <a:p>
            <a:pPr marL="0" lvl="0" indent="0" algn="l" rtl="0">
              <a:spcBef>
                <a:spcPts val="400"/>
              </a:spcBef>
              <a:spcAft>
                <a:spcPts val="0"/>
              </a:spcAft>
              <a:buNone/>
            </a:pPr>
            <a:endParaRPr sz="2200">
              <a:latin typeface="Arial"/>
              <a:ea typeface="Arial"/>
              <a:cs typeface="Arial"/>
              <a:sym typeface="Arial"/>
            </a:endParaRPr>
          </a:p>
        </p:txBody>
      </p:sp>
      <p:sp>
        <p:nvSpPr>
          <p:cNvPr id="254" name="Google Shape;254;p37"/>
          <p:cNvSpPr txBox="1">
            <a:spLocks noGrp="1"/>
          </p:cNvSpPr>
          <p:nvPr>
            <p:ph type="body" idx="1"/>
          </p:nvPr>
        </p:nvSpPr>
        <p:spPr>
          <a:xfrm>
            <a:off x="625275" y="1568825"/>
            <a:ext cx="4002600" cy="24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 deliverables-oriented WBS defines a project in terms of tangible deliverable components. Deliverables are typically a physical component or item needed to complete the overall project.</a:t>
            </a:r>
            <a:endParaRPr sz="1800"/>
          </a:p>
        </p:txBody>
      </p:sp>
      <p:pic>
        <p:nvPicPr>
          <p:cNvPr id="255" name="Google Shape;255;p37"/>
          <p:cNvPicPr preferRelativeResize="0"/>
          <p:nvPr/>
        </p:nvPicPr>
        <p:blipFill>
          <a:blip r:embed="rId3">
            <a:alphaModFix/>
          </a:blip>
          <a:stretch>
            <a:fillRect/>
          </a:stretch>
        </p:blipFill>
        <p:spPr>
          <a:xfrm>
            <a:off x="5177125" y="1116100"/>
            <a:ext cx="3420100" cy="37696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000" b="1">
                <a:solidFill>
                  <a:srgbClr val="3A3A3A"/>
                </a:solidFill>
                <a:highlight>
                  <a:srgbClr val="FFFFFF"/>
                </a:highlight>
                <a:latin typeface="Times New Roman"/>
                <a:ea typeface="Times New Roman"/>
                <a:cs typeface="Times New Roman"/>
                <a:sym typeface="Times New Roman"/>
              </a:rPr>
              <a:t>                                          </a:t>
            </a:r>
            <a:r>
              <a:rPr lang="en" sz="2300" b="1">
                <a:solidFill>
                  <a:srgbClr val="3A3A3A"/>
                </a:solidFill>
                <a:highlight>
                  <a:srgbClr val="FFFFFF"/>
                </a:highlight>
                <a:latin typeface="Times New Roman"/>
                <a:ea typeface="Times New Roman"/>
                <a:cs typeface="Times New Roman"/>
                <a:sym typeface="Times New Roman"/>
              </a:rPr>
              <a:t> </a:t>
            </a:r>
            <a:r>
              <a:rPr lang="en" sz="2300" b="1" u="sng">
                <a:solidFill>
                  <a:srgbClr val="3A3A3A"/>
                </a:solidFill>
                <a:highlight>
                  <a:srgbClr val="FFFFFF"/>
                </a:highlight>
                <a:latin typeface="Times New Roman"/>
                <a:ea typeface="Times New Roman"/>
                <a:cs typeface="Times New Roman"/>
                <a:sym typeface="Times New Roman"/>
              </a:rPr>
              <a:t>WBS Design Principles:</a:t>
            </a:r>
            <a:endParaRPr sz="1900" u="sng">
              <a:solidFill>
                <a:srgbClr val="455264"/>
              </a:solidFill>
              <a:highlight>
                <a:srgbClr val="FFFFFF"/>
              </a:highlight>
              <a:latin typeface="Arial"/>
              <a:ea typeface="Arial"/>
              <a:cs typeface="Arial"/>
              <a:sym typeface="Arial"/>
            </a:endParaRPr>
          </a:p>
          <a:p>
            <a:pPr marL="457200" lvl="0" indent="-342900" algn="l" rtl="0">
              <a:lnSpc>
                <a:spcPct val="115000"/>
              </a:lnSpc>
              <a:spcBef>
                <a:spcPts val="1200"/>
              </a:spcBef>
              <a:spcAft>
                <a:spcPts val="0"/>
              </a:spcAft>
              <a:buSzPts val="1800"/>
              <a:buFont typeface="Times New Roman"/>
              <a:buChar char="●"/>
            </a:pPr>
            <a:r>
              <a:rPr lang="en" sz="1800" b="1">
                <a:latin typeface="Times New Roman"/>
                <a:ea typeface="Times New Roman"/>
                <a:cs typeface="Times New Roman"/>
                <a:sym typeface="Times New Roman"/>
              </a:rPr>
              <a:t>Focus on deliverables, not methods:</a:t>
            </a:r>
            <a:endParaRPr sz="1800" b="1">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2"/>
              </a:buClr>
              <a:buSzPts val="1100"/>
              <a:buFont typeface="Arial"/>
              <a:buNone/>
            </a:pPr>
            <a:r>
              <a:rPr lang="en" sz="1400">
                <a:latin typeface="Times New Roman"/>
                <a:ea typeface="Times New Roman"/>
                <a:cs typeface="Times New Roman"/>
                <a:sym typeface="Times New Roman"/>
              </a:rPr>
              <a:t>          </a:t>
            </a:r>
            <a:r>
              <a:rPr lang="en" sz="1600">
                <a:latin typeface="Times New Roman"/>
                <a:ea typeface="Times New Roman"/>
                <a:cs typeface="Times New Roman"/>
                <a:sym typeface="Times New Roman"/>
              </a:rPr>
              <a:t> </a:t>
            </a:r>
            <a:r>
              <a:rPr lang="en" sz="1700">
                <a:latin typeface="Times New Roman"/>
                <a:ea typeface="Times New Roman"/>
                <a:cs typeface="Times New Roman"/>
                <a:sym typeface="Times New Roman"/>
              </a:rPr>
              <a:t>The key purpose of a work breakdown structure is to define the main deliverable in terms of the small components that form it. If the deliverable is not a product, then it must provide a specific and measurable outcome.</a:t>
            </a:r>
            <a:endParaRPr sz="1900">
              <a:latin typeface="Times New Roman"/>
              <a:ea typeface="Times New Roman"/>
              <a:cs typeface="Times New Roman"/>
              <a:sym typeface="Times New Roman"/>
            </a:endParaRPr>
          </a:p>
          <a:p>
            <a:pPr marL="457200" lvl="0" indent="-342900" algn="l" rtl="0">
              <a:lnSpc>
                <a:spcPct val="115000"/>
              </a:lnSpc>
              <a:spcBef>
                <a:spcPts val="1200"/>
              </a:spcBef>
              <a:spcAft>
                <a:spcPts val="0"/>
              </a:spcAft>
              <a:buSzPts val="1800"/>
              <a:buFont typeface="Times New Roman"/>
              <a:buChar char="●"/>
            </a:pPr>
            <a:r>
              <a:rPr lang="en" sz="1800" b="1">
                <a:latin typeface="Times New Roman"/>
                <a:ea typeface="Times New Roman"/>
                <a:cs typeface="Times New Roman"/>
                <a:sym typeface="Times New Roman"/>
              </a:rPr>
              <a:t>Mutual Exclusivity:</a:t>
            </a:r>
            <a:endParaRPr sz="1800" b="1">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2"/>
              </a:buClr>
              <a:buSzPts val="1100"/>
              <a:buFont typeface="Arial"/>
              <a:buNone/>
            </a:pPr>
            <a:r>
              <a:rPr lang="en" sz="1700">
                <a:latin typeface="Times New Roman"/>
                <a:ea typeface="Times New Roman"/>
                <a:cs typeface="Times New Roman"/>
                <a:sym typeface="Times New Roman"/>
              </a:rPr>
              <a:t>This could have two possible results:</a:t>
            </a:r>
            <a:endParaRPr sz="1700">
              <a:latin typeface="Times New Roman"/>
              <a:ea typeface="Times New Roman"/>
              <a:cs typeface="Times New Roman"/>
              <a:sym typeface="Times New Roman"/>
            </a:endParaRPr>
          </a:p>
          <a:p>
            <a:pPr marL="914400" lvl="0" indent="0" algn="l" rtl="0">
              <a:lnSpc>
                <a:spcPct val="115000"/>
              </a:lnSpc>
              <a:spcBef>
                <a:spcPts val="1200"/>
              </a:spcBef>
              <a:spcAft>
                <a:spcPts val="0"/>
              </a:spcAft>
              <a:buClr>
                <a:schemeClr val="dk2"/>
              </a:buClr>
              <a:buSzPts val="1100"/>
              <a:buFont typeface="Arial"/>
              <a:buNone/>
            </a:pPr>
            <a:r>
              <a:rPr lang="en" sz="1700">
                <a:latin typeface="Times New Roman"/>
                <a:ea typeface="Times New Roman"/>
                <a:cs typeface="Times New Roman"/>
                <a:sym typeface="Times New Roman"/>
              </a:rPr>
              <a:t>1.     It would duplicate your team’s efforts and create confusion around responsibility, effort, and accounting.</a:t>
            </a:r>
            <a:endParaRPr sz="1700">
              <a:latin typeface="Times New Roman"/>
              <a:ea typeface="Times New Roman"/>
              <a:cs typeface="Times New Roman"/>
              <a:sym typeface="Times New Roman"/>
            </a:endParaRPr>
          </a:p>
          <a:p>
            <a:pPr marL="914400" lvl="0" indent="0" algn="l" rtl="0">
              <a:lnSpc>
                <a:spcPct val="115000"/>
              </a:lnSpc>
              <a:spcBef>
                <a:spcPts val="1200"/>
              </a:spcBef>
              <a:spcAft>
                <a:spcPts val="1200"/>
              </a:spcAft>
              <a:buNone/>
            </a:pPr>
            <a:r>
              <a:rPr lang="en" sz="1700">
                <a:latin typeface="Times New Roman"/>
                <a:ea typeface="Times New Roman"/>
                <a:cs typeface="Times New Roman"/>
                <a:sym typeface="Times New Roman"/>
              </a:rPr>
              <a:t>2.     A WBS dictionary that describes each component in detail can help void mutual exclusivity.</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body" idx="1"/>
          </p:nvPr>
        </p:nvSpPr>
        <p:spPr>
          <a:xfrm>
            <a:off x="0" y="0"/>
            <a:ext cx="9091200" cy="51435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1200"/>
              </a:spcBef>
              <a:spcAft>
                <a:spcPts val="0"/>
              </a:spcAft>
              <a:buSzPts val="2100"/>
              <a:buFont typeface="Times New Roman"/>
              <a:buChar char="●"/>
            </a:pPr>
            <a:r>
              <a:rPr lang="en" sz="2100" b="1">
                <a:latin typeface="Times New Roman"/>
                <a:ea typeface="Times New Roman"/>
                <a:cs typeface="Times New Roman"/>
                <a:sym typeface="Times New Roman"/>
              </a:rPr>
              <a:t>Follow the 100 percent rule:</a:t>
            </a:r>
            <a:endParaRPr sz="2100" b="1">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2"/>
              </a:buClr>
              <a:buSzPts val="1100"/>
              <a:buFont typeface="Arial"/>
              <a:buNone/>
            </a:pPr>
            <a:r>
              <a:rPr lang="en" sz="1800">
                <a:latin typeface="Times New Roman"/>
                <a:ea typeface="Times New Roman"/>
                <a:cs typeface="Times New Roman"/>
                <a:sym typeface="Times New Roman"/>
              </a:rPr>
              <a:t>To eliminate work that doesn’t contribute to the deliverable, ensure that the sum of all resources in WBS, whether time, money, or another element, adds up to 100 percent. In other words, the elements in level two total 100 percent, and the level three and lower elements roll up into the level two percentage. Your finished project should never total more or less than 100 percent.</a:t>
            </a:r>
            <a:endParaRPr sz="1800">
              <a:latin typeface="Times New Roman"/>
              <a:ea typeface="Times New Roman"/>
              <a:cs typeface="Times New Roman"/>
              <a:sym typeface="Times New Roman"/>
            </a:endParaRPr>
          </a:p>
          <a:p>
            <a:pPr marL="457200" lvl="0" indent="-355600" algn="l" rtl="0">
              <a:lnSpc>
                <a:spcPct val="115000"/>
              </a:lnSpc>
              <a:spcBef>
                <a:spcPts val="1200"/>
              </a:spcBef>
              <a:spcAft>
                <a:spcPts val="0"/>
              </a:spcAft>
              <a:buSzPts val="2000"/>
              <a:buFont typeface="Times New Roman"/>
              <a:buChar char="●"/>
            </a:pPr>
            <a:r>
              <a:rPr lang="en" sz="2000" b="1">
                <a:latin typeface="Times New Roman"/>
                <a:ea typeface="Times New Roman"/>
                <a:cs typeface="Times New Roman"/>
                <a:sym typeface="Times New Roman"/>
              </a:rPr>
              <a:t>Look 2 most Important :</a:t>
            </a:r>
            <a:endParaRPr sz="2000" b="1">
              <a:latin typeface="Times New Roman"/>
              <a:ea typeface="Times New Roman"/>
              <a:cs typeface="Times New Roman"/>
              <a:sym typeface="Times New Roman"/>
            </a:endParaRPr>
          </a:p>
          <a:p>
            <a:pPr marL="0" lvl="0" indent="0" algn="l" rtl="0">
              <a:spcBef>
                <a:spcPts val="1200"/>
              </a:spcBef>
              <a:spcAft>
                <a:spcPts val="0"/>
              </a:spcAft>
              <a:buNone/>
            </a:pPr>
            <a:r>
              <a:rPr lang="en" sz="2000">
                <a:latin typeface="Times New Roman"/>
                <a:ea typeface="Times New Roman"/>
                <a:cs typeface="Times New Roman"/>
                <a:sym typeface="Times New Roman"/>
              </a:rPr>
              <a:t>Of all the levels on a WBS, Level-2 is often the most important because it determines how actual costs and schedule data are grouped for future project cost and schedule estimating.</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p:nvPr/>
        </p:nvSpPr>
        <p:spPr>
          <a:xfrm>
            <a:off x="441750" y="188150"/>
            <a:ext cx="7423800" cy="44175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Font typeface="Roboto"/>
              <a:buChar char="●"/>
            </a:pPr>
            <a:r>
              <a:rPr lang="en" sz="2100" b="1">
                <a:latin typeface="Roboto"/>
                <a:ea typeface="Roboto"/>
                <a:cs typeface="Roboto"/>
                <a:sym typeface="Roboto"/>
              </a:rPr>
              <a:t>Four Elements in each wbs element:</a:t>
            </a:r>
            <a:endParaRPr sz="2100" b="1">
              <a:latin typeface="Roboto"/>
              <a:ea typeface="Roboto"/>
              <a:cs typeface="Roboto"/>
              <a:sym typeface="Roboto"/>
            </a:endParaRPr>
          </a:p>
          <a:p>
            <a:pPr marL="457200" lvl="0" indent="0" algn="l" rtl="0">
              <a:spcBef>
                <a:spcPts val="0"/>
              </a:spcBef>
              <a:spcAft>
                <a:spcPts val="0"/>
              </a:spcAft>
              <a:buNone/>
            </a:pPr>
            <a:r>
              <a:rPr lang="en" sz="1900">
                <a:latin typeface="Roboto"/>
                <a:ea typeface="Roboto"/>
                <a:cs typeface="Roboto"/>
                <a:sym typeface="Roboto"/>
              </a:rPr>
              <a:t>1. The scope of work, including any deliverables. </a:t>
            </a:r>
            <a:endParaRPr sz="1900">
              <a:latin typeface="Roboto"/>
              <a:ea typeface="Roboto"/>
              <a:cs typeface="Roboto"/>
              <a:sym typeface="Roboto"/>
            </a:endParaRPr>
          </a:p>
          <a:p>
            <a:pPr marL="457200" lvl="0" indent="0" algn="l" rtl="0">
              <a:spcBef>
                <a:spcPts val="0"/>
              </a:spcBef>
              <a:spcAft>
                <a:spcPts val="0"/>
              </a:spcAft>
              <a:buNone/>
            </a:pPr>
            <a:r>
              <a:rPr lang="en" sz="1900">
                <a:latin typeface="Roboto"/>
                <a:ea typeface="Roboto"/>
                <a:cs typeface="Roboto"/>
                <a:sym typeface="Roboto"/>
              </a:rPr>
              <a:t>2. Timeline for the scope of work. </a:t>
            </a:r>
            <a:endParaRPr sz="1900">
              <a:latin typeface="Roboto"/>
              <a:ea typeface="Roboto"/>
              <a:cs typeface="Roboto"/>
              <a:sym typeface="Roboto"/>
            </a:endParaRPr>
          </a:p>
          <a:p>
            <a:pPr marL="457200" lvl="0" indent="0" algn="l" rtl="0">
              <a:spcBef>
                <a:spcPts val="0"/>
              </a:spcBef>
              <a:spcAft>
                <a:spcPts val="0"/>
              </a:spcAft>
              <a:buNone/>
            </a:pPr>
            <a:r>
              <a:rPr lang="en" sz="1900">
                <a:latin typeface="Roboto"/>
                <a:ea typeface="Roboto"/>
                <a:cs typeface="Roboto"/>
                <a:sym typeface="Roboto"/>
              </a:rPr>
              <a:t>3. The budget for the work. </a:t>
            </a:r>
            <a:endParaRPr sz="1900">
              <a:latin typeface="Roboto"/>
              <a:ea typeface="Roboto"/>
              <a:cs typeface="Roboto"/>
              <a:sym typeface="Roboto"/>
            </a:endParaRPr>
          </a:p>
          <a:p>
            <a:pPr marL="457200" lvl="0" indent="0" algn="l" rtl="0">
              <a:spcBef>
                <a:spcPts val="0"/>
              </a:spcBef>
              <a:spcAft>
                <a:spcPts val="0"/>
              </a:spcAft>
              <a:buNone/>
            </a:pPr>
            <a:r>
              <a:rPr lang="en" sz="1900">
                <a:latin typeface="Roboto"/>
                <a:ea typeface="Roboto"/>
                <a:cs typeface="Roboto"/>
                <a:sym typeface="Roboto"/>
              </a:rPr>
              <a:t>4. The name of the person responsible .</a:t>
            </a:r>
            <a:endParaRPr sz="1900">
              <a:latin typeface="Roboto"/>
              <a:ea typeface="Roboto"/>
              <a:cs typeface="Roboto"/>
              <a:sym typeface="Roboto"/>
            </a:endParaRPr>
          </a:p>
          <a:p>
            <a:pPr marL="457200" lvl="0" indent="0" algn="l" rtl="0">
              <a:spcBef>
                <a:spcPts val="0"/>
              </a:spcBef>
              <a:spcAft>
                <a:spcPts val="0"/>
              </a:spcAft>
              <a:buNone/>
            </a:pPr>
            <a:endParaRPr sz="1900">
              <a:latin typeface="Roboto"/>
              <a:ea typeface="Roboto"/>
              <a:cs typeface="Roboto"/>
              <a:sym typeface="Roboto"/>
            </a:endParaRPr>
          </a:p>
          <a:p>
            <a:pPr marL="457200" lvl="0" indent="-368300" algn="l" rtl="0">
              <a:spcBef>
                <a:spcPts val="0"/>
              </a:spcBef>
              <a:spcAft>
                <a:spcPts val="0"/>
              </a:spcAft>
              <a:buSzPts val="2200"/>
              <a:buFont typeface="Roboto"/>
              <a:buChar char="●"/>
            </a:pPr>
            <a:r>
              <a:rPr lang="en" sz="2200" b="1">
                <a:latin typeface="Roboto"/>
                <a:ea typeface="Roboto"/>
                <a:cs typeface="Roboto"/>
                <a:sym typeface="Roboto"/>
              </a:rPr>
              <a:t>40 hour Rule </a:t>
            </a:r>
            <a:r>
              <a:rPr lang="en" sz="2200" b="1">
                <a:solidFill>
                  <a:schemeClr val="dk2"/>
                </a:solidFill>
                <a:latin typeface="Roboto"/>
                <a:ea typeface="Roboto"/>
                <a:cs typeface="Roboto"/>
                <a:sym typeface="Roboto"/>
              </a:rPr>
              <a:t>of Decomposition </a:t>
            </a:r>
            <a:endParaRPr sz="2200" b="1">
              <a:solidFill>
                <a:schemeClr val="dk2"/>
              </a:solidFill>
              <a:latin typeface="Roboto"/>
              <a:ea typeface="Roboto"/>
              <a:cs typeface="Roboto"/>
              <a:sym typeface="Roboto"/>
            </a:endParaRPr>
          </a:p>
          <a:p>
            <a:pPr marL="457200" lvl="0" indent="0" algn="l" rtl="0">
              <a:spcBef>
                <a:spcPts val="0"/>
              </a:spcBef>
              <a:spcAft>
                <a:spcPts val="0"/>
              </a:spcAft>
              <a:buNone/>
            </a:pPr>
            <a:r>
              <a:rPr lang="en" sz="2000">
                <a:solidFill>
                  <a:schemeClr val="dk2"/>
                </a:solidFill>
              </a:rPr>
              <a:t>when a project has been decomposed down to an element that has about 40 hours of allocated direct labor, there is no need to decompose further</a:t>
            </a:r>
            <a:endParaRPr sz="1900">
              <a:solidFill>
                <a:schemeClr val="dk2"/>
              </a:solidFill>
              <a:latin typeface="Roboto"/>
              <a:ea typeface="Roboto"/>
              <a:cs typeface="Roboto"/>
              <a:sym typeface="Roboto"/>
            </a:endParaRPr>
          </a:p>
          <a:p>
            <a:pPr marL="457200" lvl="0" indent="0" algn="l" rtl="0">
              <a:spcBef>
                <a:spcPts val="0"/>
              </a:spcBef>
              <a:spcAft>
                <a:spcPts val="0"/>
              </a:spcAft>
              <a:buNone/>
            </a:pPr>
            <a:endParaRPr sz="1900">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b="1">
                <a:latin typeface="Roboto"/>
                <a:ea typeface="Roboto"/>
                <a:cs typeface="Roboto"/>
                <a:sym typeface="Roboto"/>
              </a:rPr>
              <a:t>4% rules of Decomposition  </a:t>
            </a:r>
            <a:endParaRPr sz="2000" b="1">
              <a:latin typeface="Roboto"/>
              <a:ea typeface="Roboto"/>
              <a:cs typeface="Roboto"/>
              <a:sym typeface="Roboto"/>
            </a:endParaRPr>
          </a:p>
          <a:p>
            <a:pPr marL="457200" lvl="0" indent="0" algn="l" rtl="0">
              <a:spcBef>
                <a:spcPts val="0"/>
              </a:spcBef>
              <a:spcAft>
                <a:spcPts val="0"/>
              </a:spcAft>
              <a:buNone/>
            </a:pPr>
            <a:r>
              <a:rPr lang="en" sz="1900">
                <a:latin typeface="Roboto"/>
                <a:ea typeface="Roboto"/>
                <a:cs typeface="Roboto"/>
                <a:sym typeface="Roboto"/>
              </a:rPr>
              <a:t>With this rule a WBS is adequately decomposed when the lowest element is about 4% of the total project.</a:t>
            </a:r>
            <a:endParaRPr sz="19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41"/>
          <p:cNvPicPr preferRelativeResize="0"/>
          <p:nvPr/>
        </p:nvPicPr>
        <p:blipFill>
          <a:blip r:embed="rId3">
            <a:alphaModFix/>
          </a:blip>
          <a:stretch>
            <a:fillRect/>
          </a:stretch>
        </p:blipFill>
        <p:spPr>
          <a:xfrm>
            <a:off x="2269125" y="1357925"/>
            <a:ext cx="5115851" cy="3576924"/>
          </a:xfrm>
          <a:prstGeom prst="rect">
            <a:avLst/>
          </a:prstGeom>
          <a:noFill/>
          <a:ln>
            <a:noFill/>
          </a:ln>
        </p:spPr>
      </p:pic>
      <p:sp>
        <p:nvSpPr>
          <p:cNvPr id="276" name="Google Shape;276;p41"/>
          <p:cNvSpPr txBox="1"/>
          <p:nvPr/>
        </p:nvSpPr>
        <p:spPr>
          <a:xfrm>
            <a:off x="206550" y="218825"/>
            <a:ext cx="5889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FF9900"/>
                </a:solidFill>
                <a:latin typeface="Roboto"/>
                <a:ea typeface="Roboto"/>
                <a:cs typeface="Roboto"/>
                <a:sym typeface="Roboto"/>
              </a:rPr>
              <a:t>WBS Identification Numbering</a:t>
            </a:r>
            <a:endParaRPr sz="2000" b="1">
              <a:solidFill>
                <a:srgbClr val="FF9900"/>
              </a:solidFill>
              <a:latin typeface="Roboto"/>
              <a:ea typeface="Roboto"/>
              <a:cs typeface="Roboto"/>
              <a:sym typeface="Roboto"/>
            </a:endParaRPr>
          </a:p>
        </p:txBody>
      </p:sp>
      <p:sp>
        <p:nvSpPr>
          <p:cNvPr id="277" name="Google Shape;277;p41"/>
          <p:cNvSpPr txBox="1"/>
          <p:nvPr/>
        </p:nvSpPr>
        <p:spPr>
          <a:xfrm>
            <a:off x="206550" y="711425"/>
            <a:ext cx="5889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rPr>
              <a:t>This is the outline or index number assigned to each component or step in the process</a:t>
            </a:r>
            <a:endParaRPr>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title"/>
          </p:nvPr>
        </p:nvSpPr>
        <p:spPr>
          <a:xfrm>
            <a:off x="457200" y="515450"/>
            <a:ext cx="7196400" cy="90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Project Estimation</a:t>
            </a:r>
            <a:endParaRPr sz="2800"/>
          </a:p>
        </p:txBody>
      </p:sp>
      <p:sp>
        <p:nvSpPr>
          <p:cNvPr id="283" name="Google Shape;283;p42"/>
          <p:cNvSpPr txBox="1">
            <a:spLocks noGrp="1"/>
          </p:cNvSpPr>
          <p:nvPr>
            <p:ph type="body" idx="1"/>
          </p:nvPr>
        </p:nvSpPr>
        <p:spPr>
          <a:xfrm>
            <a:off x="457200" y="1714500"/>
            <a:ext cx="3553500" cy="19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Project estimation is a method of analyzing data to develop a forecast of the resources, time or budget a team might need to complete a project.</a:t>
            </a:r>
            <a:endParaRPr sz="1800"/>
          </a:p>
        </p:txBody>
      </p:sp>
      <p:pic>
        <p:nvPicPr>
          <p:cNvPr id="284" name="Google Shape;284;p42"/>
          <p:cNvPicPr preferRelativeResize="0"/>
          <p:nvPr/>
        </p:nvPicPr>
        <p:blipFill>
          <a:blip r:embed="rId3">
            <a:alphaModFix/>
          </a:blip>
          <a:stretch>
            <a:fillRect/>
          </a:stretch>
        </p:blipFill>
        <p:spPr>
          <a:xfrm>
            <a:off x="4863375" y="806825"/>
            <a:ext cx="4045299" cy="3041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3"/>
          <p:cNvSpPr txBox="1">
            <a:spLocks noGrp="1"/>
          </p:cNvSpPr>
          <p:nvPr>
            <p:ph type="body" idx="1"/>
          </p:nvPr>
        </p:nvSpPr>
        <p:spPr>
          <a:xfrm>
            <a:off x="0" y="0"/>
            <a:ext cx="9144000" cy="13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2"/>
              </a:buClr>
              <a:buSzPts val="1100"/>
              <a:buFont typeface="Arial"/>
              <a:buNone/>
            </a:pPr>
            <a:r>
              <a:rPr lang="en" sz="2900">
                <a:latin typeface="Arial"/>
                <a:ea typeface="Arial"/>
                <a:cs typeface="Arial"/>
                <a:sym typeface="Arial"/>
              </a:rPr>
              <a:t>Estimation Techniques</a:t>
            </a:r>
            <a:endParaRPr sz="2900">
              <a:latin typeface="Arial"/>
              <a:ea typeface="Arial"/>
              <a:cs typeface="Arial"/>
              <a:sym typeface="Arial"/>
            </a:endParaRPr>
          </a:p>
          <a:p>
            <a:pPr marL="0" lvl="0" indent="0" algn="ctr" rtl="0">
              <a:spcBef>
                <a:spcPts val="0"/>
              </a:spcBef>
              <a:spcAft>
                <a:spcPts val="0"/>
              </a:spcAft>
              <a:buNone/>
            </a:pPr>
            <a:r>
              <a:rPr lang="en" sz="2900">
                <a:latin typeface="Arial"/>
                <a:ea typeface="Arial"/>
                <a:cs typeface="Arial"/>
                <a:sym typeface="Arial"/>
              </a:rPr>
              <a:t>- The Project Management Approach</a:t>
            </a:r>
            <a:endParaRPr sz="900"/>
          </a:p>
        </p:txBody>
      </p:sp>
      <p:sp>
        <p:nvSpPr>
          <p:cNvPr id="290" name="Google Shape;290;p43"/>
          <p:cNvSpPr txBox="1"/>
          <p:nvPr/>
        </p:nvSpPr>
        <p:spPr>
          <a:xfrm>
            <a:off x="429000" y="1284725"/>
            <a:ext cx="8199600" cy="386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Clr>
                <a:schemeClr val="dk2"/>
              </a:buClr>
              <a:buSzPts val="1100"/>
              <a:buFont typeface="Arial"/>
              <a:buNone/>
            </a:pPr>
            <a:r>
              <a:rPr lang="en" sz="2400">
                <a:solidFill>
                  <a:schemeClr val="dk2"/>
                </a:solidFill>
              </a:rPr>
              <a:t>•Guesstimating</a:t>
            </a:r>
            <a:endParaRPr sz="2400">
              <a:solidFill>
                <a:schemeClr val="dk2"/>
              </a:solidFill>
            </a:endParaRPr>
          </a:p>
          <a:p>
            <a:pPr marL="0" lvl="0" indent="0" algn="l" rtl="0">
              <a:lnSpc>
                <a:spcPct val="115000"/>
              </a:lnSpc>
              <a:spcBef>
                <a:spcPts val="800"/>
              </a:spcBef>
              <a:spcAft>
                <a:spcPts val="0"/>
              </a:spcAft>
              <a:buClr>
                <a:schemeClr val="dk2"/>
              </a:buClr>
              <a:buSzPts val="1100"/>
              <a:buFont typeface="Arial"/>
              <a:buNone/>
            </a:pPr>
            <a:r>
              <a:rPr lang="en" sz="2400">
                <a:solidFill>
                  <a:schemeClr val="dk2"/>
                </a:solidFill>
              </a:rPr>
              <a:t>•Delphi Technique</a:t>
            </a:r>
            <a:endParaRPr sz="2400">
              <a:solidFill>
                <a:schemeClr val="dk2"/>
              </a:solidFill>
            </a:endParaRPr>
          </a:p>
          <a:p>
            <a:pPr marL="0" lvl="0" indent="0" algn="l" rtl="0">
              <a:lnSpc>
                <a:spcPct val="115000"/>
              </a:lnSpc>
              <a:spcBef>
                <a:spcPts val="800"/>
              </a:spcBef>
              <a:spcAft>
                <a:spcPts val="0"/>
              </a:spcAft>
              <a:buClr>
                <a:schemeClr val="dk2"/>
              </a:buClr>
              <a:buSzPts val="1100"/>
              <a:buFont typeface="Arial"/>
              <a:buNone/>
            </a:pPr>
            <a:r>
              <a:rPr lang="en" sz="2400">
                <a:solidFill>
                  <a:schemeClr val="dk2"/>
                </a:solidFill>
              </a:rPr>
              <a:t>•Time Boxing</a:t>
            </a:r>
            <a:endParaRPr sz="2400">
              <a:solidFill>
                <a:schemeClr val="dk2"/>
              </a:solidFill>
            </a:endParaRPr>
          </a:p>
          <a:p>
            <a:pPr marL="0" lvl="0" indent="0" algn="l" rtl="0">
              <a:lnSpc>
                <a:spcPct val="115000"/>
              </a:lnSpc>
              <a:spcBef>
                <a:spcPts val="800"/>
              </a:spcBef>
              <a:spcAft>
                <a:spcPts val="0"/>
              </a:spcAft>
              <a:buClr>
                <a:schemeClr val="dk2"/>
              </a:buClr>
              <a:buSzPts val="1100"/>
              <a:buFont typeface="Arial"/>
              <a:buNone/>
            </a:pPr>
            <a:r>
              <a:rPr lang="en" sz="2400">
                <a:solidFill>
                  <a:schemeClr val="dk2"/>
                </a:solidFill>
              </a:rPr>
              <a:t>•Top-Down</a:t>
            </a:r>
            <a:endParaRPr sz="2400">
              <a:solidFill>
                <a:schemeClr val="dk2"/>
              </a:solidFill>
            </a:endParaRPr>
          </a:p>
          <a:p>
            <a:pPr marL="0" lvl="0" indent="0" algn="l" rtl="0">
              <a:lnSpc>
                <a:spcPct val="115000"/>
              </a:lnSpc>
              <a:spcBef>
                <a:spcPts val="800"/>
              </a:spcBef>
              <a:spcAft>
                <a:spcPts val="0"/>
              </a:spcAft>
              <a:buClr>
                <a:schemeClr val="dk2"/>
              </a:buClr>
              <a:buSzPts val="1100"/>
              <a:buFont typeface="Arial"/>
              <a:buNone/>
            </a:pPr>
            <a:r>
              <a:rPr lang="en" sz="2400">
                <a:solidFill>
                  <a:schemeClr val="dk2"/>
                </a:solidFill>
              </a:rPr>
              <a:t>•Bottom Up</a:t>
            </a:r>
            <a:endParaRPr sz="2400">
              <a:solidFill>
                <a:schemeClr val="dk2"/>
              </a:solidFill>
            </a:endParaRPr>
          </a:p>
          <a:p>
            <a:pPr marL="0" lvl="0" indent="0" algn="l" rtl="0">
              <a:lnSpc>
                <a:spcPct val="115000"/>
              </a:lnSpc>
              <a:spcBef>
                <a:spcPts val="800"/>
              </a:spcBef>
              <a:spcAft>
                <a:spcPts val="0"/>
              </a:spcAft>
              <a:buClr>
                <a:schemeClr val="dk2"/>
              </a:buClr>
              <a:buSzPts val="1100"/>
              <a:buFont typeface="Arial"/>
              <a:buNone/>
            </a:pPr>
            <a:r>
              <a:rPr lang="en" sz="2400">
                <a:solidFill>
                  <a:schemeClr val="dk2"/>
                </a:solidFill>
              </a:rPr>
              <a:t>•Analogous Estimates (Past experiences)</a:t>
            </a:r>
            <a:endParaRPr sz="2400">
              <a:solidFill>
                <a:schemeClr val="dk2"/>
              </a:solidFill>
            </a:endParaRPr>
          </a:p>
          <a:p>
            <a:pPr marL="0" lvl="0" indent="0" algn="l" rtl="0">
              <a:lnSpc>
                <a:spcPct val="115000"/>
              </a:lnSpc>
              <a:spcBef>
                <a:spcPts val="800"/>
              </a:spcBef>
              <a:spcAft>
                <a:spcPts val="0"/>
              </a:spcAft>
              <a:buClr>
                <a:schemeClr val="dk2"/>
              </a:buClr>
              <a:buSzPts val="1100"/>
              <a:buFont typeface="Arial"/>
              <a:buNone/>
            </a:pPr>
            <a:r>
              <a:rPr lang="en" sz="2400">
                <a:solidFill>
                  <a:schemeClr val="dk2"/>
                </a:solidFill>
              </a:rPr>
              <a:t>•Parametric Modeling (Statistical)</a:t>
            </a:r>
            <a:endParaRPr sz="2400">
              <a:solidFill>
                <a:schemeClr val="dk2"/>
              </a:solidFill>
            </a:endParaRPr>
          </a:p>
          <a:p>
            <a:pPr marL="0" lvl="0" indent="0" algn="l" rtl="0">
              <a:spcBef>
                <a:spcPts val="0"/>
              </a:spcBef>
              <a:spcAft>
                <a:spcPts val="0"/>
              </a:spcAft>
              <a:buNone/>
            </a:pPr>
            <a:endParaRPr sz="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499550" y="312900"/>
            <a:ext cx="80133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Waterfall Methodology </a:t>
            </a:r>
            <a:endParaRPr>
              <a:solidFill>
                <a:schemeClr val="dk2"/>
              </a:solidFill>
            </a:endParaRPr>
          </a:p>
        </p:txBody>
      </p:sp>
      <p:sp>
        <p:nvSpPr>
          <p:cNvPr id="120" name="Google Shape;120;p17"/>
          <p:cNvSpPr/>
          <p:nvPr/>
        </p:nvSpPr>
        <p:spPr>
          <a:xfrm>
            <a:off x="4414942" y="1368141"/>
            <a:ext cx="8311" cy="2770"/>
          </a:xfrm>
          <a:custGeom>
            <a:avLst/>
            <a:gdLst/>
            <a:ahLst/>
            <a:cxnLst/>
            <a:rect l="l" t="t" r="r" b="b"/>
            <a:pathLst>
              <a:path w="75" h="25" extrusionOk="0">
                <a:moveTo>
                  <a:pt x="1" y="1"/>
                </a:moveTo>
                <a:lnTo>
                  <a:pt x="24" y="25"/>
                </a:lnTo>
                <a:lnTo>
                  <a:pt x="74" y="25"/>
                </a:lnTo>
                <a:lnTo>
                  <a:pt x="74" y="1"/>
                </a:lnTo>
                <a:close/>
              </a:path>
            </a:pathLst>
          </a:custGeom>
          <a:solidFill>
            <a:srgbClr val="B2C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3184551" y="3636105"/>
            <a:ext cx="5652" cy="11082"/>
          </a:xfrm>
          <a:custGeom>
            <a:avLst/>
            <a:gdLst/>
            <a:ahLst/>
            <a:cxnLst/>
            <a:rect l="l" t="t" r="r" b="b"/>
            <a:pathLst>
              <a:path w="51" h="100" extrusionOk="0">
                <a:moveTo>
                  <a:pt x="26" y="0"/>
                </a:moveTo>
                <a:lnTo>
                  <a:pt x="1" y="24"/>
                </a:lnTo>
                <a:lnTo>
                  <a:pt x="50" y="100"/>
                </a:lnTo>
                <a:lnTo>
                  <a:pt x="50" y="50"/>
                </a:lnTo>
                <a:cubicBezTo>
                  <a:pt x="50" y="50"/>
                  <a:pt x="50" y="24"/>
                  <a:pt x="26" y="0"/>
                </a:cubicBezTo>
                <a:close/>
              </a:path>
            </a:pathLst>
          </a:custGeom>
          <a:solidFill>
            <a:srgbClr val="73C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5769116" y="3567177"/>
            <a:ext cx="8200" cy="11082"/>
          </a:xfrm>
          <a:custGeom>
            <a:avLst/>
            <a:gdLst/>
            <a:ahLst/>
            <a:cxnLst/>
            <a:rect l="l" t="t" r="r" b="b"/>
            <a:pathLst>
              <a:path w="74" h="100" extrusionOk="0">
                <a:moveTo>
                  <a:pt x="50" y="0"/>
                </a:moveTo>
                <a:lnTo>
                  <a:pt x="24" y="26"/>
                </a:lnTo>
                <a:cubicBezTo>
                  <a:pt x="0" y="26"/>
                  <a:pt x="0" y="50"/>
                  <a:pt x="0" y="76"/>
                </a:cubicBezTo>
                <a:lnTo>
                  <a:pt x="50" y="100"/>
                </a:lnTo>
                <a:lnTo>
                  <a:pt x="74" y="76"/>
                </a:lnTo>
                <a:lnTo>
                  <a:pt x="24" y="50"/>
                </a:lnTo>
                <a:lnTo>
                  <a:pt x="50" y="0"/>
                </a:lnTo>
                <a:close/>
              </a:path>
            </a:pathLst>
          </a:custGeom>
          <a:solidFill>
            <a:srgbClr val="F76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p:nvPr/>
        </p:nvSpPr>
        <p:spPr>
          <a:xfrm>
            <a:off x="868550" y="1160625"/>
            <a:ext cx="1631100" cy="255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solidFill>
                <a:schemeClr val="dk2"/>
              </a:solidFill>
              <a:latin typeface="Roboto"/>
              <a:ea typeface="Roboto"/>
              <a:cs typeface="Roboto"/>
              <a:sym typeface="Roboto"/>
            </a:endParaRPr>
          </a:p>
        </p:txBody>
      </p:sp>
      <p:sp>
        <p:nvSpPr>
          <p:cNvPr id="124" name="Google Shape;124;p17"/>
          <p:cNvSpPr txBox="1"/>
          <p:nvPr/>
        </p:nvSpPr>
        <p:spPr>
          <a:xfrm>
            <a:off x="868550" y="1240975"/>
            <a:ext cx="2088600" cy="1562100"/>
          </a:xfrm>
          <a:prstGeom prst="rect">
            <a:avLst/>
          </a:prstGeom>
          <a:noFill/>
          <a:ln>
            <a:noFill/>
          </a:ln>
        </p:spPr>
        <p:txBody>
          <a:bodyPr spcFirstLastPara="1" wrap="square" lIns="91425" tIns="91425" rIns="91425" bIns="91425" anchor="ctr" anchorCtr="0">
            <a:noAutofit/>
          </a:bodyPr>
          <a:lstStyle/>
          <a:p>
            <a:pPr marL="457200" lvl="0" indent="-317500" algn="l" rtl="0">
              <a:lnSpc>
                <a:spcPct val="115000"/>
              </a:lnSpc>
              <a:spcBef>
                <a:spcPts val="300"/>
              </a:spcBef>
              <a:spcAft>
                <a:spcPts val="0"/>
              </a:spcAft>
              <a:buSzPts val="1400"/>
              <a:buChar char="●"/>
            </a:pPr>
            <a:r>
              <a:rPr lang="en"/>
              <a:t>Plan-driven model. </a:t>
            </a:r>
            <a:endParaRPr/>
          </a:p>
          <a:p>
            <a:pPr marL="457200" lvl="0" indent="-317500" algn="l" rtl="0">
              <a:lnSpc>
                <a:spcPct val="115000"/>
              </a:lnSpc>
              <a:spcBef>
                <a:spcPts val="0"/>
              </a:spcBef>
              <a:spcAft>
                <a:spcPts val="0"/>
              </a:spcAft>
              <a:buSzPts val="1400"/>
              <a:buChar char="●"/>
            </a:pPr>
            <a:r>
              <a:rPr lang="en"/>
              <a:t>Separate and distinct phases of specification and development.</a:t>
            </a:r>
            <a:endParaRPr/>
          </a:p>
          <a:p>
            <a:pPr marL="0" lvl="0" indent="0" algn="r" rtl="0">
              <a:spcBef>
                <a:spcPts val="300"/>
              </a:spcBef>
              <a:spcAft>
                <a:spcPts val="0"/>
              </a:spcAft>
              <a:buNone/>
            </a:pPr>
            <a:endParaRPr sz="1000">
              <a:solidFill>
                <a:schemeClr val="dk2"/>
              </a:solidFill>
              <a:latin typeface="Roboto"/>
              <a:ea typeface="Roboto"/>
              <a:cs typeface="Roboto"/>
              <a:sym typeface="Roboto"/>
            </a:endParaRPr>
          </a:p>
        </p:txBody>
      </p:sp>
      <p:pic>
        <p:nvPicPr>
          <p:cNvPr id="125" name="Google Shape;125;p17"/>
          <p:cNvPicPr preferRelativeResize="0"/>
          <p:nvPr/>
        </p:nvPicPr>
        <p:blipFill>
          <a:blip r:embed="rId3">
            <a:alphaModFix/>
          </a:blip>
          <a:stretch>
            <a:fillRect/>
          </a:stretch>
        </p:blipFill>
        <p:spPr>
          <a:xfrm>
            <a:off x="3807975" y="1240975"/>
            <a:ext cx="5083524" cy="31945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body" idx="1"/>
          </p:nvPr>
        </p:nvSpPr>
        <p:spPr>
          <a:xfrm>
            <a:off x="238350" y="-112500"/>
            <a:ext cx="8667300" cy="5143500"/>
          </a:xfrm>
          <a:prstGeom prst="rect">
            <a:avLst/>
          </a:prstGeom>
        </p:spPr>
        <p:txBody>
          <a:bodyPr spcFirstLastPara="1" wrap="square" lIns="91425" tIns="91425" rIns="91425" bIns="91425" anchor="t" anchorCtr="0">
            <a:noAutofit/>
          </a:bodyPr>
          <a:lstStyle/>
          <a:p>
            <a:pPr marL="0" lvl="0" indent="0" algn="ctr" rtl="0">
              <a:lnSpc>
                <a:spcPct val="115000"/>
              </a:lnSpc>
              <a:spcBef>
                <a:spcPts val="900"/>
              </a:spcBef>
              <a:spcAft>
                <a:spcPts val="0"/>
              </a:spcAft>
              <a:buClr>
                <a:schemeClr val="dk2"/>
              </a:buClr>
              <a:buSzPts val="1100"/>
              <a:buFont typeface="Arial"/>
              <a:buNone/>
            </a:pPr>
            <a:r>
              <a:rPr lang="en" sz="2300">
                <a:latin typeface="Lexend"/>
                <a:ea typeface="Lexend"/>
                <a:cs typeface="Lexend"/>
                <a:sym typeface="Lexend"/>
              </a:rPr>
              <a:t>Bottom-Up Estimating</a:t>
            </a:r>
            <a:endParaRPr sz="2300">
              <a:latin typeface="Lexend"/>
              <a:ea typeface="Lexend"/>
              <a:cs typeface="Lexend"/>
              <a:sym typeface="Lexend"/>
            </a:endParaRPr>
          </a:p>
          <a:p>
            <a:pPr marL="0" lvl="0" indent="0" algn="l" rtl="0">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-Estimate how long each sub-task will take into an overall time to project completion.</a:t>
            </a:r>
            <a:endParaRPr sz="1500">
              <a:latin typeface="Lexend"/>
              <a:ea typeface="Lexend"/>
              <a:cs typeface="Lexend"/>
              <a:sym typeface="Lexend"/>
            </a:endParaRPr>
          </a:p>
          <a:p>
            <a:pPr marL="0" lvl="0" indent="0" algn="l" rtl="0">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–Most common form of project estimation.</a:t>
            </a:r>
            <a:endParaRPr sz="1500">
              <a:latin typeface="Lexend"/>
              <a:ea typeface="Lexend"/>
              <a:cs typeface="Lexend"/>
              <a:sym typeface="Lexend"/>
            </a:endParaRPr>
          </a:p>
          <a:p>
            <a:pPr marL="0" lvl="0" indent="0" algn="l" rtl="0">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–Schedules &amp; budgets are constructed from the WBS.</a:t>
            </a:r>
            <a:endParaRPr sz="1500">
              <a:latin typeface="Lexend"/>
              <a:ea typeface="Lexend"/>
              <a:cs typeface="Lexend"/>
              <a:sym typeface="Lexend"/>
            </a:endParaRPr>
          </a:p>
          <a:p>
            <a:pPr marL="0" lvl="0" indent="0" algn="l" rtl="0">
              <a:lnSpc>
                <a:spcPct val="115000"/>
              </a:lnSpc>
              <a:spcBef>
                <a:spcPts val="700"/>
              </a:spcBef>
              <a:spcAft>
                <a:spcPts val="0"/>
              </a:spcAft>
              <a:buClr>
                <a:schemeClr val="dk2"/>
              </a:buClr>
              <a:buSzPts val="1100"/>
              <a:buFont typeface="Arial"/>
              <a:buNone/>
            </a:pPr>
            <a:r>
              <a:rPr lang="en" sz="1500">
                <a:latin typeface="Lexend"/>
                <a:ea typeface="Lexend"/>
                <a:cs typeface="Lexend"/>
                <a:sym typeface="Lexend"/>
              </a:rPr>
              <a:t>–Starts with people who will be doing the work.</a:t>
            </a:r>
            <a:endParaRPr sz="1500">
              <a:latin typeface="Lexend"/>
              <a:ea typeface="Lexend"/>
              <a:cs typeface="Lexend"/>
              <a:sym typeface="Lexend"/>
            </a:endParaRPr>
          </a:p>
          <a:p>
            <a:pPr marL="0" lvl="0" indent="0" algn="l" rtl="0">
              <a:lnSpc>
                <a:spcPct val="115000"/>
              </a:lnSpc>
              <a:spcBef>
                <a:spcPts val="700"/>
              </a:spcBef>
              <a:spcAft>
                <a:spcPts val="0"/>
              </a:spcAft>
              <a:buNone/>
            </a:pPr>
            <a:r>
              <a:rPr lang="en" sz="1500">
                <a:latin typeface="Lexend"/>
                <a:ea typeface="Lexend"/>
                <a:cs typeface="Lexend"/>
                <a:sym typeface="Lexend"/>
              </a:rPr>
              <a:t>–Schedules &amp; budgets are the aggregate of detailed activities &amp; costs.</a:t>
            </a:r>
            <a:endParaRPr sz="1500">
              <a:latin typeface="Lexend"/>
              <a:ea typeface="Lexend"/>
              <a:cs typeface="Lexend"/>
              <a:sym typeface="Lexend"/>
            </a:endParaRPr>
          </a:p>
          <a:p>
            <a:pPr marL="0" lvl="0" indent="0" algn="ctr" rtl="0">
              <a:lnSpc>
                <a:spcPct val="115000"/>
              </a:lnSpc>
              <a:spcBef>
                <a:spcPts val="900"/>
              </a:spcBef>
              <a:spcAft>
                <a:spcPts val="0"/>
              </a:spcAft>
              <a:buNone/>
            </a:pPr>
            <a:r>
              <a:rPr lang="en" sz="2300">
                <a:latin typeface="Arial"/>
                <a:ea typeface="Arial"/>
                <a:cs typeface="Arial"/>
                <a:sym typeface="Arial"/>
              </a:rPr>
              <a:t>Top-Down Estimating</a:t>
            </a:r>
            <a:endParaRPr sz="2300">
              <a:latin typeface="Arial"/>
              <a:ea typeface="Arial"/>
              <a:cs typeface="Arial"/>
              <a:sym typeface="Arial"/>
            </a:endParaRPr>
          </a:p>
          <a:p>
            <a:pPr marL="0" lvl="0" indent="0" algn="l" rtl="0">
              <a:lnSpc>
                <a:spcPct val="115000"/>
              </a:lnSpc>
              <a:spcBef>
                <a:spcPts val="600"/>
              </a:spcBef>
              <a:spcAft>
                <a:spcPts val="0"/>
              </a:spcAft>
              <a:buNone/>
            </a:pPr>
            <a:r>
              <a:rPr lang="en" sz="1400">
                <a:latin typeface="Lexend"/>
                <a:ea typeface="Lexend"/>
                <a:cs typeface="Lexend"/>
                <a:sym typeface="Lexend"/>
              </a:rPr>
              <a:t>-Estimate of how long the whole project will take, than breaking into various task. </a:t>
            </a:r>
            <a:endParaRPr sz="1400">
              <a:latin typeface="Lexend"/>
              <a:ea typeface="Lexend"/>
              <a:cs typeface="Lexend"/>
              <a:sym typeface="Lexend"/>
            </a:endParaRPr>
          </a:p>
          <a:p>
            <a:pPr marL="0" lvl="0" indent="0" algn="l" rtl="0">
              <a:lnSpc>
                <a:spcPct val="115000"/>
              </a:lnSpc>
              <a:spcBef>
                <a:spcPts val="600"/>
              </a:spcBef>
              <a:spcAft>
                <a:spcPts val="0"/>
              </a:spcAft>
              <a:buNone/>
            </a:pPr>
            <a:r>
              <a:rPr lang="en" sz="1400">
                <a:latin typeface="Lexend"/>
                <a:ea typeface="Lexend"/>
                <a:cs typeface="Lexend"/>
                <a:sym typeface="Lexend"/>
              </a:rPr>
              <a:t>-Top and middle managers determine overall project schedule and/or cost.</a:t>
            </a:r>
            <a:endParaRPr sz="1400">
              <a:latin typeface="Lexend"/>
              <a:ea typeface="Lexend"/>
              <a:cs typeface="Lexend"/>
              <a:sym typeface="Lexend"/>
            </a:endParaRPr>
          </a:p>
          <a:p>
            <a:pPr marL="0" lvl="0" indent="0" algn="l" rtl="0">
              <a:lnSpc>
                <a:spcPct val="115000"/>
              </a:lnSpc>
              <a:spcBef>
                <a:spcPts val="600"/>
              </a:spcBef>
              <a:spcAft>
                <a:spcPts val="0"/>
              </a:spcAft>
              <a:buNone/>
            </a:pPr>
            <a:r>
              <a:rPr lang="en" sz="1400">
                <a:latin typeface="Lexend"/>
                <a:ea typeface="Lexend"/>
                <a:cs typeface="Lexend"/>
                <a:sym typeface="Lexend"/>
              </a:rPr>
              <a:t>–Lower level managers are expected to breakdown schedule/budget estimates into specific activities (WBS).</a:t>
            </a:r>
            <a:endParaRPr sz="1400">
              <a:latin typeface="Lexend"/>
              <a:ea typeface="Lexend"/>
              <a:cs typeface="Lexend"/>
              <a:sym typeface="Lexend"/>
            </a:endParaRPr>
          </a:p>
          <a:p>
            <a:pPr marL="0" lvl="0" indent="0" algn="l" rtl="0">
              <a:lnSpc>
                <a:spcPct val="115000"/>
              </a:lnSpc>
              <a:spcBef>
                <a:spcPts val="600"/>
              </a:spcBef>
              <a:spcAft>
                <a:spcPts val="0"/>
              </a:spcAft>
              <a:buNone/>
            </a:pPr>
            <a:r>
              <a:rPr lang="en" sz="1400">
                <a:latin typeface="Lexend"/>
                <a:ea typeface="Lexend"/>
                <a:cs typeface="Lexend"/>
                <a:sym typeface="Lexend"/>
              </a:rPr>
              <a:t>–What a project </a:t>
            </a:r>
            <a:r>
              <a:rPr lang="en" sz="1400" i="1">
                <a:latin typeface="Lexend"/>
                <a:ea typeface="Lexend"/>
                <a:cs typeface="Lexend"/>
                <a:sym typeface="Lexend"/>
              </a:rPr>
              <a:t>should</a:t>
            </a:r>
            <a:r>
              <a:rPr lang="en" sz="1400">
                <a:latin typeface="Lexend"/>
                <a:ea typeface="Lexend"/>
                <a:cs typeface="Lexend"/>
                <a:sym typeface="Lexend"/>
              </a:rPr>
              <a:t> cost and how long it </a:t>
            </a:r>
            <a:r>
              <a:rPr lang="en" sz="1400" i="1">
                <a:latin typeface="Lexend"/>
                <a:ea typeface="Lexend"/>
                <a:cs typeface="Lexend"/>
                <a:sym typeface="Lexend"/>
              </a:rPr>
              <a:t>should</a:t>
            </a:r>
            <a:r>
              <a:rPr lang="en" sz="1400">
                <a:latin typeface="Lexend"/>
                <a:ea typeface="Lexend"/>
                <a:cs typeface="Lexend"/>
                <a:sym typeface="Lexend"/>
              </a:rPr>
              <a:t> take as decreed by a member of top management who </a:t>
            </a:r>
            <a:r>
              <a:rPr lang="en" sz="1400" i="1">
                <a:latin typeface="Lexend"/>
                <a:ea typeface="Lexend"/>
                <a:cs typeface="Lexend"/>
                <a:sym typeface="Lexend"/>
              </a:rPr>
              <a:t>thinks</a:t>
            </a:r>
            <a:r>
              <a:rPr lang="en" sz="1400">
                <a:latin typeface="Lexend"/>
                <a:ea typeface="Lexend"/>
                <a:cs typeface="Lexend"/>
                <a:sym typeface="Lexend"/>
              </a:rPr>
              <a:t> those parameters are appropriate.</a:t>
            </a:r>
            <a:endParaRPr sz="1400">
              <a:latin typeface="Lexend"/>
              <a:ea typeface="Lexend"/>
              <a:cs typeface="Lexend"/>
              <a:sym typeface="Lexend"/>
            </a:endParaRPr>
          </a:p>
          <a:p>
            <a:pPr marL="0" lvl="0" indent="0" algn="l" rtl="0">
              <a:lnSpc>
                <a:spcPct val="115000"/>
              </a:lnSpc>
              <a:spcBef>
                <a:spcPts val="600"/>
              </a:spcBef>
              <a:spcAft>
                <a:spcPts val="0"/>
              </a:spcAft>
              <a:buNone/>
            </a:pPr>
            <a:r>
              <a:rPr lang="en" sz="1400">
                <a:latin typeface="Lexend"/>
                <a:ea typeface="Lexend"/>
                <a:cs typeface="Lexend"/>
                <a:sym typeface="Lexend"/>
              </a:rPr>
              <a:t>–May be a response to the business environment.</a:t>
            </a:r>
            <a:endParaRPr sz="1400">
              <a:latin typeface="Lexend"/>
              <a:ea typeface="Lexend"/>
              <a:cs typeface="Lexend"/>
              <a:sym typeface="Lexend"/>
            </a:endParaRPr>
          </a:p>
          <a:p>
            <a:pPr marL="0" lvl="0" indent="0" algn="l" rtl="0">
              <a:lnSpc>
                <a:spcPct val="115000"/>
              </a:lnSpc>
              <a:spcBef>
                <a:spcPts val="600"/>
              </a:spcBef>
              <a:spcAft>
                <a:spcPts val="0"/>
              </a:spcAft>
              <a:buNone/>
            </a:pPr>
            <a:endParaRPr sz="1400">
              <a:latin typeface="Lexend"/>
              <a:ea typeface="Lexend"/>
              <a:cs typeface="Lexend"/>
              <a:sym typeface="Lexend"/>
            </a:endParaRPr>
          </a:p>
          <a:p>
            <a:pPr marL="0" lvl="0" indent="0" algn="l" rtl="0">
              <a:lnSpc>
                <a:spcPct val="115000"/>
              </a:lnSpc>
              <a:spcBef>
                <a:spcPts val="700"/>
              </a:spcBef>
              <a:spcAft>
                <a:spcPts val="0"/>
              </a:spcAft>
              <a:buClr>
                <a:schemeClr val="dk2"/>
              </a:buClr>
              <a:buSzPts val="1100"/>
              <a:buFont typeface="Arial"/>
              <a:buNone/>
            </a:pPr>
            <a:endParaRPr sz="600">
              <a:latin typeface="Lexend"/>
              <a:ea typeface="Lexend"/>
              <a:cs typeface="Lexend"/>
              <a:sym typeface="Lexend"/>
            </a:endParaRPr>
          </a:p>
          <a:p>
            <a:pPr marL="0" lvl="0" indent="0" algn="l" rtl="0">
              <a:spcBef>
                <a:spcPts val="0"/>
              </a:spcBef>
              <a:spcAft>
                <a:spcPts val="0"/>
              </a:spcAft>
              <a:buNone/>
            </a:pPr>
            <a:endParaRPr sz="100">
              <a:latin typeface="Lexend"/>
              <a:ea typeface="Lexend"/>
              <a:cs typeface="Lexend"/>
              <a:sym typeface="Lexen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body" idx="1"/>
          </p:nvPr>
        </p:nvSpPr>
        <p:spPr>
          <a:xfrm>
            <a:off x="77150" y="53700"/>
            <a:ext cx="8859900" cy="5025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800" b="1">
                <a:solidFill>
                  <a:srgbClr val="001B40"/>
                </a:solidFill>
                <a:highlight>
                  <a:srgbClr val="FFFFFF"/>
                </a:highlight>
                <a:latin typeface="Times New Roman"/>
                <a:ea typeface="Times New Roman"/>
                <a:cs typeface="Times New Roman"/>
                <a:sym typeface="Times New Roman"/>
              </a:rPr>
              <a:t>       </a:t>
            </a:r>
            <a:r>
              <a:rPr lang="en" sz="1900" b="1">
                <a:solidFill>
                  <a:srgbClr val="001B40"/>
                </a:solidFill>
                <a:highlight>
                  <a:srgbClr val="FFFFFF"/>
                </a:highlight>
                <a:latin typeface="Times New Roman"/>
                <a:ea typeface="Times New Roman"/>
                <a:cs typeface="Times New Roman"/>
                <a:sym typeface="Times New Roman"/>
              </a:rPr>
              <a:t>Top-Down Estimating Advantages:</a:t>
            </a:r>
            <a:endParaRPr sz="1900" b="1">
              <a:solidFill>
                <a:srgbClr val="001B40"/>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001B40"/>
              </a:buClr>
              <a:buSzPts val="1200"/>
              <a:buFont typeface="Arial"/>
              <a:buChar char="●"/>
            </a:pPr>
            <a:r>
              <a:rPr lang="en" sz="1700">
                <a:solidFill>
                  <a:srgbClr val="001B40"/>
                </a:solidFill>
                <a:highlight>
                  <a:srgbClr val="FFFFFF"/>
                </a:highlight>
                <a:latin typeface="Times New Roman"/>
                <a:ea typeface="Times New Roman"/>
                <a:cs typeface="Times New Roman"/>
                <a:sym typeface="Times New Roman"/>
              </a:rPr>
              <a:t>Top-down estimating helps teams make quick and informed decisions. It estimates provide context. Then they can work with other teams to develop more comprehensive plans.</a:t>
            </a:r>
            <a:endParaRPr sz="1700">
              <a:solidFill>
                <a:srgbClr val="001B40"/>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1B40"/>
              </a:buClr>
              <a:buSzPts val="1200"/>
              <a:buFont typeface="Arial"/>
              <a:buChar char="●"/>
            </a:pPr>
            <a:r>
              <a:rPr lang="en" sz="1700">
                <a:solidFill>
                  <a:srgbClr val="001B40"/>
                </a:solidFill>
                <a:highlight>
                  <a:srgbClr val="FFFFFF"/>
                </a:highlight>
                <a:latin typeface="Times New Roman"/>
                <a:ea typeface="Times New Roman"/>
                <a:cs typeface="Times New Roman"/>
                <a:sym typeface="Times New Roman"/>
              </a:rPr>
              <a:t>Top-down estimates are created with the understanding that the estimates are adjustable. This approach allows for more flexibility with smaller-scale decisions.</a:t>
            </a:r>
            <a:endParaRPr sz="1700">
              <a:solidFill>
                <a:srgbClr val="001B40"/>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01B40"/>
              </a:buClr>
              <a:buSzPts val="1200"/>
              <a:buFont typeface="Arial"/>
              <a:buChar char="●"/>
            </a:pPr>
            <a:r>
              <a:rPr lang="en" sz="1700">
                <a:solidFill>
                  <a:srgbClr val="001B40"/>
                </a:solidFill>
                <a:highlight>
                  <a:srgbClr val="FFFFFF"/>
                </a:highlight>
                <a:latin typeface="Times New Roman"/>
                <a:ea typeface="Times New Roman"/>
                <a:cs typeface="Times New Roman"/>
                <a:sym typeface="Times New Roman"/>
              </a:rPr>
              <a:t>Top-down estimating requires less time and effort than other estimating techniques. It’s a valuable approach when one doesn’t have access to all the project specifications or pricing data.</a:t>
            </a:r>
            <a:endParaRPr sz="1700">
              <a:solidFill>
                <a:srgbClr val="001B40"/>
              </a:solidFill>
              <a:highlight>
                <a:srgbClr val="FFFFFF"/>
              </a:highlight>
              <a:latin typeface="Times New Roman"/>
              <a:ea typeface="Times New Roman"/>
              <a:cs typeface="Times New Roman"/>
              <a:sym typeface="Times New Roman"/>
            </a:endParaRPr>
          </a:p>
          <a:p>
            <a:pPr marL="457200" lvl="0" indent="0" algn="l" rtl="0">
              <a:lnSpc>
                <a:spcPct val="115000"/>
              </a:lnSpc>
              <a:spcBef>
                <a:spcPts val="2000"/>
              </a:spcBef>
              <a:spcAft>
                <a:spcPts val="0"/>
              </a:spcAft>
              <a:buNone/>
            </a:pPr>
            <a:r>
              <a:rPr lang="en" sz="1900" b="1">
                <a:solidFill>
                  <a:srgbClr val="001B40"/>
                </a:solidFill>
                <a:highlight>
                  <a:srgbClr val="FFFFFF"/>
                </a:highlight>
                <a:latin typeface="Times New Roman"/>
                <a:ea typeface="Times New Roman"/>
                <a:cs typeface="Times New Roman"/>
                <a:sym typeface="Times New Roman"/>
              </a:rPr>
              <a:t>Top-Down Estimating Disadvantages:</a:t>
            </a:r>
            <a:endParaRPr sz="1900" b="1">
              <a:solidFill>
                <a:srgbClr val="001B40"/>
              </a:solidFill>
              <a:highlight>
                <a:srgbClr val="FFFFFF"/>
              </a:highlight>
              <a:latin typeface="Times New Roman"/>
              <a:ea typeface="Times New Roman"/>
              <a:cs typeface="Times New Roman"/>
              <a:sym typeface="Times New Roman"/>
            </a:endParaRPr>
          </a:p>
          <a:p>
            <a:pPr marL="457200" lvl="0" indent="-311150" algn="l" rtl="0">
              <a:lnSpc>
                <a:spcPct val="115000"/>
              </a:lnSpc>
              <a:spcBef>
                <a:spcPts val="2000"/>
              </a:spcBef>
              <a:spcAft>
                <a:spcPts val="0"/>
              </a:spcAft>
              <a:buClr>
                <a:srgbClr val="001B40"/>
              </a:buClr>
              <a:buSzPts val="1300"/>
              <a:buFont typeface="Arial"/>
              <a:buChar char="●"/>
            </a:pPr>
            <a:r>
              <a:rPr lang="en" sz="1800">
                <a:solidFill>
                  <a:srgbClr val="001B40"/>
                </a:solidFill>
                <a:highlight>
                  <a:srgbClr val="FFFFFF"/>
                </a:highlight>
                <a:latin typeface="Times New Roman"/>
                <a:ea typeface="Times New Roman"/>
                <a:cs typeface="Times New Roman"/>
                <a:sym typeface="Times New Roman"/>
              </a:rPr>
              <a:t>Top-down estimates can vary wildly compared to the actual project costs. This happens because of a lack of detailed analysis.</a:t>
            </a:r>
            <a:endParaRPr sz="1800">
              <a:solidFill>
                <a:srgbClr val="001B40"/>
              </a:solidFill>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Clr>
                <a:srgbClr val="001B40"/>
              </a:buClr>
              <a:buSzPts val="1100"/>
              <a:buFont typeface="Arial"/>
              <a:buChar char="●"/>
            </a:pPr>
            <a:r>
              <a:rPr lang="en" sz="1800">
                <a:solidFill>
                  <a:srgbClr val="001B40"/>
                </a:solidFill>
                <a:highlight>
                  <a:srgbClr val="FFFFFF"/>
                </a:highlight>
                <a:latin typeface="Times New Roman"/>
                <a:ea typeface="Times New Roman"/>
                <a:cs typeface="Times New Roman"/>
                <a:sym typeface="Times New Roman"/>
              </a:rPr>
              <a:t>Most top-down estimates rely on historical data and the project manager’s experience. As a result, the final assessment will include assumptions that may be inaccurate.</a:t>
            </a:r>
            <a:r>
              <a:rPr lang="en" sz="1600">
                <a:solidFill>
                  <a:srgbClr val="001B40"/>
                </a:solidFill>
                <a:highlight>
                  <a:srgbClr val="FFFFFF"/>
                </a:highlight>
                <a:latin typeface="Times New Roman"/>
                <a:ea typeface="Times New Roman"/>
                <a:cs typeface="Times New Roman"/>
                <a:sym typeface="Times New Roman"/>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body" idx="1"/>
          </p:nvPr>
        </p:nvSpPr>
        <p:spPr>
          <a:xfrm>
            <a:off x="0" y="0"/>
            <a:ext cx="9144000" cy="5143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900" b="1">
                <a:solidFill>
                  <a:srgbClr val="001B40"/>
                </a:solidFill>
                <a:highlight>
                  <a:srgbClr val="FFFFFF"/>
                </a:highlight>
                <a:latin typeface="Times New Roman"/>
                <a:ea typeface="Times New Roman"/>
                <a:cs typeface="Times New Roman"/>
                <a:sym typeface="Times New Roman"/>
              </a:rPr>
              <a:t>Bottom-Up Estimating Advantages:</a:t>
            </a:r>
            <a:endParaRPr sz="1900" b="1">
              <a:solidFill>
                <a:srgbClr val="001B40"/>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Bottom-up estimates can be very accurate. This is because team members are estimating the piece of work they are responsible for. As they typically have the most knowledge of their work, their estimates tend to be much more accurate.</a:t>
            </a:r>
            <a:endParaRPr sz="1700">
              <a:solidFill>
                <a:srgbClr val="3A3A3A"/>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The time of one work has been underestimated this could be offset by an overestimation of another work. Such errors might therefore not necessarily impact the budget at the project level.</a:t>
            </a:r>
            <a:endParaRPr sz="1700">
              <a:solidFill>
                <a:srgbClr val="3A3A3A"/>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Bottom-up estimating can be used in conjunction with other estimation techniques.</a:t>
            </a:r>
            <a:endParaRPr sz="1600">
              <a:solidFill>
                <a:srgbClr val="3A3A3A"/>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2"/>
              </a:buClr>
              <a:buSzPts val="1100"/>
              <a:buFont typeface="Arial"/>
              <a:buNone/>
            </a:pPr>
            <a:r>
              <a:rPr lang="en" sz="1900" b="1">
                <a:solidFill>
                  <a:srgbClr val="001B40"/>
                </a:solidFill>
                <a:highlight>
                  <a:srgbClr val="FFFFFF"/>
                </a:highlight>
                <a:latin typeface="Times New Roman"/>
                <a:ea typeface="Times New Roman"/>
                <a:cs typeface="Times New Roman"/>
                <a:sym typeface="Times New Roman"/>
              </a:rPr>
              <a:t>Bottom-Up Estimating Disadvantages:</a:t>
            </a:r>
            <a:endParaRPr sz="1900" b="1">
              <a:solidFill>
                <a:srgbClr val="001B40"/>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The underlying assumption is that the project estimate consists of the sum of its pieces. This holds for large and complex projects, in particular.</a:t>
            </a:r>
            <a:endParaRPr sz="1700">
              <a:solidFill>
                <a:srgbClr val="3A3A3A"/>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A3A3A"/>
              </a:buClr>
              <a:buSzPts val="1200"/>
              <a:buFont typeface="Arial"/>
              <a:buChar char="●"/>
            </a:pPr>
            <a:r>
              <a:rPr lang="en" sz="1700">
                <a:highlight>
                  <a:srgbClr val="FFFFFF"/>
                </a:highlight>
                <a:latin typeface="Times New Roman"/>
                <a:ea typeface="Times New Roman"/>
                <a:cs typeface="Times New Roman"/>
                <a:sym typeface="Times New Roman"/>
              </a:rPr>
              <a:t>Bottom up estimation method requires a significant investment of time. This is particularly not feasible for projects with shorter deadlines.</a:t>
            </a:r>
            <a:endParaRPr sz="1700">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3A3A3A"/>
              </a:buClr>
              <a:buSzPts val="1200"/>
              <a:buFont typeface="Arial"/>
              <a:buChar char="●"/>
            </a:pPr>
            <a:r>
              <a:rPr lang="en" sz="1700">
                <a:solidFill>
                  <a:srgbClr val="3A3A3A"/>
                </a:solidFill>
                <a:highlight>
                  <a:srgbClr val="FFFFFF"/>
                </a:highlight>
                <a:latin typeface="Times New Roman"/>
                <a:ea typeface="Times New Roman"/>
                <a:cs typeface="Times New Roman"/>
                <a:sym typeface="Times New Roman"/>
              </a:rPr>
              <a:t>The cost estimation is based on the duration estimate. Both rely on the estimated resource requirements. An estimation error there would lead to inaccurate time and cost estimates as well.</a:t>
            </a:r>
            <a:endParaRPr sz="1700">
              <a:solidFill>
                <a:srgbClr val="3A3A3A"/>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title"/>
          </p:nvPr>
        </p:nvSpPr>
        <p:spPr>
          <a:xfrm>
            <a:off x="487050" y="342200"/>
            <a:ext cx="8006700" cy="50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Arial"/>
                <a:ea typeface="Arial"/>
                <a:cs typeface="Arial"/>
                <a:sym typeface="Arial"/>
              </a:rPr>
              <a:t>WBS Checklist</a:t>
            </a:r>
            <a:endParaRPr>
              <a:latin typeface="Arial"/>
              <a:ea typeface="Arial"/>
              <a:cs typeface="Arial"/>
              <a:sym typeface="Arial"/>
            </a:endParaRPr>
          </a:p>
        </p:txBody>
      </p:sp>
      <p:sp>
        <p:nvSpPr>
          <p:cNvPr id="311" name="Google Shape;311;p47"/>
          <p:cNvSpPr txBox="1">
            <a:spLocks noGrp="1"/>
          </p:cNvSpPr>
          <p:nvPr>
            <p:ph type="body" idx="1"/>
          </p:nvPr>
        </p:nvSpPr>
        <p:spPr>
          <a:xfrm>
            <a:off x="457200" y="1124875"/>
            <a:ext cx="3401400" cy="25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202124"/>
                </a:solidFill>
                <a:highlight>
                  <a:srgbClr val="FFFFFF"/>
                </a:highlight>
                <a:latin typeface="Arial"/>
                <a:ea typeface="Arial"/>
                <a:cs typeface="Arial"/>
                <a:sym typeface="Arial"/>
              </a:rPr>
              <a:t>The checklist can be used </a:t>
            </a:r>
            <a:r>
              <a:rPr lang="en" sz="1500">
                <a:solidFill>
                  <a:srgbClr val="040C28"/>
                </a:solidFill>
                <a:latin typeface="Arial"/>
                <a:ea typeface="Arial"/>
                <a:cs typeface="Arial"/>
                <a:sym typeface="Arial"/>
              </a:rPr>
              <a:t>to assure that the project has completed the activities related to an effective Work Breakdown Structure</a:t>
            </a:r>
            <a:r>
              <a:rPr lang="en" sz="1500">
                <a:solidFill>
                  <a:srgbClr val="202124"/>
                </a:solidFill>
                <a:highlight>
                  <a:srgbClr val="FFFFFF"/>
                </a:highlight>
                <a:latin typeface="Arial"/>
                <a:ea typeface="Arial"/>
                <a:cs typeface="Arial"/>
                <a:sym typeface="Arial"/>
              </a:rPr>
              <a:t> and what if the WBS define 100% of the scope of the project or not.</a:t>
            </a:r>
            <a:endParaRPr/>
          </a:p>
        </p:txBody>
      </p:sp>
      <p:sp>
        <p:nvSpPr>
          <p:cNvPr id="312" name="Google Shape;312;p47"/>
          <p:cNvSpPr txBox="1"/>
          <p:nvPr/>
        </p:nvSpPr>
        <p:spPr>
          <a:xfrm>
            <a:off x="4711675" y="342200"/>
            <a:ext cx="38298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rgbClr val="202124"/>
                </a:solidFill>
                <a:highlight>
                  <a:srgbClr val="FFFFFF"/>
                </a:highlight>
              </a:rPr>
              <a:t>  </a:t>
            </a:r>
            <a:r>
              <a:rPr lang="en" sz="1500" b="1">
                <a:solidFill>
                  <a:srgbClr val="202124"/>
                </a:solidFill>
                <a:highlight>
                  <a:srgbClr val="FFFFFF"/>
                </a:highlight>
              </a:rPr>
              <a:t>Checklist:</a:t>
            </a:r>
            <a:endParaRPr sz="1500" b="1">
              <a:solidFill>
                <a:srgbClr val="202124"/>
              </a:solidFill>
              <a:highlight>
                <a:srgbClr val="FFFFFF"/>
              </a:highlight>
            </a:endParaRPr>
          </a:p>
          <a:p>
            <a:pPr marL="0" lvl="0" indent="0" algn="l" rtl="0">
              <a:spcBef>
                <a:spcPts val="0"/>
              </a:spcBef>
              <a:spcAft>
                <a:spcPts val="0"/>
              </a:spcAft>
              <a:buNone/>
            </a:pPr>
            <a:endParaRPr sz="1500" b="1">
              <a:solidFill>
                <a:srgbClr val="202124"/>
              </a:solidFill>
              <a:highlight>
                <a:srgbClr val="FFFFFF"/>
              </a:highlight>
            </a:endParaRPr>
          </a:p>
          <a:p>
            <a:pPr marL="457200" lvl="0" indent="-317500" algn="l" rtl="0">
              <a:lnSpc>
                <a:spcPct val="150000"/>
              </a:lnSpc>
              <a:spcBef>
                <a:spcPts val="0"/>
              </a:spcBef>
              <a:spcAft>
                <a:spcPts val="0"/>
              </a:spcAft>
              <a:buClr>
                <a:srgbClr val="1D1D1F"/>
              </a:buClr>
              <a:buSzPts val="1400"/>
              <a:buChar char="❏"/>
            </a:pPr>
            <a:r>
              <a:rPr lang="en">
                <a:solidFill>
                  <a:srgbClr val="1D1D1F"/>
                </a:solidFill>
                <a:highlight>
                  <a:srgbClr val="FFFFFF"/>
                </a:highlight>
              </a:rPr>
              <a:t>If it does define 100% of the work that will be produced by the project</a:t>
            </a:r>
            <a:endParaRPr>
              <a:solidFill>
                <a:srgbClr val="1D1D1F"/>
              </a:solidFill>
              <a:highlight>
                <a:srgbClr val="FFFFFF"/>
              </a:highlight>
            </a:endParaRPr>
          </a:p>
          <a:p>
            <a:pPr marL="457200" lvl="0" indent="-317500" algn="l" rtl="0">
              <a:lnSpc>
                <a:spcPct val="150000"/>
              </a:lnSpc>
              <a:spcBef>
                <a:spcPts val="0"/>
              </a:spcBef>
              <a:spcAft>
                <a:spcPts val="0"/>
              </a:spcAft>
              <a:buClr>
                <a:srgbClr val="1D1D1F"/>
              </a:buClr>
              <a:buSzPts val="1400"/>
              <a:buChar char="❏"/>
            </a:pPr>
            <a:r>
              <a:rPr lang="en">
                <a:solidFill>
                  <a:srgbClr val="1D1D1F"/>
                </a:solidFill>
                <a:highlight>
                  <a:srgbClr val="FFFFFF"/>
                </a:highlight>
              </a:rPr>
              <a:t>If it does each element represent a deliverable</a:t>
            </a:r>
            <a:endParaRPr>
              <a:solidFill>
                <a:srgbClr val="1D1D1F"/>
              </a:solidFill>
              <a:highlight>
                <a:srgbClr val="FFFFFF"/>
              </a:highlight>
            </a:endParaRPr>
          </a:p>
          <a:p>
            <a:pPr marL="457200" lvl="0" indent="-317500" algn="l" rtl="0">
              <a:lnSpc>
                <a:spcPct val="150000"/>
              </a:lnSpc>
              <a:spcBef>
                <a:spcPts val="0"/>
              </a:spcBef>
              <a:spcAft>
                <a:spcPts val="0"/>
              </a:spcAft>
              <a:buClr>
                <a:srgbClr val="1D1D1F"/>
              </a:buClr>
              <a:buSzPts val="1400"/>
              <a:buChar char="❏"/>
            </a:pPr>
            <a:r>
              <a:rPr lang="en">
                <a:solidFill>
                  <a:srgbClr val="1D1D1F"/>
                </a:solidFill>
                <a:highlight>
                  <a:srgbClr val="FFFFFF"/>
                </a:highlight>
              </a:rPr>
              <a:t>If there are a hierarchical structure used</a:t>
            </a:r>
            <a:endParaRPr>
              <a:solidFill>
                <a:srgbClr val="1D1D1F"/>
              </a:solidFill>
              <a:highlight>
                <a:srgbClr val="FFFFFF"/>
              </a:highlight>
            </a:endParaRPr>
          </a:p>
          <a:p>
            <a:pPr marL="457200" lvl="0" indent="-317500" algn="l" rtl="0">
              <a:lnSpc>
                <a:spcPct val="150000"/>
              </a:lnSpc>
              <a:spcBef>
                <a:spcPts val="0"/>
              </a:spcBef>
              <a:spcAft>
                <a:spcPts val="0"/>
              </a:spcAft>
              <a:buClr>
                <a:srgbClr val="1D1D1F"/>
              </a:buClr>
              <a:buSzPts val="1400"/>
              <a:buChar char="❏"/>
            </a:pPr>
            <a:r>
              <a:rPr lang="en">
                <a:solidFill>
                  <a:srgbClr val="1D1D1F"/>
                </a:solidFill>
                <a:highlight>
                  <a:srgbClr val="FFFFFF"/>
                </a:highlight>
              </a:rPr>
              <a:t>If it does have a least two levels with at least one level of decomposition.</a:t>
            </a:r>
            <a:endParaRPr>
              <a:solidFill>
                <a:srgbClr val="1D1D1F"/>
              </a:solidFill>
              <a:highlight>
                <a:srgbClr val="FFFFFF"/>
              </a:highlight>
            </a:endParaRPr>
          </a:p>
          <a:p>
            <a:pPr marL="457200" lvl="0" indent="-317500" algn="l" rtl="0">
              <a:lnSpc>
                <a:spcPct val="150000"/>
              </a:lnSpc>
              <a:spcBef>
                <a:spcPts val="0"/>
              </a:spcBef>
              <a:spcAft>
                <a:spcPts val="0"/>
              </a:spcAft>
              <a:buClr>
                <a:srgbClr val="1D1D1F"/>
              </a:buClr>
              <a:buSzPts val="1400"/>
              <a:buChar char="❏"/>
            </a:pPr>
            <a:r>
              <a:rPr lang="en">
                <a:solidFill>
                  <a:srgbClr val="1D1D1F"/>
                </a:solidFill>
                <a:highlight>
                  <a:srgbClr val="FFFFFF"/>
                </a:highlight>
              </a:rPr>
              <a:t>Is there a hierarchical structure used</a:t>
            </a:r>
            <a:endParaRPr>
              <a:solidFill>
                <a:srgbClr val="1D1D1F"/>
              </a:solidFill>
              <a:highlight>
                <a:srgbClr val="FFFFFF"/>
              </a:highlight>
            </a:endParaRPr>
          </a:p>
          <a:p>
            <a:pPr marL="457200" lvl="0" indent="-317500" algn="l" rtl="0">
              <a:lnSpc>
                <a:spcPct val="150000"/>
              </a:lnSpc>
              <a:spcBef>
                <a:spcPts val="0"/>
              </a:spcBef>
              <a:spcAft>
                <a:spcPts val="0"/>
              </a:spcAft>
              <a:buClr>
                <a:srgbClr val="1D1D1F"/>
              </a:buClr>
              <a:buSzPts val="1400"/>
              <a:buChar char="❏"/>
            </a:pPr>
            <a:r>
              <a:rPr lang="en">
                <a:solidFill>
                  <a:srgbClr val="1D1D1F"/>
                </a:solidFill>
                <a:highlight>
                  <a:srgbClr val="FFFFFF"/>
                </a:highlight>
              </a:rPr>
              <a:t>If it does allow to estimate costs accurately</a:t>
            </a:r>
            <a:endParaRPr>
              <a:solidFill>
                <a:srgbClr val="1D1D1F"/>
              </a:solidFill>
              <a:highlight>
                <a:srgbClr val="FFFFFF"/>
              </a:highlight>
            </a:endParaRPr>
          </a:p>
          <a:p>
            <a:pPr marL="457200" lvl="0" indent="0" algn="l" rtl="0">
              <a:lnSpc>
                <a:spcPct val="150000"/>
              </a:lnSpc>
              <a:spcBef>
                <a:spcPts val="0"/>
              </a:spcBef>
              <a:spcAft>
                <a:spcPts val="0"/>
              </a:spcAft>
              <a:buNone/>
            </a:pPr>
            <a:endParaRPr>
              <a:solidFill>
                <a:srgbClr val="202124"/>
              </a:solidFill>
              <a:highlight>
                <a:srgbClr val="FFFFFF"/>
              </a:highlight>
            </a:endParaRPr>
          </a:p>
          <a:p>
            <a:pPr marL="0" lvl="0" indent="0" algn="l" rtl="0">
              <a:lnSpc>
                <a:spcPct val="150000"/>
              </a:lnSpc>
              <a:spcBef>
                <a:spcPts val="0"/>
              </a:spcBef>
              <a:spcAft>
                <a:spcPts val="0"/>
              </a:spcAft>
              <a:buNone/>
            </a:pPr>
            <a:endParaRPr>
              <a:solidFill>
                <a:srgbClr val="202124"/>
              </a:solidFill>
              <a:highlight>
                <a:srgbClr val="FFFFFF"/>
              </a:highlight>
            </a:endParaRPr>
          </a:p>
          <a:p>
            <a:pPr marL="0" lvl="0" indent="0" algn="l" rtl="0">
              <a:spcBef>
                <a:spcPts val="0"/>
              </a:spcBef>
              <a:spcAft>
                <a:spcPts val="0"/>
              </a:spcAft>
              <a:buNone/>
            </a:pPr>
            <a:endParaRPr sz="1500">
              <a:solidFill>
                <a:srgbClr val="202124"/>
              </a:solidFill>
              <a:highlight>
                <a:srgbClr val="FFFFFF"/>
              </a:highlight>
            </a:endParaRPr>
          </a:p>
          <a:p>
            <a:pPr marL="0" lvl="0" indent="0" algn="l" rtl="0">
              <a:spcBef>
                <a:spcPts val="0"/>
              </a:spcBef>
              <a:spcAft>
                <a:spcPts val="0"/>
              </a:spcAft>
              <a:buNone/>
            </a:pPr>
            <a:endParaRPr sz="1500">
              <a:solidFill>
                <a:srgbClr val="202124"/>
              </a:solidFill>
              <a:highlight>
                <a:srgbClr val="FFFFFF"/>
              </a:highlight>
            </a:endParaRPr>
          </a:p>
          <a:p>
            <a:pPr marL="0" lvl="0" indent="0" algn="l" rtl="0">
              <a:spcBef>
                <a:spcPts val="0"/>
              </a:spcBef>
              <a:spcAft>
                <a:spcPts val="0"/>
              </a:spcAft>
              <a:buNone/>
            </a:pPr>
            <a:endParaRPr sz="1500">
              <a:solidFill>
                <a:srgbClr val="202124"/>
              </a:solidFill>
              <a:highlight>
                <a:srgbClr val="FFFFFF"/>
              </a:highlight>
            </a:endParaRPr>
          </a:p>
          <a:p>
            <a:pPr marL="0" lvl="0" indent="0" algn="l" rtl="0">
              <a:spcBef>
                <a:spcPts val="0"/>
              </a:spcBef>
              <a:spcAft>
                <a:spcPts val="0"/>
              </a:spcAft>
              <a:buNone/>
            </a:pPr>
            <a:endParaRPr sz="1500">
              <a:solidFill>
                <a:srgbClr val="202124"/>
              </a:solidFill>
              <a:highlight>
                <a:srgbClr val="FFFFFF"/>
              </a:highlight>
            </a:endParaRPr>
          </a:p>
        </p:txBody>
      </p:sp>
      <p:sp>
        <p:nvSpPr>
          <p:cNvPr id="313" name="Google Shape;313;p47"/>
          <p:cNvSpPr/>
          <p:nvPr/>
        </p:nvSpPr>
        <p:spPr>
          <a:xfrm>
            <a:off x="2954908" y="389948"/>
            <a:ext cx="429138" cy="456555"/>
          </a:xfrm>
          <a:custGeom>
            <a:avLst/>
            <a:gdLst/>
            <a:ahLst/>
            <a:cxnLst/>
            <a:rect l="l" t="t" r="r" b="b"/>
            <a:pathLst>
              <a:path w="22383" h="23813" extrusionOk="0">
                <a:moveTo>
                  <a:pt x="12309" y="12444"/>
                </a:moveTo>
                <a:lnTo>
                  <a:pt x="12342" y="12511"/>
                </a:lnTo>
                <a:cubicBezTo>
                  <a:pt x="12309" y="12477"/>
                  <a:pt x="12309" y="12477"/>
                  <a:pt x="12275" y="12444"/>
                </a:cubicBezTo>
                <a:close/>
                <a:moveTo>
                  <a:pt x="12142" y="13578"/>
                </a:moveTo>
                <a:cubicBezTo>
                  <a:pt x="12009" y="13711"/>
                  <a:pt x="11875" y="13812"/>
                  <a:pt x="11742" y="13878"/>
                </a:cubicBezTo>
                <a:cubicBezTo>
                  <a:pt x="11642" y="13912"/>
                  <a:pt x="11542" y="13945"/>
                  <a:pt x="11442" y="13945"/>
                </a:cubicBezTo>
                <a:cubicBezTo>
                  <a:pt x="11542" y="13912"/>
                  <a:pt x="11642" y="13878"/>
                  <a:pt x="11742" y="13845"/>
                </a:cubicBezTo>
                <a:cubicBezTo>
                  <a:pt x="11842" y="13778"/>
                  <a:pt x="11975" y="13678"/>
                  <a:pt x="12075" y="13578"/>
                </a:cubicBezTo>
                <a:close/>
                <a:moveTo>
                  <a:pt x="11482" y="8722"/>
                </a:moveTo>
                <a:cubicBezTo>
                  <a:pt x="12114" y="8722"/>
                  <a:pt x="12706" y="8849"/>
                  <a:pt x="13276" y="9175"/>
                </a:cubicBezTo>
                <a:cubicBezTo>
                  <a:pt x="13376" y="9208"/>
                  <a:pt x="13510" y="9308"/>
                  <a:pt x="13610" y="9375"/>
                </a:cubicBezTo>
                <a:cubicBezTo>
                  <a:pt x="13443" y="9609"/>
                  <a:pt x="13243" y="9842"/>
                  <a:pt x="13076" y="10076"/>
                </a:cubicBezTo>
                <a:lnTo>
                  <a:pt x="12075" y="11343"/>
                </a:lnTo>
                <a:cubicBezTo>
                  <a:pt x="12075" y="11376"/>
                  <a:pt x="12075" y="11376"/>
                  <a:pt x="12075" y="11376"/>
                </a:cubicBezTo>
                <a:cubicBezTo>
                  <a:pt x="11933" y="11214"/>
                  <a:pt x="11704" y="11163"/>
                  <a:pt x="11471" y="11163"/>
                </a:cubicBezTo>
                <a:cubicBezTo>
                  <a:pt x="11322" y="11163"/>
                  <a:pt x="11171" y="11184"/>
                  <a:pt x="11041" y="11210"/>
                </a:cubicBezTo>
                <a:cubicBezTo>
                  <a:pt x="10708" y="11276"/>
                  <a:pt x="10407" y="11477"/>
                  <a:pt x="10174" y="11743"/>
                </a:cubicBezTo>
                <a:cubicBezTo>
                  <a:pt x="9707" y="12277"/>
                  <a:pt x="9574" y="13078"/>
                  <a:pt x="9940" y="13711"/>
                </a:cubicBezTo>
                <a:cubicBezTo>
                  <a:pt x="10253" y="14223"/>
                  <a:pt x="10833" y="14541"/>
                  <a:pt x="11410" y="14541"/>
                </a:cubicBezTo>
                <a:cubicBezTo>
                  <a:pt x="11510" y="14541"/>
                  <a:pt x="11610" y="14532"/>
                  <a:pt x="11708" y="14512"/>
                </a:cubicBezTo>
                <a:cubicBezTo>
                  <a:pt x="12376" y="14379"/>
                  <a:pt x="12909" y="13745"/>
                  <a:pt x="13009" y="13078"/>
                </a:cubicBezTo>
                <a:cubicBezTo>
                  <a:pt x="13043" y="12677"/>
                  <a:pt x="12909" y="12244"/>
                  <a:pt x="12676" y="11910"/>
                </a:cubicBezTo>
                <a:cubicBezTo>
                  <a:pt x="12943" y="11577"/>
                  <a:pt x="13176" y="11210"/>
                  <a:pt x="13443" y="10876"/>
                </a:cubicBezTo>
                <a:cubicBezTo>
                  <a:pt x="13710" y="10543"/>
                  <a:pt x="13943" y="10209"/>
                  <a:pt x="14210" y="9875"/>
                </a:cubicBezTo>
                <a:cubicBezTo>
                  <a:pt x="14510" y="10176"/>
                  <a:pt x="14777" y="10543"/>
                  <a:pt x="14977" y="10909"/>
                </a:cubicBezTo>
                <a:cubicBezTo>
                  <a:pt x="14944" y="10976"/>
                  <a:pt x="14911" y="11076"/>
                  <a:pt x="14944" y="11176"/>
                </a:cubicBezTo>
                <a:cubicBezTo>
                  <a:pt x="15778" y="13111"/>
                  <a:pt x="14977" y="15579"/>
                  <a:pt x="13109" y="16614"/>
                </a:cubicBezTo>
                <a:cubicBezTo>
                  <a:pt x="12536" y="16926"/>
                  <a:pt x="11889" y="17073"/>
                  <a:pt x="11235" y="17073"/>
                </a:cubicBezTo>
                <a:cubicBezTo>
                  <a:pt x="9796" y="17073"/>
                  <a:pt x="8329" y="16362"/>
                  <a:pt x="7572" y="15146"/>
                </a:cubicBezTo>
                <a:cubicBezTo>
                  <a:pt x="6738" y="13778"/>
                  <a:pt x="6738" y="12177"/>
                  <a:pt x="7572" y="10876"/>
                </a:cubicBezTo>
                <a:cubicBezTo>
                  <a:pt x="8339" y="9742"/>
                  <a:pt x="9707" y="8875"/>
                  <a:pt x="11041" y="8741"/>
                </a:cubicBezTo>
                <a:cubicBezTo>
                  <a:pt x="11190" y="8729"/>
                  <a:pt x="11337" y="8722"/>
                  <a:pt x="11482" y="8722"/>
                </a:cubicBezTo>
                <a:close/>
                <a:moveTo>
                  <a:pt x="11787" y="6024"/>
                </a:moveTo>
                <a:cubicBezTo>
                  <a:pt x="12646" y="6024"/>
                  <a:pt x="13490" y="6192"/>
                  <a:pt x="14277" y="6573"/>
                </a:cubicBezTo>
                <a:cubicBezTo>
                  <a:pt x="14644" y="6740"/>
                  <a:pt x="14977" y="6940"/>
                  <a:pt x="15311" y="7173"/>
                </a:cubicBezTo>
                <a:cubicBezTo>
                  <a:pt x="14877" y="7707"/>
                  <a:pt x="14477" y="8241"/>
                  <a:pt x="14043" y="8808"/>
                </a:cubicBezTo>
                <a:cubicBezTo>
                  <a:pt x="14010" y="8775"/>
                  <a:pt x="13977" y="8741"/>
                  <a:pt x="13910" y="8708"/>
                </a:cubicBezTo>
                <a:cubicBezTo>
                  <a:pt x="13243" y="8208"/>
                  <a:pt x="12409" y="7974"/>
                  <a:pt x="11575" y="7941"/>
                </a:cubicBezTo>
                <a:cubicBezTo>
                  <a:pt x="11543" y="7940"/>
                  <a:pt x="11511" y="7940"/>
                  <a:pt x="11478" y="7940"/>
                </a:cubicBezTo>
                <a:cubicBezTo>
                  <a:pt x="9843" y="7940"/>
                  <a:pt x="8219" y="8766"/>
                  <a:pt x="7205" y="10042"/>
                </a:cubicBezTo>
                <a:cubicBezTo>
                  <a:pt x="6705" y="10709"/>
                  <a:pt x="6305" y="11477"/>
                  <a:pt x="6204" y="12310"/>
                </a:cubicBezTo>
                <a:cubicBezTo>
                  <a:pt x="6038" y="13244"/>
                  <a:pt x="6238" y="14178"/>
                  <a:pt x="6638" y="15046"/>
                </a:cubicBezTo>
                <a:cubicBezTo>
                  <a:pt x="7460" y="16795"/>
                  <a:pt x="9355" y="17870"/>
                  <a:pt x="11254" y="17870"/>
                </a:cubicBezTo>
                <a:cubicBezTo>
                  <a:pt x="11745" y="17870"/>
                  <a:pt x="12236" y="17798"/>
                  <a:pt x="12709" y="17648"/>
                </a:cubicBezTo>
                <a:cubicBezTo>
                  <a:pt x="15111" y="16880"/>
                  <a:pt x="16478" y="14212"/>
                  <a:pt x="16011" y="11777"/>
                </a:cubicBezTo>
                <a:cubicBezTo>
                  <a:pt x="15945" y="11510"/>
                  <a:pt x="15845" y="11210"/>
                  <a:pt x="15745" y="10943"/>
                </a:cubicBezTo>
                <a:cubicBezTo>
                  <a:pt x="15678" y="10843"/>
                  <a:pt x="15578" y="10743"/>
                  <a:pt x="15478" y="10676"/>
                </a:cubicBezTo>
                <a:cubicBezTo>
                  <a:pt x="15244" y="10176"/>
                  <a:pt x="14977" y="9742"/>
                  <a:pt x="14610" y="9342"/>
                </a:cubicBezTo>
                <a:cubicBezTo>
                  <a:pt x="14811" y="9075"/>
                  <a:pt x="15011" y="8841"/>
                  <a:pt x="15178" y="8608"/>
                </a:cubicBezTo>
                <a:lnTo>
                  <a:pt x="15911" y="7640"/>
                </a:lnTo>
                <a:cubicBezTo>
                  <a:pt x="16345" y="8074"/>
                  <a:pt x="16779" y="8574"/>
                  <a:pt x="17112" y="9108"/>
                </a:cubicBezTo>
                <a:cubicBezTo>
                  <a:pt x="17246" y="9342"/>
                  <a:pt x="17379" y="9575"/>
                  <a:pt x="17513" y="9809"/>
                </a:cubicBezTo>
                <a:cubicBezTo>
                  <a:pt x="17446" y="9909"/>
                  <a:pt x="17446" y="10042"/>
                  <a:pt x="17513" y="10176"/>
                </a:cubicBezTo>
                <a:cubicBezTo>
                  <a:pt x="18847" y="13345"/>
                  <a:pt x="17379" y="17447"/>
                  <a:pt x="14344" y="19049"/>
                </a:cubicBezTo>
                <a:cubicBezTo>
                  <a:pt x="13411" y="19541"/>
                  <a:pt x="12367" y="19771"/>
                  <a:pt x="11317" y="19771"/>
                </a:cubicBezTo>
                <a:cubicBezTo>
                  <a:pt x="8951" y="19771"/>
                  <a:pt x="6551" y="18601"/>
                  <a:pt x="5304" y="16614"/>
                </a:cubicBezTo>
                <a:cubicBezTo>
                  <a:pt x="4570" y="15479"/>
                  <a:pt x="4170" y="14145"/>
                  <a:pt x="4203" y="12811"/>
                </a:cubicBezTo>
                <a:cubicBezTo>
                  <a:pt x="4270" y="11677"/>
                  <a:pt x="4637" y="10576"/>
                  <a:pt x="5270" y="9575"/>
                </a:cubicBezTo>
                <a:cubicBezTo>
                  <a:pt x="6505" y="7674"/>
                  <a:pt x="8740" y="6306"/>
                  <a:pt x="10975" y="6073"/>
                </a:cubicBezTo>
                <a:cubicBezTo>
                  <a:pt x="11246" y="6041"/>
                  <a:pt x="11517" y="6024"/>
                  <a:pt x="11787" y="6024"/>
                </a:cubicBezTo>
                <a:close/>
                <a:moveTo>
                  <a:pt x="12069" y="2801"/>
                </a:moveTo>
                <a:cubicBezTo>
                  <a:pt x="13365" y="2801"/>
                  <a:pt x="14628" y="3064"/>
                  <a:pt x="15811" y="3604"/>
                </a:cubicBezTo>
                <a:cubicBezTo>
                  <a:pt x="16345" y="3871"/>
                  <a:pt x="16845" y="4171"/>
                  <a:pt x="17312" y="4538"/>
                </a:cubicBezTo>
                <a:cubicBezTo>
                  <a:pt x="17046" y="4872"/>
                  <a:pt x="16779" y="5205"/>
                  <a:pt x="16512" y="5572"/>
                </a:cubicBezTo>
                <a:cubicBezTo>
                  <a:pt x="16245" y="5906"/>
                  <a:pt x="16011" y="6239"/>
                  <a:pt x="15745" y="6573"/>
                </a:cubicBezTo>
                <a:cubicBezTo>
                  <a:pt x="15645" y="6506"/>
                  <a:pt x="15544" y="6440"/>
                  <a:pt x="15444" y="6373"/>
                </a:cubicBezTo>
                <a:cubicBezTo>
                  <a:pt x="14377" y="5639"/>
                  <a:pt x="13076" y="5272"/>
                  <a:pt x="11808" y="5239"/>
                </a:cubicBezTo>
                <a:cubicBezTo>
                  <a:pt x="11776" y="5238"/>
                  <a:pt x="11744" y="5238"/>
                  <a:pt x="11712" y="5238"/>
                </a:cubicBezTo>
                <a:cubicBezTo>
                  <a:pt x="9176" y="5238"/>
                  <a:pt x="6651" y="6531"/>
                  <a:pt x="5070" y="8508"/>
                </a:cubicBezTo>
                <a:cubicBezTo>
                  <a:pt x="4270" y="9542"/>
                  <a:pt x="3669" y="10709"/>
                  <a:pt x="3503" y="12010"/>
                </a:cubicBezTo>
                <a:cubicBezTo>
                  <a:pt x="3302" y="13445"/>
                  <a:pt x="3569" y="14912"/>
                  <a:pt x="4170" y="16213"/>
                </a:cubicBezTo>
                <a:cubicBezTo>
                  <a:pt x="5463" y="18906"/>
                  <a:pt x="8366" y="20575"/>
                  <a:pt x="11307" y="20575"/>
                </a:cubicBezTo>
                <a:cubicBezTo>
                  <a:pt x="12081" y="20575"/>
                  <a:pt x="12859" y="20460"/>
                  <a:pt x="13610" y="20216"/>
                </a:cubicBezTo>
                <a:cubicBezTo>
                  <a:pt x="17279" y="19015"/>
                  <a:pt x="19414" y="14846"/>
                  <a:pt x="18647" y="11110"/>
                </a:cubicBezTo>
                <a:cubicBezTo>
                  <a:pt x="18547" y="10643"/>
                  <a:pt x="18380" y="10209"/>
                  <a:pt x="18213" y="9775"/>
                </a:cubicBezTo>
                <a:cubicBezTo>
                  <a:pt x="18180" y="9675"/>
                  <a:pt x="18080" y="9609"/>
                  <a:pt x="17946" y="9575"/>
                </a:cubicBezTo>
                <a:cubicBezTo>
                  <a:pt x="17546" y="8641"/>
                  <a:pt x="17012" y="7807"/>
                  <a:pt x="16312" y="7073"/>
                </a:cubicBezTo>
                <a:cubicBezTo>
                  <a:pt x="16845" y="6373"/>
                  <a:pt x="17346" y="5672"/>
                  <a:pt x="17879" y="4972"/>
                </a:cubicBezTo>
                <a:cubicBezTo>
                  <a:pt x="18647" y="5672"/>
                  <a:pt x="19314" y="6440"/>
                  <a:pt x="19881" y="7340"/>
                </a:cubicBezTo>
                <a:cubicBezTo>
                  <a:pt x="20114" y="7707"/>
                  <a:pt x="20315" y="8107"/>
                  <a:pt x="20515" y="8508"/>
                </a:cubicBezTo>
                <a:cubicBezTo>
                  <a:pt x="20481" y="8608"/>
                  <a:pt x="20481" y="8741"/>
                  <a:pt x="20515" y="8875"/>
                </a:cubicBezTo>
                <a:cubicBezTo>
                  <a:pt x="21515" y="11210"/>
                  <a:pt x="21449" y="13878"/>
                  <a:pt x="20615" y="16247"/>
                </a:cubicBezTo>
                <a:cubicBezTo>
                  <a:pt x="19781" y="18615"/>
                  <a:pt x="18113" y="20716"/>
                  <a:pt x="15878" y="21917"/>
                </a:cubicBezTo>
                <a:cubicBezTo>
                  <a:pt x="14518" y="22659"/>
                  <a:pt x="12981" y="23006"/>
                  <a:pt x="11438" y="23006"/>
                </a:cubicBezTo>
                <a:cubicBezTo>
                  <a:pt x="10482" y="23006"/>
                  <a:pt x="9525" y="22873"/>
                  <a:pt x="8606" y="22618"/>
                </a:cubicBezTo>
                <a:cubicBezTo>
                  <a:pt x="6204" y="21984"/>
                  <a:pt x="3970" y="20550"/>
                  <a:pt x="2635" y="18448"/>
                </a:cubicBezTo>
                <a:cubicBezTo>
                  <a:pt x="1534" y="16780"/>
                  <a:pt x="934" y="14779"/>
                  <a:pt x="967" y="12811"/>
                </a:cubicBezTo>
                <a:cubicBezTo>
                  <a:pt x="1034" y="11110"/>
                  <a:pt x="1568" y="9475"/>
                  <a:pt x="2535" y="8041"/>
                </a:cubicBezTo>
                <a:cubicBezTo>
                  <a:pt x="3436" y="6606"/>
                  <a:pt x="4703" y="5406"/>
                  <a:pt x="6171" y="4538"/>
                </a:cubicBezTo>
                <a:cubicBezTo>
                  <a:pt x="7605" y="3638"/>
                  <a:pt x="9273" y="3037"/>
                  <a:pt x="10908" y="2870"/>
                </a:cubicBezTo>
                <a:cubicBezTo>
                  <a:pt x="11297" y="2825"/>
                  <a:pt x="11684" y="2801"/>
                  <a:pt x="12069" y="2801"/>
                </a:cubicBezTo>
                <a:close/>
                <a:moveTo>
                  <a:pt x="18919" y="1"/>
                </a:moveTo>
                <a:cubicBezTo>
                  <a:pt x="18772" y="1"/>
                  <a:pt x="18621" y="115"/>
                  <a:pt x="18647" y="269"/>
                </a:cubicBezTo>
                <a:cubicBezTo>
                  <a:pt x="18647" y="635"/>
                  <a:pt x="18680" y="1036"/>
                  <a:pt x="18713" y="1403"/>
                </a:cubicBezTo>
                <a:cubicBezTo>
                  <a:pt x="18647" y="1936"/>
                  <a:pt x="18580" y="2437"/>
                  <a:pt x="18547" y="2970"/>
                </a:cubicBezTo>
                <a:cubicBezTo>
                  <a:pt x="18447" y="3071"/>
                  <a:pt x="18346" y="3204"/>
                  <a:pt x="18280" y="3304"/>
                </a:cubicBezTo>
                <a:cubicBezTo>
                  <a:pt x="18113" y="3504"/>
                  <a:pt x="17946" y="3738"/>
                  <a:pt x="17779" y="3938"/>
                </a:cubicBezTo>
                <a:cubicBezTo>
                  <a:pt x="17613" y="3838"/>
                  <a:pt x="17479" y="3704"/>
                  <a:pt x="17312" y="3604"/>
                </a:cubicBezTo>
                <a:cubicBezTo>
                  <a:pt x="15811" y="2570"/>
                  <a:pt x="13977" y="2036"/>
                  <a:pt x="12142" y="2003"/>
                </a:cubicBezTo>
                <a:cubicBezTo>
                  <a:pt x="10307" y="2003"/>
                  <a:pt x="8473" y="2470"/>
                  <a:pt x="6838" y="3271"/>
                </a:cubicBezTo>
                <a:cubicBezTo>
                  <a:pt x="5204" y="4071"/>
                  <a:pt x="3703" y="5205"/>
                  <a:pt x="2569" y="6640"/>
                </a:cubicBezTo>
                <a:cubicBezTo>
                  <a:pt x="1401" y="8074"/>
                  <a:pt x="567" y="9775"/>
                  <a:pt x="300" y="11610"/>
                </a:cubicBezTo>
                <a:cubicBezTo>
                  <a:pt x="0" y="13645"/>
                  <a:pt x="367" y="15680"/>
                  <a:pt x="1234" y="17548"/>
                </a:cubicBezTo>
                <a:cubicBezTo>
                  <a:pt x="2335" y="19949"/>
                  <a:pt x="4336" y="21784"/>
                  <a:pt x="6772" y="22851"/>
                </a:cubicBezTo>
                <a:cubicBezTo>
                  <a:pt x="8244" y="23468"/>
                  <a:pt x="9847" y="23812"/>
                  <a:pt x="11446" y="23812"/>
                </a:cubicBezTo>
                <a:cubicBezTo>
                  <a:pt x="12528" y="23812"/>
                  <a:pt x="13608" y="23655"/>
                  <a:pt x="14644" y="23318"/>
                </a:cubicBezTo>
                <a:cubicBezTo>
                  <a:pt x="17246" y="22484"/>
                  <a:pt x="19347" y="20583"/>
                  <a:pt x="20615" y="18215"/>
                </a:cubicBezTo>
                <a:cubicBezTo>
                  <a:pt x="21882" y="15813"/>
                  <a:pt x="22383" y="13011"/>
                  <a:pt x="21816" y="10342"/>
                </a:cubicBezTo>
                <a:cubicBezTo>
                  <a:pt x="21682" y="9709"/>
                  <a:pt x="21449" y="9075"/>
                  <a:pt x="21215" y="8474"/>
                </a:cubicBezTo>
                <a:cubicBezTo>
                  <a:pt x="21148" y="8374"/>
                  <a:pt x="21048" y="8308"/>
                  <a:pt x="20948" y="8274"/>
                </a:cubicBezTo>
                <a:cubicBezTo>
                  <a:pt x="20315" y="6807"/>
                  <a:pt x="19447" y="5472"/>
                  <a:pt x="18313" y="4405"/>
                </a:cubicBezTo>
                <a:cubicBezTo>
                  <a:pt x="18380" y="4305"/>
                  <a:pt x="18480" y="4171"/>
                  <a:pt x="18580" y="4038"/>
                </a:cubicBezTo>
                <a:cubicBezTo>
                  <a:pt x="18713" y="3871"/>
                  <a:pt x="18847" y="3704"/>
                  <a:pt x="18980" y="3504"/>
                </a:cubicBezTo>
                <a:cubicBezTo>
                  <a:pt x="19247" y="3404"/>
                  <a:pt x="19547" y="3304"/>
                  <a:pt x="19814" y="3204"/>
                </a:cubicBezTo>
                <a:cubicBezTo>
                  <a:pt x="20148" y="3104"/>
                  <a:pt x="20448" y="3004"/>
                  <a:pt x="20748" y="2870"/>
                </a:cubicBezTo>
                <a:cubicBezTo>
                  <a:pt x="21048" y="2737"/>
                  <a:pt x="21315" y="2570"/>
                  <a:pt x="21615" y="2403"/>
                </a:cubicBezTo>
                <a:cubicBezTo>
                  <a:pt x="21749" y="2337"/>
                  <a:pt x="21782" y="2103"/>
                  <a:pt x="21649" y="1970"/>
                </a:cubicBezTo>
                <a:cubicBezTo>
                  <a:pt x="21515" y="1870"/>
                  <a:pt x="21415" y="1736"/>
                  <a:pt x="21282" y="1636"/>
                </a:cubicBezTo>
                <a:cubicBezTo>
                  <a:pt x="21215" y="1603"/>
                  <a:pt x="21148" y="1536"/>
                  <a:pt x="21082" y="1503"/>
                </a:cubicBezTo>
                <a:cubicBezTo>
                  <a:pt x="20915" y="1303"/>
                  <a:pt x="20648" y="1136"/>
                  <a:pt x="20448" y="969"/>
                </a:cubicBezTo>
                <a:cubicBezTo>
                  <a:pt x="19981" y="669"/>
                  <a:pt x="19547" y="335"/>
                  <a:pt x="19047" y="35"/>
                </a:cubicBezTo>
                <a:cubicBezTo>
                  <a:pt x="19008" y="12"/>
                  <a:pt x="18964" y="1"/>
                  <a:pt x="189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3BAF-0DF3-4A2C-95FA-AAB4B97017EB}"/>
              </a:ext>
            </a:extLst>
          </p:cNvPr>
          <p:cNvSpPr>
            <a:spLocks noGrp="1"/>
          </p:cNvSpPr>
          <p:nvPr>
            <p:ph type="title"/>
          </p:nvPr>
        </p:nvSpPr>
        <p:spPr>
          <a:xfrm>
            <a:off x="3146612" y="1865425"/>
            <a:ext cx="3493800" cy="755700"/>
          </a:xfrm>
        </p:spPr>
        <p:txBody>
          <a:bodyPr/>
          <a:lstStyle/>
          <a:p>
            <a:r>
              <a:rPr lang="en-GB" dirty="0"/>
              <a:t>Thank you </a:t>
            </a:r>
            <a:endParaRPr lang="en-US" dirty="0"/>
          </a:p>
        </p:txBody>
      </p:sp>
    </p:spTree>
    <p:extLst>
      <p:ext uri="{BB962C8B-B14F-4D97-AF65-F5344CB8AC3E}">
        <p14:creationId xmlns:p14="http://schemas.microsoft.com/office/powerpoint/2010/main" val="339276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459200" y="408875"/>
            <a:ext cx="80133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Waterfall Methodology </a:t>
            </a:r>
            <a:endParaRPr/>
          </a:p>
        </p:txBody>
      </p:sp>
      <p:sp>
        <p:nvSpPr>
          <p:cNvPr id="131" name="Google Shape;131;p18"/>
          <p:cNvSpPr txBox="1"/>
          <p:nvPr/>
        </p:nvSpPr>
        <p:spPr>
          <a:xfrm>
            <a:off x="326900" y="1013450"/>
            <a:ext cx="3000000" cy="22266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0"/>
              </a:spcBef>
              <a:spcAft>
                <a:spcPts val="0"/>
              </a:spcAft>
              <a:buNone/>
            </a:pPr>
            <a:r>
              <a:rPr lang="en" sz="1800">
                <a:solidFill>
                  <a:schemeClr val="dk2"/>
                </a:solidFill>
              </a:rPr>
              <a:t>Advantages</a:t>
            </a:r>
            <a:endParaRPr sz="1800">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rPr>
              <a:t>Simple and easy to understand and use</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rPr>
              <a:t>Easy to arrange tasks.</a:t>
            </a:r>
            <a:endParaRPr>
              <a:solidFill>
                <a:schemeClr val="dk2"/>
              </a:solidFill>
            </a:endParaRPr>
          </a:p>
          <a:p>
            <a:pPr marL="457200" lvl="0" indent="-317500" algn="l" rtl="0">
              <a:lnSpc>
                <a:spcPct val="115000"/>
              </a:lnSpc>
              <a:spcBef>
                <a:spcPts val="0"/>
              </a:spcBef>
              <a:spcAft>
                <a:spcPts val="0"/>
              </a:spcAft>
              <a:buClr>
                <a:schemeClr val="dk2"/>
              </a:buClr>
              <a:buSzPts val="1400"/>
              <a:buChar char="●"/>
            </a:pPr>
            <a:r>
              <a:rPr lang="en">
                <a:solidFill>
                  <a:schemeClr val="dk2"/>
                </a:solidFill>
              </a:rPr>
              <a:t>Clearly defined stages.</a:t>
            </a:r>
            <a:endParaRPr>
              <a:solidFill>
                <a:schemeClr val="dk2"/>
              </a:solidFill>
            </a:endParaRPr>
          </a:p>
          <a:p>
            <a:pPr marL="0" lvl="0" indent="0" algn="l" rtl="0">
              <a:lnSpc>
                <a:spcPct val="125000"/>
              </a:lnSpc>
              <a:spcBef>
                <a:spcPts val="1500"/>
              </a:spcBef>
              <a:spcAft>
                <a:spcPts val="0"/>
              </a:spcAft>
              <a:buNone/>
            </a:pPr>
            <a:endParaRPr sz="1100">
              <a:solidFill>
                <a:schemeClr val="dk2"/>
              </a:solidFill>
            </a:endParaRPr>
          </a:p>
          <a:p>
            <a:pPr marL="0" lvl="0" indent="0" algn="l" rtl="0">
              <a:lnSpc>
                <a:spcPct val="125000"/>
              </a:lnSpc>
              <a:spcBef>
                <a:spcPts val="0"/>
              </a:spcBef>
              <a:spcAft>
                <a:spcPts val="0"/>
              </a:spcAft>
              <a:buNone/>
            </a:pPr>
            <a:endParaRPr sz="1950">
              <a:solidFill>
                <a:schemeClr val="dk2"/>
              </a:solidFill>
            </a:endParaRPr>
          </a:p>
        </p:txBody>
      </p:sp>
      <p:sp>
        <p:nvSpPr>
          <p:cNvPr id="132" name="Google Shape;132;p18"/>
          <p:cNvSpPr txBox="1"/>
          <p:nvPr/>
        </p:nvSpPr>
        <p:spPr>
          <a:xfrm>
            <a:off x="261200" y="2933775"/>
            <a:ext cx="3804600" cy="2139600"/>
          </a:xfrm>
          <a:prstGeom prst="rect">
            <a:avLst/>
          </a:prstGeom>
          <a:noFill/>
          <a:ln>
            <a:noFill/>
          </a:ln>
        </p:spPr>
        <p:txBody>
          <a:bodyPr spcFirstLastPara="1" wrap="square" lIns="91425" tIns="91425" rIns="91425" bIns="91425" anchor="t" anchorCtr="0">
            <a:spAutoFit/>
          </a:bodyPr>
          <a:lstStyle/>
          <a:p>
            <a:pPr marL="0" lvl="0" indent="0" algn="l" rtl="0">
              <a:lnSpc>
                <a:spcPct val="125000"/>
              </a:lnSpc>
              <a:spcBef>
                <a:spcPts val="0"/>
              </a:spcBef>
              <a:spcAft>
                <a:spcPts val="0"/>
              </a:spcAft>
              <a:buNone/>
            </a:pPr>
            <a:r>
              <a:rPr lang="en" sz="1800">
                <a:solidFill>
                  <a:schemeClr val="dk2"/>
                </a:solidFill>
              </a:rPr>
              <a:t>Disadvantages</a:t>
            </a:r>
            <a:endParaRPr sz="1800">
              <a:solidFill>
                <a:schemeClr val="dk2"/>
              </a:solidFill>
            </a:endParaRPr>
          </a:p>
          <a:p>
            <a:pPr marL="457200" lvl="0" indent="-317500" algn="l" rtl="0">
              <a:lnSpc>
                <a:spcPct val="115000"/>
              </a:lnSpc>
              <a:spcBef>
                <a:spcPts val="600"/>
              </a:spcBef>
              <a:spcAft>
                <a:spcPts val="0"/>
              </a:spcAft>
              <a:buSzPts val="1400"/>
              <a:buChar char="●"/>
            </a:pPr>
            <a:r>
              <a:rPr lang="en"/>
              <a:t>The main drawback of the waterfall model is the difficulty of accommodating change after the process is underway. In principle, a phase has to be complete before moving onto the next phase.</a:t>
            </a:r>
            <a:endParaRPr/>
          </a:p>
          <a:p>
            <a:pPr marL="0" lvl="0" indent="0" algn="l" rtl="0">
              <a:lnSpc>
                <a:spcPct val="125000"/>
              </a:lnSpc>
              <a:spcBef>
                <a:spcPts val="600"/>
              </a:spcBef>
              <a:spcAft>
                <a:spcPts val="0"/>
              </a:spcAft>
              <a:buNone/>
            </a:pPr>
            <a:endParaRPr/>
          </a:p>
        </p:txBody>
      </p:sp>
      <p:pic>
        <p:nvPicPr>
          <p:cNvPr id="133" name="Google Shape;133;p18"/>
          <p:cNvPicPr preferRelativeResize="0"/>
          <p:nvPr/>
        </p:nvPicPr>
        <p:blipFill>
          <a:blip r:embed="rId3">
            <a:alphaModFix/>
          </a:blip>
          <a:stretch>
            <a:fillRect/>
          </a:stretch>
        </p:blipFill>
        <p:spPr>
          <a:xfrm>
            <a:off x="5166500" y="60674"/>
            <a:ext cx="3487125" cy="4881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2756500" y="105875"/>
            <a:ext cx="3493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Incremental Methodology</a:t>
            </a:r>
            <a:endParaRPr/>
          </a:p>
        </p:txBody>
      </p:sp>
      <p:sp>
        <p:nvSpPr>
          <p:cNvPr id="139" name="Google Shape;139;p19"/>
          <p:cNvSpPr txBox="1">
            <a:spLocks noGrp="1"/>
          </p:cNvSpPr>
          <p:nvPr>
            <p:ph type="body" idx="1"/>
          </p:nvPr>
        </p:nvSpPr>
        <p:spPr>
          <a:xfrm>
            <a:off x="457200" y="1288300"/>
            <a:ext cx="3553500" cy="2406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333333"/>
              </a:buClr>
              <a:buSzPts val="1400"/>
              <a:buFont typeface="Arial"/>
              <a:buChar char="●"/>
            </a:pPr>
            <a:r>
              <a:rPr lang="en" sz="1400">
                <a:solidFill>
                  <a:srgbClr val="333333"/>
                </a:solidFill>
                <a:highlight>
                  <a:srgbClr val="FFFFFF"/>
                </a:highlight>
                <a:latin typeface="Arial"/>
                <a:ea typeface="Arial"/>
                <a:cs typeface="Arial"/>
                <a:sym typeface="Arial"/>
              </a:rPr>
              <a:t>Incremental Model is a process of software development where requirements divided into multiple standalone modules of the software development cycle.</a:t>
            </a:r>
            <a:endParaRPr sz="1400">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3868875" y="817825"/>
            <a:ext cx="5162125" cy="342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57200" y="220375"/>
            <a:ext cx="8392500" cy="76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Incremental Methodology</a:t>
            </a:r>
            <a:endParaRPr/>
          </a:p>
        </p:txBody>
      </p:sp>
      <p:sp>
        <p:nvSpPr>
          <p:cNvPr id="146" name="Google Shape;146;p20"/>
          <p:cNvSpPr txBox="1">
            <a:spLocks noGrp="1"/>
          </p:cNvSpPr>
          <p:nvPr>
            <p:ph type="body" idx="1"/>
          </p:nvPr>
        </p:nvSpPr>
        <p:spPr>
          <a:xfrm>
            <a:off x="402725" y="1157525"/>
            <a:ext cx="8043900" cy="36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Arial"/>
                <a:ea typeface="Arial"/>
                <a:cs typeface="Arial"/>
                <a:sym typeface="Arial"/>
              </a:rPr>
              <a:t>Advantage</a:t>
            </a:r>
            <a:endParaRPr sz="1800">
              <a:latin typeface="Arial"/>
              <a:ea typeface="Arial"/>
              <a:cs typeface="Arial"/>
              <a:sym typeface="Arial"/>
            </a:endParaRPr>
          </a:p>
          <a:p>
            <a:pPr marL="457200" lvl="0" indent="-304800" algn="l" rtl="0">
              <a:lnSpc>
                <a:spcPct val="100000"/>
              </a:lnSpc>
              <a:spcBef>
                <a:spcPts val="600"/>
              </a:spcBef>
              <a:spcAft>
                <a:spcPts val="0"/>
              </a:spcAft>
              <a:buClr>
                <a:srgbClr val="46424D"/>
              </a:buClr>
              <a:buSzPts val="1200"/>
              <a:buFont typeface="Arial"/>
              <a:buChar char="●"/>
            </a:pPr>
            <a:r>
              <a:rPr lang="en" sz="1400">
                <a:solidFill>
                  <a:srgbClr val="46424D"/>
                </a:solidFill>
                <a:latin typeface="Arial"/>
                <a:ea typeface="Arial"/>
                <a:cs typeface="Arial"/>
                <a:sym typeface="Arial"/>
              </a:rPr>
              <a:t>The cost of accommodating changing customer requirements is reduced</a:t>
            </a:r>
            <a:r>
              <a:rPr lang="en" sz="2400">
                <a:solidFill>
                  <a:srgbClr val="46424D"/>
                </a:solidFill>
                <a:latin typeface="Arial"/>
                <a:ea typeface="Arial"/>
                <a:cs typeface="Arial"/>
                <a:sym typeface="Arial"/>
              </a:rPr>
              <a:t>. </a:t>
            </a:r>
            <a:endParaRPr sz="1400">
              <a:solidFill>
                <a:srgbClr val="46424D"/>
              </a:solidFill>
              <a:latin typeface="Arial"/>
              <a:ea typeface="Arial"/>
              <a:cs typeface="Arial"/>
              <a:sym typeface="Arial"/>
            </a:endParaRPr>
          </a:p>
          <a:p>
            <a:pPr marL="457200" lvl="0" indent="-317500" algn="l" rtl="0">
              <a:lnSpc>
                <a:spcPct val="115000"/>
              </a:lnSpc>
              <a:spcBef>
                <a:spcPts val="0"/>
              </a:spcBef>
              <a:spcAft>
                <a:spcPts val="0"/>
              </a:spcAft>
              <a:buClr>
                <a:srgbClr val="46424D"/>
              </a:buClr>
              <a:buSzPts val="1400"/>
              <a:buFont typeface="Arial"/>
              <a:buChar char="●"/>
            </a:pPr>
            <a:r>
              <a:rPr lang="en" sz="1400">
                <a:solidFill>
                  <a:srgbClr val="46424D"/>
                </a:solidFill>
                <a:latin typeface="Arial"/>
                <a:ea typeface="Arial"/>
                <a:cs typeface="Arial"/>
                <a:sym typeface="Arial"/>
              </a:rPr>
              <a:t>It is easier to get customer feedback on the development work that has been done.</a:t>
            </a:r>
            <a:r>
              <a:rPr lang="en" sz="2400">
                <a:solidFill>
                  <a:srgbClr val="46424D"/>
                </a:solidFill>
                <a:latin typeface="Arial"/>
                <a:ea typeface="Arial"/>
                <a:cs typeface="Arial"/>
                <a:sym typeface="Arial"/>
              </a:rPr>
              <a:t> </a:t>
            </a:r>
            <a:endParaRPr sz="2400">
              <a:solidFill>
                <a:srgbClr val="46424D"/>
              </a:solidFill>
              <a:latin typeface="Arial"/>
              <a:ea typeface="Arial"/>
              <a:cs typeface="Arial"/>
              <a:sym typeface="Arial"/>
            </a:endParaRPr>
          </a:p>
          <a:p>
            <a:pPr marL="457200" lvl="0" indent="-317500" algn="l" rtl="0">
              <a:lnSpc>
                <a:spcPct val="115000"/>
              </a:lnSpc>
              <a:spcBef>
                <a:spcPts val="0"/>
              </a:spcBef>
              <a:spcAft>
                <a:spcPts val="0"/>
              </a:spcAft>
              <a:buClr>
                <a:srgbClr val="46424D"/>
              </a:buClr>
              <a:buSzPts val="1400"/>
              <a:buFont typeface="Arial"/>
              <a:buChar char="●"/>
            </a:pPr>
            <a:r>
              <a:rPr lang="en" sz="1400">
                <a:solidFill>
                  <a:srgbClr val="46424D"/>
                </a:solidFill>
                <a:latin typeface="Arial"/>
                <a:ea typeface="Arial"/>
                <a:cs typeface="Arial"/>
                <a:sym typeface="Arial"/>
              </a:rPr>
              <a:t>More rapid delivery and deployment of useful software to the customer is possible. </a:t>
            </a:r>
            <a:endParaRPr sz="1400">
              <a:solidFill>
                <a:srgbClr val="46424D"/>
              </a:solidFill>
              <a:latin typeface="Arial"/>
              <a:ea typeface="Arial"/>
              <a:cs typeface="Arial"/>
              <a:sym typeface="Arial"/>
            </a:endParaRPr>
          </a:p>
          <a:p>
            <a:pPr marL="0" lvl="0" indent="0" algn="l" rtl="0">
              <a:lnSpc>
                <a:spcPct val="100000"/>
              </a:lnSpc>
              <a:spcBef>
                <a:spcPts val="600"/>
              </a:spcBef>
              <a:spcAft>
                <a:spcPts val="0"/>
              </a:spcAft>
              <a:buNone/>
            </a:pPr>
            <a:endParaRPr sz="1800">
              <a:solidFill>
                <a:srgbClr val="46424D"/>
              </a:solidFill>
              <a:latin typeface="Arial"/>
              <a:ea typeface="Arial"/>
              <a:cs typeface="Arial"/>
              <a:sym typeface="Arial"/>
            </a:endParaRPr>
          </a:p>
          <a:p>
            <a:pPr marL="0" lvl="0" indent="0" algn="l" rtl="0">
              <a:lnSpc>
                <a:spcPct val="100000"/>
              </a:lnSpc>
              <a:spcBef>
                <a:spcPts val="600"/>
              </a:spcBef>
              <a:spcAft>
                <a:spcPts val="0"/>
              </a:spcAft>
              <a:buNone/>
            </a:pPr>
            <a:r>
              <a:rPr lang="en" sz="1800">
                <a:solidFill>
                  <a:srgbClr val="46424D"/>
                </a:solidFill>
                <a:latin typeface="Arial"/>
                <a:ea typeface="Arial"/>
                <a:cs typeface="Arial"/>
                <a:sym typeface="Arial"/>
              </a:rPr>
              <a:t>Disadvantage</a:t>
            </a:r>
            <a:endParaRPr sz="1800">
              <a:solidFill>
                <a:srgbClr val="46424D"/>
              </a:solidFill>
              <a:latin typeface="Arial"/>
              <a:ea typeface="Arial"/>
              <a:cs typeface="Arial"/>
              <a:sym typeface="Arial"/>
            </a:endParaRPr>
          </a:p>
          <a:p>
            <a:pPr marL="457200" lvl="0" indent="-317500" algn="l" rtl="0">
              <a:lnSpc>
                <a:spcPct val="115000"/>
              </a:lnSpc>
              <a:spcBef>
                <a:spcPts val="600"/>
              </a:spcBef>
              <a:spcAft>
                <a:spcPts val="0"/>
              </a:spcAft>
              <a:buClr>
                <a:srgbClr val="46424D"/>
              </a:buClr>
              <a:buSzPts val="1400"/>
              <a:buFont typeface="Arial"/>
              <a:buChar char="●"/>
            </a:pPr>
            <a:r>
              <a:rPr lang="en" sz="1400">
                <a:solidFill>
                  <a:srgbClr val="46424D"/>
                </a:solidFill>
                <a:latin typeface="Arial"/>
                <a:ea typeface="Arial"/>
                <a:cs typeface="Arial"/>
                <a:sym typeface="Arial"/>
              </a:rPr>
              <a:t>The process is not visible. </a:t>
            </a:r>
            <a:endParaRPr sz="1400">
              <a:solidFill>
                <a:srgbClr val="46424D"/>
              </a:solidFill>
              <a:latin typeface="Arial"/>
              <a:ea typeface="Arial"/>
              <a:cs typeface="Arial"/>
              <a:sym typeface="Arial"/>
            </a:endParaRPr>
          </a:p>
          <a:p>
            <a:pPr marL="457200" lvl="0" indent="-304800" algn="l" rtl="0">
              <a:lnSpc>
                <a:spcPct val="115000"/>
              </a:lnSpc>
              <a:spcBef>
                <a:spcPts val="0"/>
              </a:spcBef>
              <a:spcAft>
                <a:spcPts val="0"/>
              </a:spcAft>
              <a:buClr>
                <a:srgbClr val="46424D"/>
              </a:buClr>
              <a:buSzPts val="1200"/>
              <a:buFont typeface="Arial"/>
              <a:buChar char="●"/>
            </a:pPr>
            <a:r>
              <a:rPr lang="en" sz="1400">
                <a:solidFill>
                  <a:srgbClr val="46424D"/>
                </a:solidFill>
                <a:latin typeface="Arial"/>
                <a:ea typeface="Arial"/>
                <a:cs typeface="Arial"/>
                <a:sym typeface="Arial"/>
              </a:rPr>
              <a:t>System structure tends to degrade as new increments are added</a:t>
            </a:r>
            <a:r>
              <a:rPr lang="en" sz="1400" i="1">
                <a:solidFill>
                  <a:srgbClr val="46424D"/>
                </a:solidFill>
                <a:latin typeface="Arial"/>
                <a:ea typeface="Arial"/>
                <a:cs typeface="Arial"/>
                <a:sym typeface="Arial"/>
              </a:rPr>
              <a:t>. </a:t>
            </a:r>
            <a:r>
              <a:rPr lang="en" sz="2400">
                <a:solidFill>
                  <a:srgbClr val="46424D"/>
                </a:solidFill>
                <a:latin typeface="Arial"/>
                <a:ea typeface="Arial"/>
                <a:cs typeface="Arial"/>
                <a:sym typeface="Arial"/>
              </a:rPr>
              <a:t> </a:t>
            </a:r>
            <a:endParaRPr sz="2400">
              <a:solidFill>
                <a:srgbClr val="46424D"/>
              </a:solidFill>
              <a:latin typeface="Arial"/>
              <a:ea typeface="Arial"/>
              <a:cs typeface="Arial"/>
              <a:sym typeface="Arial"/>
            </a:endParaRPr>
          </a:p>
          <a:p>
            <a:pPr marL="0" lvl="0" indent="0" algn="l" rtl="0">
              <a:lnSpc>
                <a:spcPct val="100000"/>
              </a:lnSpc>
              <a:spcBef>
                <a:spcPts val="600"/>
              </a:spcBef>
              <a:spcAft>
                <a:spcPts val="0"/>
              </a:spcAft>
              <a:buNone/>
            </a:pPr>
            <a:endParaRPr sz="1400">
              <a:solidFill>
                <a:srgbClr val="46424D"/>
              </a:solidFill>
              <a:latin typeface="Arial"/>
              <a:ea typeface="Arial"/>
              <a:cs typeface="Arial"/>
              <a:sym typeface="Arial"/>
            </a:endParaRPr>
          </a:p>
          <a:p>
            <a:pPr marL="0" lvl="0" indent="0" algn="l" rtl="0">
              <a:lnSpc>
                <a:spcPct val="100000"/>
              </a:lnSpc>
              <a:spcBef>
                <a:spcPts val="600"/>
              </a:spcBef>
              <a:spcAft>
                <a:spcPts val="0"/>
              </a:spcAft>
              <a:buNone/>
            </a:pPr>
            <a:endParaRPr sz="2400">
              <a:solidFill>
                <a:srgbClr val="46424D"/>
              </a:solidFill>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57200" y="307550"/>
            <a:ext cx="8218200" cy="64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Spiral Methodology</a:t>
            </a:r>
            <a:endParaRPr/>
          </a:p>
        </p:txBody>
      </p:sp>
      <p:sp>
        <p:nvSpPr>
          <p:cNvPr id="152" name="Google Shape;152;p21"/>
          <p:cNvSpPr txBox="1">
            <a:spLocks noGrp="1"/>
          </p:cNvSpPr>
          <p:nvPr>
            <p:ph type="body" idx="1"/>
          </p:nvPr>
        </p:nvSpPr>
        <p:spPr>
          <a:xfrm>
            <a:off x="457200" y="1310100"/>
            <a:ext cx="3553500" cy="2384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333333"/>
              </a:buClr>
              <a:buSzPts val="1800"/>
              <a:buFont typeface="Arial"/>
              <a:buChar char="●"/>
            </a:pPr>
            <a:r>
              <a:rPr lang="en" sz="1800">
                <a:solidFill>
                  <a:srgbClr val="333333"/>
                </a:solidFill>
                <a:highlight>
                  <a:srgbClr val="FFFFFF"/>
                </a:highlight>
                <a:latin typeface="Arial"/>
                <a:ea typeface="Arial"/>
                <a:cs typeface="Arial"/>
                <a:sym typeface="Arial"/>
              </a:rPr>
              <a:t>Risk-driven process model.</a:t>
            </a:r>
            <a:endParaRPr sz="1800">
              <a:solidFill>
                <a:srgbClr val="333333"/>
              </a:solidFill>
              <a:highlight>
                <a:srgbClr val="FFFFFF"/>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 sz="1800">
                <a:highlight>
                  <a:srgbClr val="FFFFFF"/>
                </a:highlight>
                <a:latin typeface="Arial"/>
                <a:ea typeface="Arial"/>
                <a:cs typeface="Arial"/>
                <a:sym typeface="Arial"/>
              </a:rPr>
              <a:t>Used when requirements are unclear and complex</a:t>
            </a:r>
            <a:endParaRPr sz="1800">
              <a:highlight>
                <a:srgbClr val="FFFFFF"/>
              </a:highlight>
              <a:latin typeface="Arial"/>
              <a:ea typeface="Arial"/>
              <a:cs typeface="Arial"/>
              <a:sym typeface="Arial"/>
            </a:endParaRPr>
          </a:p>
          <a:p>
            <a:pPr marL="457200" lvl="0" indent="-342900" algn="l" rtl="0">
              <a:spcBef>
                <a:spcPts val="0"/>
              </a:spcBef>
              <a:spcAft>
                <a:spcPts val="0"/>
              </a:spcAft>
              <a:buSzPts val="1800"/>
              <a:buFont typeface="Arial"/>
              <a:buChar char="●"/>
            </a:pPr>
            <a:r>
              <a:rPr lang="en" sz="1800">
                <a:highlight>
                  <a:srgbClr val="FFFFFF"/>
                </a:highlight>
                <a:latin typeface="Arial"/>
                <a:ea typeface="Arial"/>
                <a:cs typeface="Arial"/>
                <a:sym typeface="Arial"/>
              </a:rPr>
              <a:t>Large and high budget projects</a:t>
            </a:r>
            <a:endParaRPr sz="1800">
              <a:highlight>
                <a:srgbClr val="FFFFFF"/>
              </a:highlight>
              <a:latin typeface="Arial"/>
              <a:ea typeface="Arial"/>
              <a:cs typeface="Arial"/>
              <a:sym typeface="Arial"/>
            </a:endParaRPr>
          </a:p>
          <a:p>
            <a:pPr marL="0" lvl="0" indent="0" algn="l" rtl="0">
              <a:spcBef>
                <a:spcPts val="0"/>
              </a:spcBef>
              <a:spcAft>
                <a:spcPts val="0"/>
              </a:spcAft>
              <a:buNone/>
            </a:pPr>
            <a:endParaRPr sz="1800">
              <a:highlight>
                <a:srgbClr val="FFFFFF"/>
              </a:highlight>
              <a:latin typeface="Arial"/>
              <a:ea typeface="Arial"/>
              <a:cs typeface="Arial"/>
              <a:sym typeface="Arial"/>
            </a:endParaRPr>
          </a:p>
        </p:txBody>
      </p:sp>
      <p:pic>
        <p:nvPicPr>
          <p:cNvPr id="153" name="Google Shape;153;p21"/>
          <p:cNvPicPr preferRelativeResize="0"/>
          <p:nvPr/>
        </p:nvPicPr>
        <p:blipFill>
          <a:blip r:embed="rId3">
            <a:alphaModFix/>
          </a:blip>
          <a:stretch>
            <a:fillRect/>
          </a:stretch>
        </p:blipFill>
        <p:spPr>
          <a:xfrm>
            <a:off x="4566300" y="492750"/>
            <a:ext cx="3829050" cy="344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457200" y="422575"/>
            <a:ext cx="8359800" cy="5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a:t>Spiral Methodology</a:t>
            </a:r>
            <a:endParaRPr/>
          </a:p>
        </p:txBody>
      </p:sp>
      <p:sp>
        <p:nvSpPr>
          <p:cNvPr id="159" name="Google Shape;159;p22"/>
          <p:cNvSpPr txBox="1">
            <a:spLocks noGrp="1"/>
          </p:cNvSpPr>
          <p:nvPr>
            <p:ph type="body" idx="1"/>
          </p:nvPr>
        </p:nvSpPr>
        <p:spPr>
          <a:xfrm>
            <a:off x="457200" y="1146625"/>
            <a:ext cx="8305500" cy="36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800">
                <a:latin typeface="Arial"/>
                <a:ea typeface="Arial"/>
                <a:cs typeface="Arial"/>
                <a:sym typeface="Arial"/>
              </a:rPr>
              <a:t>Advantage</a:t>
            </a:r>
            <a:endParaRPr sz="1800">
              <a:latin typeface="Arial"/>
              <a:ea typeface="Arial"/>
              <a:cs typeface="Arial"/>
              <a:sym typeface="Arial"/>
            </a:endParaRPr>
          </a:p>
          <a:p>
            <a:pPr marL="457200" marR="25400" lvl="0" indent="-317500" algn="l" rtl="0">
              <a:lnSpc>
                <a:spcPct val="115000"/>
              </a:lnSpc>
              <a:spcBef>
                <a:spcPts val="1500"/>
              </a:spcBef>
              <a:spcAft>
                <a:spcPts val="0"/>
              </a:spcAft>
              <a:buSzPts val="1400"/>
              <a:buFont typeface="Arial"/>
              <a:buChar char="●"/>
            </a:pPr>
            <a:r>
              <a:rPr lang="en" sz="1400">
                <a:highlight>
                  <a:srgbClr val="FFFFFF"/>
                </a:highlight>
                <a:latin typeface="Arial"/>
                <a:ea typeface="Arial"/>
                <a:cs typeface="Arial"/>
                <a:sym typeface="Arial"/>
              </a:rPr>
              <a:t>High amount of risk analysis</a:t>
            </a:r>
            <a:endParaRPr sz="1400">
              <a:highlight>
                <a:srgbClr val="FFFFFF"/>
              </a:highlight>
              <a:latin typeface="Arial"/>
              <a:ea typeface="Arial"/>
              <a:cs typeface="Arial"/>
              <a:sym typeface="Arial"/>
            </a:endParaRPr>
          </a:p>
          <a:p>
            <a:pPr marL="457200" marR="25400" lvl="0" indent="-317500" algn="l" rtl="0">
              <a:lnSpc>
                <a:spcPct val="115000"/>
              </a:lnSpc>
              <a:spcBef>
                <a:spcPts val="0"/>
              </a:spcBef>
              <a:spcAft>
                <a:spcPts val="0"/>
              </a:spcAft>
              <a:buSzPts val="1400"/>
              <a:buFont typeface="Arial"/>
              <a:buChar char="●"/>
            </a:pPr>
            <a:r>
              <a:rPr lang="en" sz="1400">
                <a:highlight>
                  <a:srgbClr val="FFFFFF"/>
                </a:highlight>
                <a:latin typeface="Arial"/>
                <a:ea typeface="Arial"/>
                <a:cs typeface="Arial"/>
                <a:sym typeface="Arial"/>
              </a:rPr>
              <a:t>Useful for large and mission-critical projects.</a:t>
            </a:r>
            <a:endParaRPr sz="1400">
              <a:solidFill>
                <a:srgbClr val="46424D"/>
              </a:solidFill>
              <a:latin typeface="Arial"/>
              <a:ea typeface="Arial"/>
              <a:cs typeface="Arial"/>
              <a:sym typeface="Arial"/>
            </a:endParaRPr>
          </a:p>
          <a:p>
            <a:pPr marL="0" lvl="0" indent="0" algn="l" rtl="0">
              <a:spcBef>
                <a:spcPts val="1200"/>
              </a:spcBef>
              <a:spcAft>
                <a:spcPts val="0"/>
              </a:spcAft>
              <a:buNone/>
            </a:pPr>
            <a:endParaRPr sz="1800">
              <a:solidFill>
                <a:srgbClr val="46424D"/>
              </a:solidFill>
              <a:latin typeface="Arial"/>
              <a:ea typeface="Arial"/>
              <a:cs typeface="Arial"/>
              <a:sym typeface="Arial"/>
            </a:endParaRPr>
          </a:p>
          <a:p>
            <a:pPr marL="0" lvl="0" indent="0" algn="l" rtl="0">
              <a:spcBef>
                <a:spcPts val="600"/>
              </a:spcBef>
              <a:spcAft>
                <a:spcPts val="0"/>
              </a:spcAft>
              <a:buClr>
                <a:schemeClr val="dk2"/>
              </a:buClr>
              <a:buSzPts val="1100"/>
              <a:buFont typeface="Arial"/>
              <a:buNone/>
            </a:pPr>
            <a:r>
              <a:rPr lang="en" sz="1800">
                <a:solidFill>
                  <a:srgbClr val="46424D"/>
                </a:solidFill>
                <a:latin typeface="Arial"/>
                <a:ea typeface="Arial"/>
                <a:cs typeface="Arial"/>
                <a:sym typeface="Arial"/>
              </a:rPr>
              <a:t>Disadvantage</a:t>
            </a:r>
            <a:endParaRPr sz="1800">
              <a:solidFill>
                <a:srgbClr val="46424D"/>
              </a:solidFill>
              <a:latin typeface="Arial"/>
              <a:ea typeface="Arial"/>
              <a:cs typeface="Arial"/>
              <a:sym typeface="Arial"/>
            </a:endParaRPr>
          </a:p>
          <a:p>
            <a:pPr marL="457200" marR="25400" lvl="0" indent="-317500" algn="l" rtl="0">
              <a:lnSpc>
                <a:spcPct val="115000"/>
              </a:lnSpc>
              <a:spcBef>
                <a:spcPts val="1500"/>
              </a:spcBef>
              <a:spcAft>
                <a:spcPts val="0"/>
              </a:spcAft>
              <a:buSzPts val="1400"/>
              <a:buFont typeface="Arial"/>
              <a:buChar char="●"/>
            </a:pPr>
            <a:r>
              <a:rPr lang="en" sz="1400">
                <a:highlight>
                  <a:srgbClr val="FFFFFF"/>
                </a:highlight>
                <a:latin typeface="Arial"/>
                <a:ea typeface="Arial"/>
                <a:cs typeface="Arial"/>
                <a:sym typeface="Arial"/>
              </a:rPr>
              <a:t>Can be a costly model to use.</a:t>
            </a:r>
            <a:endParaRPr sz="1400">
              <a:highlight>
                <a:srgbClr val="FFFFFF"/>
              </a:highlight>
              <a:latin typeface="Arial"/>
              <a:ea typeface="Arial"/>
              <a:cs typeface="Arial"/>
              <a:sym typeface="Arial"/>
            </a:endParaRPr>
          </a:p>
          <a:p>
            <a:pPr marL="457200" marR="25400" lvl="0" indent="-317500" algn="l" rtl="0">
              <a:lnSpc>
                <a:spcPct val="115000"/>
              </a:lnSpc>
              <a:spcBef>
                <a:spcPts val="0"/>
              </a:spcBef>
              <a:spcAft>
                <a:spcPts val="0"/>
              </a:spcAft>
              <a:buSzPts val="1400"/>
              <a:buFont typeface="Arial"/>
              <a:buChar char="●"/>
            </a:pPr>
            <a:r>
              <a:rPr lang="en" sz="1400">
                <a:highlight>
                  <a:srgbClr val="FFFFFF"/>
                </a:highlight>
                <a:latin typeface="Arial"/>
                <a:ea typeface="Arial"/>
                <a:cs typeface="Arial"/>
                <a:sym typeface="Arial"/>
              </a:rPr>
              <a:t>Risk analysis needed highly particular expertise</a:t>
            </a:r>
            <a:endParaRPr sz="1400">
              <a:highlight>
                <a:srgbClr val="FFFFFF"/>
              </a:highlight>
              <a:latin typeface="Arial"/>
              <a:ea typeface="Arial"/>
              <a:cs typeface="Arial"/>
              <a:sym typeface="Arial"/>
            </a:endParaRPr>
          </a:p>
          <a:p>
            <a:pPr marL="457200" marR="25400" lvl="0" indent="-317500" algn="l" rtl="0">
              <a:lnSpc>
                <a:spcPct val="115000"/>
              </a:lnSpc>
              <a:spcBef>
                <a:spcPts val="0"/>
              </a:spcBef>
              <a:spcAft>
                <a:spcPts val="0"/>
              </a:spcAft>
              <a:buSzPts val="1400"/>
              <a:buFont typeface="Arial"/>
              <a:buChar char="●"/>
            </a:pPr>
            <a:r>
              <a:rPr lang="en" sz="1400">
                <a:highlight>
                  <a:srgbClr val="FFFFFF"/>
                </a:highlight>
                <a:latin typeface="Arial"/>
                <a:ea typeface="Arial"/>
                <a:cs typeface="Arial"/>
                <a:sym typeface="Arial"/>
              </a:rPr>
              <a:t>Doesn't work well for smaller projects.</a:t>
            </a:r>
            <a:endParaRPr sz="1400">
              <a:highlight>
                <a:srgbClr val="FFFFFF"/>
              </a:highlight>
              <a:latin typeface="Arial"/>
              <a:ea typeface="Arial"/>
              <a:cs typeface="Arial"/>
              <a:sym typeface="Arial"/>
            </a:endParaRPr>
          </a:p>
          <a:p>
            <a:pPr marL="457200" lvl="0" indent="0" algn="l" rtl="0">
              <a:lnSpc>
                <a:spcPct val="156250"/>
              </a:lnSpc>
              <a:spcBef>
                <a:spcPts val="1200"/>
              </a:spcBef>
              <a:spcAft>
                <a:spcPts val="0"/>
              </a:spcAft>
              <a:buNone/>
            </a:pPr>
            <a:endParaRPr>
              <a:solidFill>
                <a:srgbClr val="333333"/>
              </a:solidFill>
              <a:highlight>
                <a:srgbClr val="FFFFFF"/>
              </a:highlight>
            </a:endParaRPr>
          </a:p>
          <a:p>
            <a:pPr marL="0" lvl="0" indent="0" algn="l" rtl="0">
              <a:spcBef>
                <a:spcPts val="1200"/>
              </a:spcBef>
              <a:spcAft>
                <a:spcPts val="0"/>
              </a:spcAft>
              <a:buClr>
                <a:schemeClr val="dk2"/>
              </a:buClr>
              <a:buSzPts val="1100"/>
              <a:buFont typeface="Arial"/>
              <a:buNone/>
            </a:pPr>
            <a:endParaRPr sz="1400">
              <a:solidFill>
                <a:srgbClr val="46424D"/>
              </a:solidFill>
              <a:latin typeface="Arial"/>
              <a:ea typeface="Arial"/>
              <a:cs typeface="Arial"/>
              <a:sym typeface="Arial"/>
            </a:endParaRPr>
          </a:p>
          <a:p>
            <a:pPr marL="0" lvl="0" indent="0" algn="l" rtl="0">
              <a:spcBef>
                <a:spcPts val="600"/>
              </a:spcBef>
              <a:spcAft>
                <a:spcPts val="0"/>
              </a:spcAft>
              <a:buClr>
                <a:schemeClr val="dk2"/>
              </a:buClr>
              <a:buSzPts val="1100"/>
              <a:buFont typeface="Arial"/>
              <a:buNone/>
            </a:pPr>
            <a:endParaRPr sz="2400">
              <a:solidFill>
                <a:srgbClr val="46424D"/>
              </a:solidFill>
              <a:latin typeface="Arial"/>
              <a:ea typeface="Arial"/>
              <a:cs typeface="Arial"/>
              <a:sym typeface="Arial"/>
            </a:endParaRPr>
          </a:p>
          <a:p>
            <a:pPr marL="0" lvl="0" indent="0" algn="l" rtl="0">
              <a:spcBef>
                <a:spcPts val="600"/>
              </a:spcBef>
              <a:spcAft>
                <a:spcPts val="0"/>
              </a:spcAft>
              <a:buClr>
                <a:schemeClr val="dk2"/>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457200" y="76200"/>
            <a:ext cx="8414400" cy="74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Scrum Methodology</a:t>
            </a:r>
            <a:endParaRPr/>
          </a:p>
        </p:txBody>
      </p:sp>
      <p:sp>
        <p:nvSpPr>
          <p:cNvPr id="165" name="Google Shape;165;p23"/>
          <p:cNvSpPr txBox="1">
            <a:spLocks noGrp="1"/>
          </p:cNvSpPr>
          <p:nvPr>
            <p:ph type="body" idx="1"/>
          </p:nvPr>
        </p:nvSpPr>
        <p:spPr>
          <a:xfrm>
            <a:off x="457200" y="1024500"/>
            <a:ext cx="3605100" cy="3715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It employs an iterative and incremental approach, organizing work into short, time-boxed iterations called sprints.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Scrum emphasizes collaboration, self-organization, and continuous improvement within cross-functional teams.</a:t>
            </a:r>
            <a:endParaRPr sz="1800"/>
          </a:p>
        </p:txBody>
      </p:sp>
      <p:pic>
        <p:nvPicPr>
          <p:cNvPr id="166" name="Google Shape;166;p23"/>
          <p:cNvPicPr preferRelativeResize="0"/>
          <p:nvPr/>
        </p:nvPicPr>
        <p:blipFill>
          <a:blip r:embed="rId3">
            <a:alphaModFix/>
          </a:blip>
          <a:stretch>
            <a:fillRect/>
          </a:stretch>
        </p:blipFill>
        <p:spPr>
          <a:xfrm>
            <a:off x="4062200" y="1024450"/>
            <a:ext cx="5081801" cy="3715799"/>
          </a:xfrm>
          <a:prstGeom prst="rect">
            <a:avLst/>
          </a:prstGeom>
          <a:noFill/>
          <a:ln>
            <a:noFill/>
          </a:ln>
        </p:spPr>
      </p:pic>
    </p:spTree>
  </p:cSld>
  <p:clrMapOvr>
    <a:masterClrMapping/>
  </p:clrMapOvr>
</p:sld>
</file>

<file path=ppt/theme/theme1.xml><?xml version="1.0" encoding="utf-8"?>
<a:theme xmlns:a="http://schemas.openxmlformats.org/drawingml/2006/main" name="Methodology Infographics by Slidesgo">
  <a:themeElements>
    <a:clrScheme name="Simple Light">
      <a:dk1>
        <a:srgbClr val="6A9951"/>
      </a:dk1>
      <a:lt1>
        <a:srgbClr val="FFFFFF"/>
      </a:lt1>
      <a:dk2>
        <a:srgbClr val="000000"/>
      </a:dk2>
      <a:lt2>
        <a:srgbClr val="EEEEEE"/>
      </a:lt2>
      <a:accent1>
        <a:srgbClr val="B8E4DC"/>
      </a:accent1>
      <a:accent2>
        <a:srgbClr val="93D2BA"/>
      </a:accent2>
      <a:accent3>
        <a:srgbClr val="A0CA68"/>
      </a:accent3>
      <a:accent4>
        <a:srgbClr val="6A9951"/>
      </a:accent4>
      <a:accent5>
        <a:srgbClr val="4A696C"/>
      </a:accent5>
      <a:accent6>
        <a:srgbClr val="41545B"/>
      </a:accent6>
      <a:hlink>
        <a:srgbClr val="4154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1719</Words>
  <Application>Microsoft Office PowerPoint</Application>
  <PresentationFormat>On-screen Show (16:9)</PresentationFormat>
  <Paragraphs>208</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Times New Roman</vt:lpstr>
      <vt:lpstr>Roboto</vt:lpstr>
      <vt:lpstr>Fira Sans Extra Condensed</vt:lpstr>
      <vt:lpstr>Lexend</vt:lpstr>
      <vt:lpstr>Comic Sans MS</vt:lpstr>
      <vt:lpstr>Arial</vt:lpstr>
      <vt:lpstr>Methodology Infographics by Slidesgo</vt:lpstr>
      <vt:lpstr>Methodology </vt:lpstr>
      <vt:lpstr>                                       6 Methodology </vt:lpstr>
      <vt:lpstr>Waterfall Methodology </vt:lpstr>
      <vt:lpstr>Waterfall Methodology </vt:lpstr>
      <vt:lpstr>Incremental Methodology</vt:lpstr>
      <vt:lpstr>Incremental Methodology</vt:lpstr>
      <vt:lpstr>Spiral Methodology</vt:lpstr>
      <vt:lpstr>Spiral Methodology</vt:lpstr>
      <vt:lpstr>Scrum Methodology</vt:lpstr>
      <vt:lpstr>PowerPoint Presentation</vt:lpstr>
      <vt:lpstr>Scrum Methodology</vt:lpstr>
      <vt:lpstr>Rational Unified Process(RUP) Methodology</vt:lpstr>
      <vt:lpstr>Rational Unified Process(RUP) Mythology</vt:lpstr>
      <vt:lpstr>Extreme  Programming Mythology</vt:lpstr>
      <vt:lpstr>Extreme  Programming Mythology</vt:lpstr>
      <vt:lpstr>PowerPoint Presentation</vt:lpstr>
      <vt:lpstr>What is Work Breakdown Structures?</vt:lpstr>
      <vt:lpstr>PowerPoint Presentation</vt:lpstr>
      <vt:lpstr>PowerPoint Presentation</vt:lpstr>
      <vt:lpstr>PowerPoint Presentation</vt:lpstr>
      <vt:lpstr>Types of Work Breakdown Structures </vt:lpstr>
      <vt:lpstr>Process-oriented work breakdown structure </vt:lpstr>
      <vt:lpstr>Deliverables-oriented work breakdown structure </vt:lpstr>
      <vt:lpstr>PowerPoint Presentation</vt:lpstr>
      <vt:lpstr>PowerPoint Presentation</vt:lpstr>
      <vt:lpstr>PowerPoint Presentation</vt:lpstr>
      <vt:lpstr>PowerPoint Presentation</vt:lpstr>
      <vt:lpstr>Project Estimation</vt:lpstr>
      <vt:lpstr>PowerPoint Presentation</vt:lpstr>
      <vt:lpstr>PowerPoint Presentation</vt:lpstr>
      <vt:lpstr>PowerPoint Presentation</vt:lpstr>
      <vt:lpstr>PowerPoint Presentation</vt:lpstr>
      <vt:lpstr>WBS Checklist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 </dc:title>
  <cp:lastModifiedBy>rafiz imtiaz</cp:lastModifiedBy>
  <cp:revision>1</cp:revision>
  <dcterms:modified xsi:type="dcterms:W3CDTF">2023-06-11T05:10:25Z</dcterms:modified>
</cp:coreProperties>
</file>