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Lst>
  <p:sldSz cy="5143500" cx="9144000"/>
  <p:notesSz cx="6858000" cy="9144000"/>
  <p:embeddedFontLst>
    <p:embeddedFont>
      <p:font typeface="Roboto"/>
      <p:regular r:id="rId62"/>
      <p:bold r:id="rId63"/>
      <p:italic r:id="rId64"/>
      <p:boldItalic r:id="rId65"/>
    </p:embeddedFont>
    <p:embeddedFont>
      <p:font typeface="Lexend"/>
      <p:regular r:id="rId66"/>
      <p:bold r:id="rId67"/>
    </p:embeddedFont>
    <p:embeddedFont>
      <p:font typeface="Fira Sans Extra Condensed"/>
      <p:regular r:id="rId68"/>
      <p:bold r:id="rId69"/>
      <p:italic r:id="rId70"/>
      <p:boldItalic r:id="rId7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E411522-3BBF-444C-BDA8-75584EBF6495}">
  <a:tblStyle styleId="{CE411522-3BBF-444C-BDA8-75584EBF6495}"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AF37FA33-7560-4CDD-828B-C56909BA93E4}" styleName="Table_1">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71" Type="http://schemas.openxmlformats.org/officeDocument/2006/relationships/font" Target="fonts/FiraSansExtraCondensed-boldItalic.fntdata"/><Relationship Id="rId70" Type="http://schemas.openxmlformats.org/officeDocument/2006/relationships/font" Target="fonts/FiraSansExtraCondensed-italic.fntdata"/><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font" Target="fonts/Roboto-regular.fntdata"/><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font" Target="fonts/Roboto-italic.fntdata"/><Relationship Id="rId63" Type="http://schemas.openxmlformats.org/officeDocument/2006/relationships/font" Target="fonts/Roboto-bold.fntdata"/><Relationship Id="rId22" Type="http://schemas.openxmlformats.org/officeDocument/2006/relationships/slide" Target="slides/slide17.xml"/><Relationship Id="rId66" Type="http://schemas.openxmlformats.org/officeDocument/2006/relationships/font" Target="fonts/Lexend-regular.fntdata"/><Relationship Id="rId21" Type="http://schemas.openxmlformats.org/officeDocument/2006/relationships/slide" Target="slides/slide16.xml"/><Relationship Id="rId65" Type="http://schemas.openxmlformats.org/officeDocument/2006/relationships/font" Target="fonts/Roboto-boldItalic.fntdata"/><Relationship Id="rId24" Type="http://schemas.openxmlformats.org/officeDocument/2006/relationships/slide" Target="slides/slide19.xml"/><Relationship Id="rId68" Type="http://schemas.openxmlformats.org/officeDocument/2006/relationships/font" Target="fonts/FiraSansExtraCondensed-regular.fntdata"/><Relationship Id="rId23" Type="http://schemas.openxmlformats.org/officeDocument/2006/relationships/slide" Target="slides/slide18.xml"/><Relationship Id="rId67" Type="http://schemas.openxmlformats.org/officeDocument/2006/relationships/font" Target="fonts/Lexend-bold.fntdata"/><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font" Target="fonts/FiraSansExtraCondensed-bold.fntdata"/><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 name="Shape 42"/>
        <p:cNvGrpSpPr/>
        <p:nvPr/>
      </p:nvGrpSpPr>
      <p:grpSpPr>
        <a:xfrm>
          <a:off x="0" y="0"/>
          <a:ext cx="0" cy="0"/>
          <a:chOff x="0" y="0"/>
          <a:chExt cx="0" cy="0"/>
        </a:xfrm>
      </p:grpSpPr>
      <p:sp>
        <p:nvSpPr>
          <p:cNvPr id="43" name="Google Shape;43;g1e4c6259c3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 name="Google Shape;44;g1e4c6259c3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50e73cc3cf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50e73cc3cf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58ad2952f8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58ad2952f8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509688e1d9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2509688e1d9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509688e1d9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2509688e1d9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509688e1d9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2509688e1d9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2509688e1d9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2509688e1d9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2294a1c8233_1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2294a1c8233_1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2509688e1d9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2509688e1d9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258ad2952f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258ad2952f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250e73cc18b_1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250e73cc18b_1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 name="Shape 48"/>
        <p:cNvGrpSpPr/>
        <p:nvPr/>
      </p:nvGrpSpPr>
      <p:grpSpPr>
        <a:xfrm>
          <a:off x="0" y="0"/>
          <a:ext cx="0" cy="0"/>
          <a:chOff x="0" y="0"/>
          <a:chExt cx="0" cy="0"/>
        </a:xfrm>
      </p:grpSpPr>
      <p:sp>
        <p:nvSpPr>
          <p:cNvPr id="49" name="Google Shape;49;g2f1b45b8180289f8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 name="Google Shape;50;g2f1b45b8180289f8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250e73cc18b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250e73cc18b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250e73cc18b_1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250e73cc18b_1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258ad3e36e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258ad3e36e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250e73cc3cf_5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250e73cc3cf_5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250e73cc3cf_5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250e73cc3cf_5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250e73cc3cf_5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250e73cc3cf_5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250e73cc3cf_3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250e73cc3cf_3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2587c5e5c27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2587c5e5c27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250e73cc3cf_3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250e73cc3cf_3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258b610d22e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258b610d22e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1e4c6259c35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1e4c6259c35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251222aff4a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251222aff4a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250e73cc18b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250e73cc18b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250e73cc18b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250e73cc18b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25331ef2d28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25331ef2d28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25331ef2d28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25331ef2d28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2533de3f05c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2533de3f05c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2533de3f05c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2533de3f05c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2b1c90d669b5801b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2b1c90d669b5801b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2b1c90d669b5801b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2b1c90d669b5801b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907a247cbd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907a247cbd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2b1c90d669b5801b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2b1c90d669b5801b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258b610d22e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258b610d22e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258b610d22e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258b610d22e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25828c0e306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25828c0e306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25828c0e30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25828c0e30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2b1c90d669b5801b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7" name="Google Shape;377;g2b1c90d669b5801b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g2b1c90d669b5801b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3" name="Google Shape;383;g2b1c90d669b5801b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g25828c0e306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9" name="Google Shape;389;g25828c0e306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g22f0a1cf5d4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6" name="Google Shape;396;g22f0a1cf5d4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g22f0a1cf5d4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2" name="Google Shape;402;g22f0a1cf5d4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909726670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909726670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g22f0a1cf5d4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7" name="Google Shape;407;g22f0a1cf5d4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g22f0a1cf5d4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3" name="Google Shape;413;g22f0a1cf5d4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g258b610d22e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1" name="Google Shape;421;g258b610d22e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g258b610d22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7" name="Google Shape;427;g258b610d22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g258b610d22e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2" name="Google Shape;432;g258b610d22e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g258ad2952f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7" name="Google Shape;437;g258ad2952f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g9097266705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3" name="Google Shape;443;g9097266705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5071b79e5d_5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5071b79e5d_5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5071b79e5d_5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5071b79e5d_5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5071b79e5d_5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5071b79e5d_5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5071b79e5d_5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5071b79e5d_5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3532650" y="1609725"/>
            <a:ext cx="4477800" cy="1222800"/>
          </a:xfrm>
          <a:prstGeom prst="rect">
            <a:avLst/>
          </a:prstGeom>
        </p:spPr>
        <p:txBody>
          <a:bodyPr anchorCtr="0" anchor="ctr" bIns="91425" lIns="91425" spcFirstLastPara="1" rIns="91425" wrap="square" tIns="91425">
            <a:noAutofit/>
          </a:bodyPr>
          <a:lstStyle>
            <a:lvl1pPr lvl="0">
              <a:spcBef>
                <a:spcPts val="0"/>
              </a:spcBef>
              <a:spcAft>
                <a:spcPts val="0"/>
              </a:spcAft>
              <a:buSzPts val="5200"/>
              <a:buNone/>
              <a:defRPr b="1"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0" name="Google Shape;10;p2"/>
          <p:cNvSpPr txBox="1"/>
          <p:nvPr>
            <p:ph idx="1" type="subTitle"/>
          </p:nvPr>
        </p:nvSpPr>
        <p:spPr>
          <a:xfrm>
            <a:off x="3532650" y="3081775"/>
            <a:ext cx="4477800" cy="385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37" name="Shape 37"/>
        <p:cNvGrpSpPr/>
        <p:nvPr/>
      </p:nvGrpSpPr>
      <p:grpSpPr>
        <a:xfrm>
          <a:off x="0" y="0"/>
          <a:ext cx="0" cy="0"/>
          <a:chOff x="0" y="0"/>
          <a:chExt cx="0" cy="0"/>
        </a:xfrm>
      </p:grpSpPr>
      <p:sp>
        <p:nvSpPr>
          <p:cNvPr id="38" name="Google Shape;38;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39" name="Google Shape;39;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0" name="Google Shape;40;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1" name="Shape 41"/>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1" name="Shape 11"/>
        <p:cNvGrpSpPr/>
        <p:nvPr/>
      </p:nvGrpSpPr>
      <p:grpSpPr>
        <a:xfrm>
          <a:off x="0" y="0"/>
          <a:ext cx="0" cy="0"/>
          <a:chOff x="0" y="0"/>
          <a:chExt cx="0" cy="0"/>
        </a:xfrm>
      </p:grpSpPr>
      <p:sp>
        <p:nvSpPr>
          <p:cNvPr id="12" name="Google Shape;12;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 name="Shape 13"/>
        <p:cNvGrpSpPr/>
        <p:nvPr/>
      </p:nvGrpSpPr>
      <p:grpSpPr>
        <a:xfrm>
          <a:off x="0" y="0"/>
          <a:ext cx="0" cy="0"/>
          <a:chOff x="0" y="0"/>
          <a:chExt cx="0" cy="0"/>
        </a:xfrm>
      </p:grpSpPr>
      <p:sp>
        <p:nvSpPr>
          <p:cNvPr id="14" name="Google Shape;14;p4"/>
          <p:cNvSpPr txBox="1"/>
          <p:nvPr>
            <p:ph type="title"/>
          </p:nvPr>
        </p:nvSpPr>
        <p:spPr>
          <a:xfrm>
            <a:off x="459200" y="408875"/>
            <a:ext cx="8013300" cy="4782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5" name="Google Shape;15;p4"/>
          <p:cNvSpPr txBox="1"/>
          <p:nvPr>
            <p:ph idx="1" type="body"/>
          </p:nvPr>
        </p:nvSpPr>
        <p:spPr>
          <a:xfrm>
            <a:off x="713225" y="1152475"/>
            <a:ext cx="7717500" cy="34470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6" name="Shape 16"/>
        <p:cNvGrpSpPr/>
        <p:nvPr/>
      </p:nvGrpSpPr>
      <p:grpSpPr>
        <a:xfrm>
          <a:off x="0" y="0"/>
          <a:ext cx="0" cy="0"/>
          <a:chOff x="0" y="0"/>
          <a:chExt cx="0" cy="0"/>
        </a:xfrm>
      </p:grpSpPr>
      <p:sp>
        <p:nvSpPr>
          <p:cNvPr id="17" name="Google Shape;17;p5"/>
          <p:cNvSpPr txBox="1"/>
          <p:nvPr>
            <p:ph type="title"/>
          </p:nvPr>
        </p:nvSpPr>
        <p:spPr>
          <a:xfrm>
            <a:off x="459200" y="408875"/>
            <a:ext cx="8013300" cy="4782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19" name="Google Shape;19;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0" name="Shape 20"/>
        <p:cNvGrpSpPr/>
        <p:nvPr/>
      </p:nvGrpSpPr>
      <p:grpSpPr>
        <a:xfrm>
          <a:off x="0" y="0"/>
          <a:ext cx="0" cy="0"/>
          <a:chOff x="0" y="0"/>
          <a:chExt cx="0" cy="0"/>
        </a:xfrm>
      </p:grpSpPr>
      <p:sp>
        <p:nvSpPr>
          <p:cNvPr id="21" name="Google Shape;21;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
        <p:nvSpPr>
          <p:cNvPr id="22" name="Google Shape;22;p6"/>
          <p:cNvSpPr txBox="1"/>
          <p:nvPr>
            <p:ph type="title"/>
          </p:nvPr>
        </p:nvSpPr>
        <p:spPr>
          <a:xfrm>
            <a:off x="459200" y="408875"/>
            <a:ext cx="8013300" cy="478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Font typeface="Fira Sans Extra Condensed"/>
              <a:buNone/>
              <a:defRPr b="1" sz="2800">
                <a:latin typeface="Fira Sans Extra Condensed"/>
                <a:ea typeface="Fira Sans Extra Condensed"/>
                <a:cs typeface="Fira Sans Extra Condensed"/>
                <a:sym typeface="Fira Sans Extra Condensed"/>
              </a:defRPr>
            </a:lvl1pPr>
            <a:lvl2pPr lvl="1" rtl="0">
              <a:spcBef>
                <a:spcPts val="0"/>
              </a:spcBef>
              <a:spcAft>
                <a:spcPts val="0"/>
              </a:spcAft>
              <a:buClr>
                <a:schemeClr val="dk2"/>
              </a:buClr>
              <a:buSzPts val="2800"/>
              <a:buNone/>
              <a:defRPr sz="2800">
                <a:solidFill>
                  <a:schemeClr val="dk2"/>
                </a:solidFill>
              </a:defRPr>
            </a:lvl2pPr>
            <a:lvl3pPr lvl="2" rtl="0">
              <a:spcBef>
                <a:spcPts val="0"/>
              </a:spcBef>
              <a:spcAft>
                <a:spcPts val="0"/>
              </a:spcAft>
              <a:buClr>
                <a:schemeClr val="dk2"/>
              </a:buClr>
              <a:buSzPts val="2800"/>
              <a:buNone/>
              <a:defRPr sz="2800">
                <a:solidFill>
                  <a:schemeClr val="dk2"/>
                </a:solidFill>
              </a:defRPr>
            </a:lvl3pPr>
            <a:lvl4pPr lvl="3" rtl="0">
              <a:spcBef>
                <a:spcPts val="0"/>
              </a:spcBef>
              <a:spcAft>
                <a:spcPts val="0"/>
              </a:spcAft>
              <a:buClr>
                <a:schemeClr val="dk2"/>
              </a:buClr>
              <a:buSzPts val="2800"/>
              <a:buNone/>
              <a:defRPr sz="2800">
                <a:solidFill>
                  <a:schemeClr val="dk2"/>
                </a:solidFill>
              </a:defRPr>
            </a:lvl4pPr>
            <a:lvl5pPr lvl="4" rtl="0">
              <a:spcBef>
                <a:spcPts val="0"/>
              </a:spcBef>
              <a:spcAft>
                <a:spcPts val="0"/>
              </a:spcAft>
              <a:buClr>
                <a:schemeClr val="dk2"/>
              </a:buClr>
              <a:buSzPts val="2800"/>
              <a:buNone/>
              <a:defRPr sz="2800">
                <a:solidFill>
                  <a:schemeClr val="dk2"/>
                </a:solidFill>
              </a:defRPr>
            </a:lvl5pPr>
            <a:lvl6pPr lvl="5" rtl="0">
              <a:spcBef>
                <a:spcPts val="0"/>
              </a:spcBef>
              <a:spcAft>
                <a:spcPts val="0"/>
              </a:spcAft>
              <a:buClr>
                <a:schemeClr val="dk2"/>
              </a:buClr>
              <a:buSzPts val="2800"/>
              <a:buNone/>
              <a:defRPr sz="2800">
                <a:solidFill>
                  <a:schemeClr val="dk2"/>
                </a:solidFill>
              </a:defRPr>
            </a:lvl6pPr>
            <a:lvl7pPr lvl="6" rtl="0">
              <a:spcBef>
                <a:spcPts val="0"/>
              </a:spcBef>
              <a:spcAft>
                <a:spcPts val="0"/>
              </a:spcAft>
              <a:buClr>
                <a:schemeClr val="dk2"/>
              </a:buClr>
              <a:buSzPts val="2800"/>
              <a:buNone/>
              <a:defRPr sz="2800">
                <a:solidFill>
                  <a:schemeClr val="dk2"/>
                </a:solidFill>
              </a:defRPr>
            </a:lvl7pPr>
            <a:lvl8pPr lvl="7" rtl="0">
              <a:spcBef>
                <a:spcPts val="0"/>
              </a:spcBef>
              <a:spcAft>
                <a:spcPts val="0"/>
              </a:spcAft>
              <a:buClr>
                <a:schemeClr val="dk2"/>
              </a:buClr>
              <a:buSzPts val="2800"/>
              <a:buNone/>
              <a:defRPr sz="2800">
                <a:solidFill>
                  <a:schemeClr val="dk2"/>
                </a:solidFill>
              </a:defRPr>
            </a:lvl8pPr>
            <a:lvl9pPr lvl="8" rtl="0">
              <a:spcBef>
                <a:spcPts val="0"/>
              </a:spcBef>
              <a:spcAft>
                <a:spcPts val="0"/>
              </a:spcAft>
              <a:buClr>
                <a:schemeClr val="dk2"/>
              </a:buClr>
              <a:buSzPts val="2800"/>
              <a:buNone/>
              <a:defRPr sz="2800">
                <a:solidFill>
                  <a:schemeClr val="dk2"/>
                </a:solidFil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3" name="Shape 23"/>
        <p:cNvGrpSpPr/>
        <p:nvPr/>
      </p:nvGrpSpPr>
      <p:grpSpPr>
        <a:xfrm>
          <a:off x="0" y="0"/>
          <a:ext cx="0" cy="0"/>
          <a:chOff x="0" y="0"/>
          <a:chExt cx="0" cy="0"/>
        </a:xfrm>
      </p:grpSpPr>
      <p:sp>
        <p:nvSpPr>
          <p:cNvPr id="24" name="Google Shape;24;p7"/>
          <p:cNvSpPr txBox="1"/>
          <p:nvPr>
            <p:ph type="title"/>
          </p:nvPr>
        </p:nvSpPr>
        <p:spPr>
          <a:xfrm>
            <a:off x="457200" y="1522525"/>
            <a:ext cx="34938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b="1"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25" name="Google Shape;25;p7"/>
          <p:cNvSpPr txBox="1"/>
          <p:nvPr>
            <p:ph idx="1" type="body"/>
          </p:nvPr>
        </p:nvSpPr>
        <p:spPr>
          <a:xfrm>
            <a:off x="457200" y="2356525"/>
            <a:ext cx="3553500" cy="1338300"/>
          </a:xfrm>
          <a:prstGeom prst="rect">
            <a:avLst/>
          </a:prstGeom>
        </p:spPr>
        <p:txBody>
          <a:bodyPr anchorCtr="0" anchor="t" bIns="91425" lIns="91425" spcFirstLastPara="1" rIns="91425" wrap="square" tIns="91425">
            <a:noAutofit/>
          </a:bodyPr>
          <a:lstStyle>
            <a:lvl1pPr indent="-304800" lvl="0" marL="457200">
              <a:lnSpc>
                <a:spcPct val="100000"/>
              </a:lnSpc>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6" name="Google Shape;26;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27" name="Shape 27"/>
        <p:cNvGrpSpPr/>
        <p:nvPr/>
      </p:nvGrpSpPr>
      <p:grpSpPr>
        <a:xfrm>
          <a:off x="0" y="0"/>
          <a:ext cx="0" cy="0"/>
          <a:chOff x="0" y="0"/>
          <a:chExt cx="0" cy="0"/>
        </a:xfrm>
      </p:grpSpPr>
      <p:sp>
        <p:nvSpPr>
          <p:cNvPr id="28" name="Google Shape;28;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29" name="Shape 29"/>
        <p:cNvGrpSpPr/>
        <p:nvPr/>
      </p:nvGrpSpPr>
      <p:grpSpPr>
        <a:xfrm>
          <a:off x="0" y="0"/>
          <a:ext cx="0" cy="0"/>
          <a:chOff x="0" y="0"/>
          <a:chExt cx="0" cy="0"/>
        </a:xfrm>
      </p:grpSpPr>
      <p:sp>
        <p:nvSpPr>
          <p:cNvPr id="30" name="Google Shape;30;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2" name="Google Shape;32;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3" name="Google Shape;33;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4" name="Shape 34"/>
        <p:cNvGrpSpPr/>
        <p:nvPr/>
      </p:nvGrpSpPr>
      <p:grpSpPr>
        <a:xfrm>
          <a:off x="0" y="0"/>
          <a:ext cx="0" cy="0"/>
          <a:chOff x="0" y="0"/>
          <a:chExt cx="0" cy="0"/>
        </a:xfrm>
      </p:grpSpPr>
      <p:sp>
        <p:nvSpPr>
          <p:cNvPr id="35" name="Google Shape;35;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36" name="Google Shape;36;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9200" y="408875"/>
            <a:ext cx="8013300" cy="4782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2"/>
              </a:buClr>
              <a:buSzPts val="2800"/>
              <a:buFont typeface="Fira Sans Extra Condensed"/>
              <a:buNone/>
              <a:defRPr sz="2800">
                <a:solidFill>
                  <a:schemeClr val="dk2"/>
                </a:solidFill>
                <a:latin typeface="Fira Sans Extra Condensed"/>
                <a:ea typeface="Fira Sans Extra Condensed"/>
                <a:cs typeface="Fira Sans Extra Condensed"/>
                <a:sym typeface="Fira Sans Extra Condensed"/>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713225" y="1152475"/>
            <a:ext cx="7717500" cy="3447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 Id="rId3" Type="http://schemas.openxmlformats.org/officeDocument/2006/relationships/image" Target="../media/image23.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 Id="rId3" Type="http://schemas.openxmlformats.org/officeDocument/2006/relationships/image" Target="../media/image3.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 Id="rId3"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1.xml"/><Relationship Id="rId3" Type="http://schemas.openxmlformats.org/officeDocument/2006/relationships/image" Target="../media/image1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4.xml"/><Relationship Id="rId3" Type="http://schemas.openxmlformats.org/officeDocument/2006/relationships/image" Target="../media/image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5.xml"/><Relationship Id="rId3" Type="http://schemas.openxmlformats.org/officeDocument/2006/relationships/image" Target="../media/image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9.xml"/><Relationship Id="rId3" Type="http://schemas.openxmlformats.org/officeDocument/2006/relationships/image" Target="../media/image2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1.xml"/><Relationship Id="rId3" Type="http://schemas.openxmlformats.org/officeDocument/2006/relationships/image" Target="../media/image1.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4.xml"/><Relationship Id="rId3" Type="http://schemas.openxmlformats.org/officeDocument/2006/relationships/image" Target="../media/image10.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5.xml"/><Relationship Id="rId3" Type="http://schemas.openxmlformats.org/officeDocument/2006/relationships/image" Target="../media/image20.jp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0.xml"/><Relationship Id="rId3" Type="http://schemas.openxmlformats.org/officeDocument/2006/relationships/image" Target="../media/image22.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3.xml"/><Relationship Id="rId3" Type="http://schemas.openxmlformats.org/officeDocument/2006/relationships/image" Target="../media/image6.jp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4.xml"/><Relationship Id="rId3" Type="http://schemas.openxmlformats.org/officeDocument/2006/relationships/image" Target="../media/image17.jp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7.xml"/><Relationship Id="rId3" Type="http://schemas.openxmlformats.org/officeDocument/2006/relationships/image" Target="../media/image13.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8.xml"/><Relationship Id="rId3" Type="http://schemas.openxmlformats.org/officeDocument/2006/relationships/image" Target="../media/image18.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9.xml"/><Relationship Id="rId3" Type="http://schemas.openxmlformats.org/officeDocument/2006/relationships/image" Target="../media/image1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12.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0.xml"/><Relationship Id="rId3" Type="http://schemas.openxmlformats.org/officeDocument/2006/relationships/image" Target="../media/image19.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 name="Shape 45"/>
        <p:cNvGrpSpPr/>
        <p:nvPr/>
      </p:nvGrpSpPr>
      <p:grpSpPr>
        <a:xfrm>
          <a:off x="0" y="0"/>
          <a:ext cx="0" cy="0"/>
          <a:chOff x="0" y="0"/>
          <a:chExt cx="0" cy="0"/>
        </a:xfrm>
      </p:grpSpPr>
      <p:sp>
        <p:nvSpPr>
          <p:cNvPr id="46" name="Google Shape;46;p13"/>
          <p:cNvSpPr txBox="1"/>
          <p:nvPr/>
        </p:nvSpPr>
        <p:spPr>
          <a:xfrm>
            <a:off x="663200" y="884975"/>
            <a:ext cx="4644600" cy="335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dk2"/>
              </a:solidFill>
              <a:highlight>
                <a:srgbClr val="FFFFFF"/>
              </a:highlight>
            </a:endParaRPr>
          </a:p>
          <a:p>
            <a:pPr indent="0" lvl="0" marL="0" rtl="0" algn="l">
              <a:spcBef>
                <a:spcPts val="0"/>
              </a:spcBef>
              <a:spcAft>
                <a:spcPts val="0"/>
              </a:spcAft>
              <a:buNone/>
            </a:pPr>
            <a:r>
              <a:rPr b="1" lang="en" sz="1800">
                <a:solidFill>
                  <a:schemeClr val="dk2"/>
                </a:solidFill>
                <a:highlight>
                  <a:srgbClr val="FFFFFF"/>
                </a:highlight>
              </a:rPr>
              <a:t>                        </a:t>
            </a:r>
            <a:r>
              <a:rPr b="1" lang="en" sz="2000">
                <a:solidFill>
                  <a:schemeClr val="dk2"/>
                </a:solidFill>
                <a:highlight>
                  <a:srgbClr val="FFFFFF"/>
                </a:highlight>
              </a:rPr>
              <a:t> </a:t>
            </a:r>
            <a:r>
              <a:rPr b="1" lang="en" sz="2200">
                <a:solidFill>
                  <a:schemeClr val="dk2"/>
                </a:solidFill>
                <a:highlight>
                  <a:srgbClr val="FFFFFF"/>
                </a:highlight>
              </a:rPr>
              <a:t>Group-2</a:t>
            </a:r>
            <a:endParaRPr b="1" sz="2200">
              <a:solidFill>
                <a:schemeClr val="dk2"/>
              </a:solidFill>
              <a:highlight>
                <a:srgbClr val="FFFFFF"/>
              </a:highlight>
            </a:endParaRPr>
          </a:p>
          <a:p>
            <a:pPr indent="0" lvl="0" marL="0" rtl="0" algn="l">
              <a:spcBef>
                <a:spcPts val="0"/>
              </a:spcBef>
              <a:spcAft>
                <a:spcPts val="0"/>
              </a:spcAft>
              <a:buNone/>
            </a:pPr>
            <a:r>
              <a:t/>
            </a:r>
            <a:endParaRPr b="1" sz="1800">
              <a:solidFill>
                <a:schemeClr val="dk2"/>
              </a:solidFill>
              <a:highlight>
                <a:srgbClr val="FFFFFF"/>
              </a:highlight>
            </a:endParaRPr>
          </a:p>
          <a:p>
            <a:pPr indent="0" lvl="0" marL="0" rtl="0" algn="l">
              <a:spcBef>
                <a:spcPts val="0"/>
              </a:spcBef>
              <a:spcAft>
                <a:spcPts val="0"/>
              </a:spcAft>
              <a:buNone/>
            </a:pPr>
            <a:r>
              <a:rPr b="1" lang="en" sz="2000">
                <a:solidFill>
                  <a:schemeClr val="dk2"/>
                </a:solidFill>
                <a:highlight>
                  <a:srgbClr val="FFFFFF"/>
                </a:highlight>
              </a:rPr>
              <a:t>Group Members:</a:t>
            </a:r>
            <a:endParaRPr b="1" sz="2000">
              <a:solidFill>
                <a:schemeClr val="dk2"/>
              </a:solidFill>
              <a:highlight>
                <a:srgbClr val="FFFFFF"/>
              </a:highlight>
            </a:endParaRPr>
          </a:p>
          <a:p>
            <a:pPr indent="0" lvl="0" marL="0" rtl="0" algn="l">
              <a:spcBef>
                <a:spcPts val="0"/>
              </a:spcBef>
              <a:spcAft>
                <a:spcPts val="0"/>
              </a:spcAft>
              <a:buNone/>
            </a:pPr>
            <a:r>
              <a:t/>
            </a:r>
            <a:endParaRPr b="1" sz="2000">
              <a:solidFill>
                <a:schemeClr val="dk2"/>
              </a:solidFill>
              <a:highlight>
                <a:srgbClr val="FFFFFF"/>
              </a:highlight>
            </a:endParaRPr>
          </a:p>
          <a:p>
            <a:pPr indent="0" lvl="0" marL="0" rtl="0" algn="l">
              <a:spcBef>
                <a:spcPts val="0"/>
              </a:spcBef>
              <a:spcAft>
                <a:spcPts val="0"/>
              </a:spcAft>
              <a:buNone/>
            </a:pPr>
            <a:r>
              <a:rPr lang="en" sz="1800">
                <a:solidFill>
                  <a:schemeClr val="dk2"/>
                </a:solidFill>
                <a:highlight>
                  <a:srgbClr val="FFFFFF"/>
                </a:highlight>
              </a:rPr>
              <a:t>Rafiz Imtiaz                       011183088</a:t>
            </a:r>
            <a:endParaRPr sz="1800">
              <a:solidFill>
                <a:schemeClr val="dk2"/>
              </a:solidFill>
              <a:highlight>
                <a:srgbClr val="FFFFFF"/>
              </a:highlight>
            </a:endParaRPr>
          </a:p>
          <a:p>
            <a:pPr indent="0" lvl="0" marL="0" rtl="0" algn="l">
              <a:spcBef>
                <a:spcPts val="0"/>
              </a:spcBef>
              <a:spcAft>
                <a:spcPts val="0"/>
              </a:spcAft>
              <a:buNone/>
            </a:pPr>
            <a:r>
              <a:rPr lang="en" sz="1800">
                <a:solidFill>
                  <a:schemeClr val="dk2"/>
                </a:solidFill>
                <a:highlight>
                  <a:srgbClr val="FFFFFF"/>
                </a:highlight>
              </a:rPr>
              <a:t>Rabeya Hossain Tisha      011171276</a:t>
            </a:r>
            <a:endParaRPr sz="1800">
              <a:solidFill>
                <a:schemeClr val="dk2"/>
              </a:solidFill>
              <a:highlight>
                <a:srgbClr val="FFFFFF"/>
              </a:highlight>
            </a:endParaRPr>
          </a:p>
          <a:p>
            <a:pPr indent="0" lvl="0" marL="0" rtl="0" algn="l">
              <a:spcBef>
                <a:spcPts val="0"/>
              </a:spcBef>
              <a:spcAft>
                <a:spcPts val="0"/>
              </a:spcAft>
              <a:buNone/>
            </a:pPr>
            <a:r>
              <a:rPr lang="en" sz="1800">
                <a:solidFill>
                  <a:schemeClr val="dk2"/>
                </a:solidFill>
                <a:highlight>
                  <a:srgbClr val="FFFFFF"/>
                </a:highlight>
              </a:rPr>
              <a:t>Tahmina Rahman Dipty     011183095</a:t>
            </a:r>
            <a:endParaRPr sz="1800">
              <a:solidFill>
                <a:schemeClr val="dk2"/>
              </a:solidFill>
              <a:highlight>
                <a:srgbClr val="FFFFFF"/>
              </a:highlight>
            </a:endParaRPr>
          </a:p>
          <a:p>
            <a:pPr indent="0" lvl="0" marL="0" rtl="0" algn="l">
              <a:spcBef>
                <a:spcPts val="0"/>
              </a:spcBef>
              <a:spcAft>
                <a:spcPts val="0"/>
              </a:spcAft>
              <a:buNone/>
            </a:pPr>
            <a:r>
              <a:rPr lang="en" sz="1800">
                <a:solidFill>
                  <a:schemeClr val="dk2"/>
                </a:solidFill>
                <a:highlight>
                  <a:srgbClr val="FFFFFF"/>
                </a:highlight>
              </a:rPr>
              <a:t>Imran Hossain Tushar       011171244</a:t>
            </a:r>
            <a:endParaRPr sz="1800">
              <a:solidFill>
                <a:schemeClr val="dk2"/>
              </a:solidFill>
              <a:highlight>
                <a:srgbClr val="FFFFFF"/>
              </a:highlight>
            </a:endParaRPr>
          </a:p>
          <a:p>
            <a:pPr indent="0" lvl="0" marL="0" rtl="0" algn="l">
              <a:spcBef>
                <a:spcPts val="0"/>
              </a:spcBef>
              <a:spcAft>
                <a:spcPts val="0"/>
              </a:spcAft>
              <a:buNone/>
            </a:pPr>
            <a:r>
              <a:rPr lang="en" sz="1800">
                <a:solidFill>
                  <a:schemeClr val="dk2"/>
                </a:solidFill>
                <a:highlight>
                  <a:srgbClr val="FFFFFF"/>
                </a:highlight>
              </a:rPr>
              <a:t>Md. Sabit Hassan Alvee    011183065</a:t>
            </a:r>
            <a:endParaRPr sz="1800">
              <a:solidFill>
                <a:schemeClr val="dk2"/>
              </a:solidFill>
              <a:highlight>
                <a:srgbClr val="FFFFFF"/>
              </a:highlight>
            </a:endParaRPr>
          </a:p>
          <a:p>
            <a:pPr indent="0" lvl="0" marL="0" rtl="0" algn="l">
              <a:spcBef>
                <a:spcPts val="0"/>
              </a:spcBef>
              <a:spcAft>
                <a:spcPts val="0"/>
              </a:spcAft>
              <a:buNone/>
            </a:pPr>
            <a:r>
              <a:t/>
            </a:r>
            <a:endParaRPr sz="1800">
              <a:solidFill>
                <a:schemeClr val="dk2"/>
              </a:solidFill>
              <a:highlight>
                <a:srgbClr val="FFFFFF"/>
              </a:highlight>
            </a:endParaRPr>
          </a:p>
        </p:txBody>
      </p:sp>
      <p:pic>
        <p:nvPicPr>
          <p:cNvPr id="47" name="Google Shape;47;p13"/>
          <p:cNvPicPr preferRelativeResize="0"/>
          <p:nvPr/>
        </p:nvPicPr>
        <p:blipFill>
          <a:blip r:embed="rId3">
            <a:alphaModFix/>
          </a:blip>
          <a:stretch>
            <a:fillRect/>
          </a:stretch>
        </p:blipFill>
        <p:spPr>
          <a:xfrm>
            <a:off x="4712750" y="336400"/>
            <a:ext cx="4013601" cy="39263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2"/>
          <p:cNvSpPr txBox="1"/>
          <p:nvPr>
            <p:ph type="title"/>
          </p:nvPr>
        </p:nvSpPr>
        <p:spPr>
          <a:xfrm>
            <a:off x="2095500" y="1580025"/>
            <a:ext cx="1855500" cy="698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22"/>
          <p:cNvSpPr txBox="1"/>
          <p:nvPr>
            <p:ph idx="1" type="body"/>
          </p:nvPr>
        </p:nvSpPr>
        <p:spPr>
          <a:xfrm flipH="1" rot="10800000">
            <a:off x="1925150" y="1816737"/>
            <a:ext cx="3553500" cy="461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157" name="Google Shape;157;p22"/>
          <p:cNvPicPr preferRelativeResize="0"/>
          <p:nvPr/>
        </p:nvPicPr>
        <p:blipFill>
          <a:blip r:embed="rId3">
            <a:alphaModFix/>
          </a:blip>
          <a:stretch>
            <a:fillRect/>
          </a:stretch>
        </p:blipFill>
        <p:spPr>
          <a:xfrm>
            <a:off x="64975" y="38788"/>
            <a:ext cx="7120299" cy="3780875"/>
          </a:xfrm>
          <a:prstGeom prst="rect">
            <a:avLst/>
          </a:prstGeom>
          <a:noFill/>
          <a:ln>
            <a:noFill/>
          </a:ln>
        </p:spPr>
      </p:pic>
      <p:sp>
        <p:nvSpPr>
          <p:cNvPr id="158" name="Google Shape;158;p22"/>
          <p:cNvSpPr txBox="1"/>
          <p:nvPr/>
        </p:nvSpPr>
        <p:spPr>
          <a:xfrm>
            <a:off x="0" y="3898150"/>
            <a:ext cx="69678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chemeClr val="dk2"/>
                </a:solidFill>
              </a:rPr>
              <a:t>Scrum Master:</a:t>
            </a:r>
            <a:r>
              <a:rPr lang="en" sz="1800">
                <a:solidFill>
                  <a:schemeClr val="dk2"/>
                </a:solidFill>
              </a:rPr>
              <a:t> </a:t>
            </a:r>
            <a:r>
              <a:rPr lang="en" sz="1800">
                <a:solidFill>
                  <a:schemeClr val="dk2"/>
                </a:solidFill>
                <a:highlight>
                  <a:srgbClr val="FFFFFF"/>
                </a:highlight>
              </a:rPr>
              <a:t>The Scrum Master is in charge of keeping Scrum up to date, providing coaching, mentoring and training to the teams in case it needs it. </a:t>
            </a:r>
            <a:endParaRPr sz="1800">
              <a:solidFill>
                <a:schemeClr val="dk2"/>
              </a:solidFill>
              <a:highlight>
                <a:srgbClr val="FFFFFF"/>
              </a:highlight>
            </a:endParaRPr>
          </a:p>
          <a:p>
            <a:pPr indent="0" lvl="0" marL="0" rtl="0" algn="l">
              <a:spcBef>
                <a:spcPts val="0"/>
              </a:spcBef>
              <a:spcAft>
                <a:spcPts val="0"/>
              </a:spcAft>
              <a:buNone/>
            </a:pPr>
            <a:r>
              <a:t/>
            </a:r>
            <a:endParaRPr sz="1800">
              <a:solidFill>
                <a:schemeClr val="dk2"/>
              </a:solidFill>
              <a:highlight>
                <a:srgbClr val="FFFFFF"/>
              </a:highlight>
            </a:endParaRPr>
          </a:p>
        </p:txBody>
      </p:sp>
      <p:sp>
        <p:nvSpPr>
          <p:cNvPr id="159" name="Google Shape;159;p22"/>
          <p:cNvSpPr txBox="1"/>
          <p:nvPr/>
        </p:nvSpPr>
        <p:spPr>
          <a:xfrm>
            <a:off x="7342075" y="385975"/>
            <a:ext cx="1669500" cy="323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rgbClr val="04063E"/>
                </a:solidFill>
                <a:highlight>
                  <a:srgbClr val="FFFFFF"/>
                </a:highlight>
              </a:rPr>
              <a:t>Product owner:</a:t>
            </a:r>
            <a:r>
              <a:rPr lang="en" sz="1800">
                <a:solidFill>
                  <a:srgbClr val="04063E"/>
                </a:solidFill>
                <a:highlight>
                  <a:srgbClr val="FFFFFF"/>
                </a:highlight>
              </a:rPr>
              <a:t> Product owner </a:t>
            </a:r>
            <a:r>
              <a:rPr lang="en" sz="1800">
                <a:solidFill>
                  <a:schemeClr val="dk2"/>
                </a:solidFill>
                <a:highlight>
                  <a:srgbClr val="FFFFFF"/>
                </a:highlight>
              </a:rPr>
              <a:t>Is the representative of the stakeholders and customers who use the software.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3"/>
          <p:cNvSpPr txBox="1"/>
          <p:nvPr>
            <p:ph type="title"/>
          </p:nvPr>
        </p:nvSpPr>
        <p:spPr>
          <a:xfrm>
            <a:off x="457200" y="1522525"/>
            <a:ext cx="34938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23"/>
          <p:cNvSpPr txBox="1"/>
          <p:nvPr>
            <p:ph idx="1" type="body"/>
          </p:nvPr>
        </p:nvSpPr>
        <p:spPr>
          <a:xfrm>
            <a:off x="457200" y="2356525"/>
            <a:ext cx="3553500" cy="133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3"/>
          <p:cNvSpPr txBox="1"/>
          <p:nvPr>
            <p:ph type="title"/>
          </p:nvPr>
        </p:nvSpPr>
        <p:spPr>
          <a:xfrm>
            <a:off x="2095500" y="1580025"/>
            <a:ext cx="1855500" cy="698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23"/>
          <p:cNvSpPr txBox="1"/>
          <p:nvPr>
            <p:ph idx="1" type="body"/>
          </p:nvPr>
        </p:nvSpPr>
        <p:spPr>
          <a:xfrm flipH="1" rot="10800000">
            <a:off x="1925150" y="1816737"/>
            <a:ext cx="3553500" cy="461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168" name="Google Shape;168;p23"/>
          <p:cNvPicPr preferRelativeResize="0"/>
          <p:nvPr/>
        </p:nvPicPr>
        <p:blipFill>
          <a:blip r:embed="rId3">
            <a:alphaModFix/>
          </a:blip>
          <a:stretch>
            <a:fillRect/>
          </a:stretch>
        </p:blipFill>
        <p:spPr>
          <a:xfrm>
            <a:off x="64975" y="38788"/>
            <a:ext cx="7120299" cy="3780875"/>
          </a:xfrm>
          <a:prstGeom prst="rect">
            <a:avLst/>
          </a:prstGeom>
          <a:noFill/>
          <a:ln>
            <a:noFill/>
          </a:ln>
        </p:spPr>
      </p:pic>
      <p:sp>
        <p:nvSpPr>
          <p:cNvPr id="169" name="Google Shape;169;p23"/>
          <p:cNvSpPr txBox="1"/>
          <p:nvPr/>
        </p:nvSpPr>
        <p:spPr>
          <a:xfrm>
            <a:off x="0" y="3898150"/>
            <a:ext cx="6967800" cy="1569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chemeClr val="dk2"/>
                </a:solidFill>
                <a:highlight>
                  <a:srgbClr val="FFFFFF"/>
                </a:highlight>
              </a:rPr>
              <a:t>Sprint:</a:t>
            </a:r>
            <a:r>
              <a:rPr lang="en" sz="1800">
                <a:solidFill>
                  <a:schemeClr val="dk2"/>
                </a:solidFill>
                <a:highlight>
                  <a:srgbClr val="FFFFFF"/>
                </a:highlight>
              </a:rPr>
              <a:t> Sprint is the basic unit of work for a Scrum team. This is the main feature that marks the difference between Scrum and other models for agile development.</a:t>
            </a:r>
            <a:endParaRPr sz="1800">
              <a:solidFill>
                <a:schemeClr val="dk2"/>
              </a:solidFill>
              <a:highlight>
                <a:srgbClr val="FFFFFF"/>
              </a:highlight>
            </a:endParaRPr>
          </a:p>
          <a:p>
            <a:pPr indent="0" lvl="0" marL="0" rtl="0" algn="l">
              <a:spcBef>
                <a:spcPts val="0"/>
              </a:spcBef>
              <a:spcAft>
                <a:spcPts val="0"/>
              </a:spcAft>
              <a:buNone/>
            </a:pPr>
            <a:r>
              <a:t/>
            </a:r>
            <a:endParaRPr sz="1800">
              <a:solidFill>
                <a:schemeClr val="dk2"/>
              </a:solidFill>
              <a:highlight>
                <a:srgbClr val="FFFFFF"/>
              </a:highlight>
            </a:endParaRPr>
          </a:p>
          <a:p>
            <a:pPr indent="0" lvl="0" marL="0" rtl="0" algn="l">
              <a:spcBef>
                <a:spcPts val="0"/>
              </a:spcBef>
              <a:spcAft>
                <a:spcPts val="0"/>
              </a:spcAft>
              <a:buNone/>
            </a:pPr>
            <a:r>
              <a:t/>
            </a:r>
            <a:endParaRPr b="1" sz="1800">
              <a:solidFill>
                <a:schemeClr val="dk2"/>
              </a:solidFill>
            </a:endParaRPr>
          </a:p>
        </p:txBody>
      </p:sp>
      <p:sp>
        <p:nvSpPr>
          <p:cNvPr id="170" name="Google Shape;170;p23"/>
          <p:cNvSpPr txBox="1"/>
          <p:nvPr/>
        </p:nvSpPr>
        <p:spPr>
          <a:xfrm>
            <a:off x="7342075" y="385975"/>
            <a:ext cx="1669500" cy="350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dk2"/>
              </a:solidFill>
              <a:highlight>
                <a:srgbClr val="FFFFFF"/>
              </a:highlight>
            </a:endParaRPr>
          </a:p>
          <a:p>
            <a:pPr indent="0" lvl="0" marL="0" rtl="0" algn="l">
              <a:spcBef>
                <a:spcPts val="0"/>
              </a:spcBef>
              <a:spcAft>
                <a:spcPts val="0"/>
              </a:spcAft>
              <a:buNone/>
            </a:pPr>
            <a:r>
              <a:rPr b="1" lang="en" sz="1800">
                <a:solidFill>
                  <a:schemeClr val="dk2"/>
                </a:solidFill>
                <a:highlight>
                  <a:srgbClr val="FFFFFF"/>
                </a:highlight>
              </a:rPr>
              <a:t>Product Backlog: </a:t>
            </a:r>
            <a:r>
              <a:rPr lang="en" sz="1800">
                <a:solidFill>
                  <a:schemeClr val="dk2"/>
                </a:solidFill>
                <a:highlight>
                  <a:srgbClr val="FFFFFF"/>
                </a:highlight>
              </a:rPr>
              <a:t>The product backlog is a list that collects everything the product needs to satisfy the potential customers.</a:t>
            </a:r>
            <a:r>
              <a:rPr lang="en" sz="1800">
                <a:solidFill>
                  <a:schemeClr val="dk2"/>
                </a:solidFill>
                <a:highlight>
                  <a:srgbClr val="FFFFFF"/>
                </a:highlight>
              </a:rPr>
              <a:t>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4"/>
          <p:cNvSpPr txBox="1"/>
          <p:nvPr>
            <p:ph type="title"/>
          </p:nvPr>
        </p:nvSpPr>
        <p:spPr>
          <a:xfrm>
            <a:off x="457200" y="0"/>
            <a:ext cx="8414400" cy="743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Scrum Methodology</a:t>
            </a:r>
            <a:endParaRPr/>
          </a:p>
        </p:txBody>
      </p:sp>
      <p:sp>
        <p:nvSpPr>
          <p:cNvPr id="176" name="Google Shape;176;p24"/>
          <p:cNvSpPr txBox="1"/>
          <p:nvPr>
            <p:ph idx="1" type="body"/>
          </p:nvPr>
        </p:nvSpPr>
        <p:spPr>
          <a:xfrm>
            <a:off x="457200" y="983925"/>
            <a:ext cx="8414400" cy="367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Advantage</a:t>
            </a:r>
            <a:endParaRPr sz="1800"/>
          </a:p>
          <a:p>
            <a:pPr indent="0" lvl="0" marL="0" rtl="0" algn="l">
              <a:spcBef>
                <a:spcPts val="0"/>
              </a:spcBef>
              <a:spcAft>
                <a:spcPts val="0"/>
              </a:spcAft>
              <a:buNone/>
            </a:pPr>
            <a:r>
              <a:t/>
            </a:r>
            <a:endParaRPr sz="1000"/>
          </a:p>
          <a:p>
            <a:pPr indent="-342900" lvl="0" marL="914400" rtl="0" algn="l">
              <a:spcBef>
                <a:spcPts val="0"/>
              </a:spcBef>
              <a:spcAft>
                <a:spcPts val="0"/>
              </a:spcAft>
              <a:buSzPts val="1800"/>
              <a:buFont typeface="Arial"/>
              <a:buChar char="●"/>
            </a:pPr>
            <a:r>
              <a:rPr lang="en" sz="1800">
                <a:latin typeface="Arial"/>
                <a:ea typeface="Arial"/>
                <a:cs typeface="Arial"/>
                <a:sym typeface="Arial"/>
              </a:rPr>
              <a:t>Flexibility and adaptability</a:t>
            </a:r>
            <a:endParaRPr sz="1800">
              <a:latin typeface="Arial"/>
              <a:ea typeface="Arial"/>
              <a:cs typeface="Arial"/>
              <a:sym typeface="Arial"/>
            </a:endParaRPr>
          </a:p>
          <a:p>
            <a:pPr indent="-342900" lvl="0" marL="914400" rtl="0" algn="l">
              <a:spcBef>
                <a:spcPts val="0"/>
              </a:spcBef>
              <a:spcAft>
                <a:spcPts val="0"/>
              </a:spcAft>
              <a:buSzPts val="1800"/>
              <a:buFont typeface="Arial"/>
              <a:buChar char="●"/>
            </a:pPr>
            <a:r>
              <a:rPr lang="en" sz="1800">
                <a:latin typeface="Arial"/>
                <a:ea typeface="Arial"/>
                <a:cs typeface="Arial"/>
                <a:sym typeface="Arial"/>
              </a:rPr>
              <a:t>Enhanced collaboration and communication</a:t>
            </a:r>
            <a:endParaRPr sz="1800">
              <a:latin typeface="Arial"/>
              <a:ea typeface="Arial"/>
              <a:cs typeface="Arial"/>
              <a:sym typeface="Arial"/>
            </a:endParaRPr>
          </a:p>
          <a:p>
            <a:pPr indent="-342900" lvl="0" marL="914400" rtl="0" algn="l">
              <a:spcBef>
                <a:spcPts val="0"/>
              </a:spcBef>
              <a:spcAft>
                <a:spcPts val="0"/>
              </a:spcAft>
              <a:buSzPts val="1800"/>
              <a:buFont typeface="Arial"/>
              <a:buChar char="●"/>
            </a:pPr>
            <a:r>
              <a:rPr lang="en" sz="1800">
                <a:latin typeface="Arial"/>
                <a:ea typeface="Arial"/>
                <a:cs typeface="Arial"/>
                <a:sym typeface="Arial"/>
              </a:rPr>
              <a:t>Iterative delivery of value</a:t>
            </a:r>
            <a:endParaRPr sz="1800">
              <a:latin typeface="Arial"/>
              <a:ea typeface="Arial"/>
              <a:cs typeface="Arial"/>
              <a:sym typeface="Arial"/>
            </a:endParaRPr>
          </a:p>
          <a:p>
            <a:pPr indent="-342900" lvl="0" marL="914400" rtl="0" algn="l">
              <a:spcBef>
                <a:spcPts val="0"/>
              </a:spcBef>
              <a:spcAft>
                <a:spcPts val="0"/>
              </a:spcAft>
              <a:buSzPts val="1800"/>
              <a:buFont typeface="Arial"/>
              <a:buChar char="●"/>
            </a:pPr>
            <a:r>
              <a:rPr lang="en" sz="1800">
                <a:latin typeface="Arial"/>
                <a:ea typeface="Arial"/>
                <a:cs typeface="Arial"/>
                <a:sym typeface="Arial"/>
              </a:rPr>
              <a:t>Empowered and self-organizing teams</a:t>
            </a:r>
            <a:endParaRPr sz="1800">
              <a:latin typeface="Arial"/>
              <a:ea typeface="Arial"/>
              <a:cs typeface="Arial"/>
              <a:sym typeface="Arial"/>
            </a:endParaRPr>
          </a:p>
          <a:p>
            <a:pPr indent="0" lvl="0" marL="0" rtl="0" algn="l">
              <a:spcBef>
                <a:spcPts val="0"/>
              </a:spcBef>
              <a:spcAft>
                <a:spcPts val="0"/>
              </a:spcAft>
              <a:buNone/>
            </a:pPr>
            <a:r>
              <a:t/>
            </a:r>
            <a:endParaRPr sz="1800"/>
          </a:p>
          <a:p>
            <a:pPr indent="0" lvl="0" marL="0" rtl="0" algn="l">
              <a:spcBef>
                <a:spcPts val="0"/>
              </a:spcBef>
              <a:spcAft>
                <a:spcPts val="0"/>
              </a:spcAft>
              <a:buNone/>
            </a:pPr>
            <a:r>
              <a:rPr lang="en" sz="1800"/>
              <a:t>Disadvantage</a:t>
            </a:r>
            <a:endParaRPr sz="1800"/>
          </a:p>
          <a:p>
            <a:pPr indent="0" lvl="0" marL="0" rtl="0" algn="l">
              <a:spcBef>
                <a:spcPts val="0"/>
              </a:spcBef>
              <a:spcAft>
                <a:spcPts val="0"/>
              </a:spcAft>
              <a:buNone/>
            </a:pPr>
            <a:r>
              <a:t/>
            </a:r>
            <a:endParaRPr sz="1000"/>
          </a:p>
          <a:p>
            <a:pPr indent="-342900" lvl="0" marL="914400" rtl="0" algn="l">
              <a:spcBef>
                <a:spcPts val="0"/>
              </a:spcBef>
              <a:spcAft>
                <a:spcPts val="0"/>
              </a:spcAft>
              <a:buSzPts val="1800"/>
              <a:buFont typeface="Arial"/>
              <a:buChar char="●"/>
            </a:pPr>
            <a:r>
              <a:rPr lang="en" sz="1800">
                <a:latin typeface="Arial"/>
                <a:ea typeface="Arial"/>
                <a:cs typeface="Arial"/>
                <a:sym typeface="Arial"/>
              </a:rPr>
              <a:t>Dependency on team collaboration</a:t>
            </a:r>
            <a:endParaRPr sz="1800">
              <a:latin typeface="Arial"/>
              <a:ea typeface="Arial"/>
              <a:cs typeface="Arial"/>
              <a:sym typeface="Arial"/>
            </a:endParaRPr>
          </a:p>
          <a:p>
            <a:pPr indent="-342900" lvl="0" marL="914400" rtl="0" algn="l">
              <a:spcBef>
                <a:spcPts val="0"/>
              </a:spcBef>
              <a:spcAft>
                <a:spcPts val="0"/>
              </a:spcAft>
              <a:buSzPts val="1800"/>
              <a:buFont typeface="Arial"/>
              <a:buChar char="●"/>
            </a:pPr>
            <a:r>
              <a:rPr lang="en" sz="1800">
                <a:latin typeface="Arial"/>
                <a:ea typeface="Arial"/>
                <a:cs typeface="Arial"/>
                <a:sym typeface="Arial"/>
              </a:rPr>
              <a:t>Unrealistic expectations</a:t>
            </a:r>
            <a:endParaRPr sz="1800">
              <a:latin typeface="Arial"/>
              <a:ea typeface="Arial"/>
              <a:cs typeface="Arial"/>
              <a:sym typeface="Arial"/>
            </a:endParaRPr>
          </a:p>
          <a:p>
            <a:pPr indent="-342900" lvl="0" marL="914400" rtl="0" algn="l">
              <a:spcBef>
                <a:spcPts val="0"/>
              </a:spcBef>
              <a:spcAft>
                <a:spcPts val="0"/>
              </a:spcAft>
              <a:buSzPts val="1800"/>
              <a:buFont typeface="Arial"/>
              <a:buChar char="●"/>
            </a:pPr>
            <a:r>
              <a:rPr lang="en" sz="1800">
                <a:latin typeface="Arial"/>
                <a:ea typeface="Arial"/>
                <a:cs typeface="Arial"/>
                <a:sym typeface="Arial"/>
              </a:rPr>
              <a:t>Lack of predictability for long-term planning</a:t>
            </a:r>
            <a:endParaRPr sz="1800">
              <a:latin typeface="Arial"/>
              <a:ea typeface="Arial"/>
              <a:cs typeface="Arial"/>
              <a:sym typeface="Arial"/>
            </a:endParaRPr>
          </a:p>
          <a:p>
            <a:pPr indent="-342900" lvl="0" marL="914400" rtl="0" algn="l">
              <a:spcBef>
                <a:spcPts val="0"/>
              </a:spcBef>
              <a:spcAft>
                <a:spcPts val="0"/>
              </a:spcAft>
              <a:buSzPts val="1800"/>
              <a:buFont typeface="Arial"/>
              <a:buChar char="●"/>
            </a:pPr>
            <a:r>
              <a:rPr lang="en" sz="1800">
                <a:latin typeface="Arial"/>
                <a:ea typeface="Arial"/>
                <a:cs typeface="Arial"/>
                <a:sym typeface="Arial"/>
              </a:rPr>
              <a:t>Limited documentation</a:t>
            </a:r>
            <a:endParaRPr sz="1800">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5"/>
          <p:cNvSpPr txBox="1"/>
          <p:nvPr>
            <p:ph type="title"/>
          </p:nvPr>
        </p:nvSpPr>
        <p:spPr>
          <a:xfrm>
            <a:off x="364800" y="0"/>
            <a:ext cx="8414400" cy="62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n"/>
              <a:t>Rational Unified Process(RUP) Methodology</a:t>
            </a:r>
            <a:endParaRPr/>
          </a:p>
        </p:txBody>
      </p:sp>
      <p:sp>
        <p:nvSpPr>
          <p:cNvPr id="182" name="Google Shape;182;p25"/>
          <p:cNvSpPr txBox="1"/>
          <p:nvPr>
            <p:ph idx="1" type="body"/>
          </p:nvPr>
        </p:nvSpPr>
        <p:spPr>
          <a:xfrm>
            <a:off x="173875" y="950425"/>
            <a:ext cx="3423300" cy="36588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Focuses on four phases</a:t>
            </a:r>
            <a:endParaRPr sz="1800"/>
          </a:p>
          <a:p>
            <a:pPr indent="0" lvl="0" marL="457200" rtl="0" algn="l">
              <a:spcBef>
                <a:spcPts val="0"/>
              </a:spcBef>
              <a:spcAft>
                <a:spcPts val="0"/>
              </a:spcAft>
              <a:buNone/>
            </a:pPr>
            <a:r>
              <a:t/>
            </a:r>
            <a:endParaRPr sz="1800"/>
          </a:p>
          <a:p>
            <a:pPr indent="-342900" lvl="0" marL="457200" rtl="0" algn="l">
              <a:spcBef>
                <a:spcPts val="0"/>
              </a:spcBef>
              <a:spcAft>
                <a:spcPts val="0"/>
              </a:spcAft>
              <a:buSzPts val="1800"/>
              <a:buChar char="●"/>
            </a:pPr>
            <a:r>
              <a:rPr lang="en" sz="1800">
                <a:solidFill>
                  <a:srgbClr val="212121"/>
                </a:solidFill>
                <a:highlight>
                  <a:srgbClr val="FFFFFF"/>
                </a:highlight>
                <a:latin typeface="Arial"/>
                <a:ea typeface="Arial"/>
                <a:cs typeface="Arial"/>
                <a:sym typeface="Arial"/>
              </a:rPr>
              <a:t>RUP Methodology is an agile software development method</a:t>
            </a:r>
            <a:endParaRPr sz="1800">
              <a:latin typeface="Arial"/>
              <a:ea typeface="Arial"/>
              <a:cs typeface="Arial"/>
              <a:sym typeface="Arial"/>
            </a:endParaRPr>
          </a:p>
          <a:p>
            <a:pPr indent="0" lvl="0" marL="0" rtl="0" algn="l">
              <a:spcBef>
                <a:spcPts val="0"/>
              </a:spcBef>
              <a:spcAft>
                <a:spcPts val="0"/>
              </a:spcAft>
              <a:buNone/>
            </a:pPr>
            <a:r>
              <a:t/>
            </a:r>
            <a:endParaRPr sz="1800"/>
          </a:p>
          <a:p>
            <a:pPr indent="-342900" lvl="0" marL="457200" rtl="0" algn="l">
              <a:spcBef>
                <a:spcPts val="0"/>
              </a:spcBef>
              <a:spcAft>
                <a:spcPts val="0"/>
              </a:spcAft>
              <a:buSzPts val="1800"/>
              <a:buChar char="●"/>
            </a:pPr>
            <a:r>
              <a:rPr lang="en" sz="1800"/>
              <a:t>RUP emphasizes iterative development, risk management, and collaboration among stakeholders.</a:t>
            </a:r>
            <a:endParaRPr sz="1800"/>
          </a:p>
        </p:txBody>
      </p:sp>
      <p:pic>
        <p:nvPicPr>
          <p:cNvPr id="183" name="Google Shape;183;p25"/>
          <p:cNvPicPr preferRelativeResize="0"/>
          <p:nvPr/>
        </p:nvPicPr>
        <p:blipFill>
          <a:blip r:embed="rId3">
            <a:alphaModFix/>
          </a:blip>
          <a:stretch>
            <a:fillRect/>
          </a:stretch>
        </p:blipFill>
        <p:spPr>
          <a:xfrm>
            <a:off x="3680860" y="626150"/>
            <a:ext cx="5310739" cy="398307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6"/>
          <p:cNvSpPr txBox="1"/>
          <p:nvPr>
            <p:ph type="title"/>
          </p:nvPr>
        </p:nvSpPr>
        <p:spPr>
          <a:xfrm>
            <a:off x="457200" y="0"/>
            <a:ext cx="8414400" cy="743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n"/>
              <a:t>Rational Unified Process(RUP) Mythology</a:t>
            </a:r>
            <a:endParaRPr/>
          </a:p>
        </p:txBody>
      </p:sp>
      <p:sp>
        <p:nvSpPr>
          <p:cNvPr id="189" name="Google Shape;189;p26"/>
          <p:cNvSpPr txBox="1"/>
          <p:nvPr>
            <p:ph idx="1" type="body"/>
          </p:nvPr>
        </p:nvSpPr>
        <p:spPr>
          <a:xfrm>
            <a:off x="457200" y="1004975"/>
            <a:ext cx="8414400" cy="377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n" sz="1800"/>
              <a:t>Advantage</a:t>
            </a:r>
            <a:endParaRPr sz="1800"/>
          </a:p>
          <a:p>
            <a:pPr indent="0" lvl="0" marL="0" rtl="0" algn="l">
              <a:spcBef>
                <a:spcPts val="0"/>
              </a:spcBef>
              <a:spcAft>
                <a:spcPts val="0"/>
              </a:spcAft>
              <a:buClr>
                <a:schemeClr val="dk2"/>
              </a:buClr>
              <a:buSzPts val="1100"/>
              <a:buFont typeface="Arial"/>
              <a:buNone/>
            </a:pPr>
            <a:r>
              <a:t/>
            </a:r>
            <a:endParaRPr sz="1000"/>
          </a:p>
          <a:p>
            <a:pPr indent="-342900" lvl="0" marL="914400" rtl="0" algn="l">
              <a:spcBef>
                <a:spcPts val="0"/>
              </a:spcBef>
              <a:spcAft>
                <a:spcPts val="0"/>
              </a:spcAft>
              <a:buSzPts val="1800"/>
              <a:buFont typeface="Arial"/>
              <a:buChar char="●"/>
            </a:pPr>
            <a:r>
              <a:rPr lang="en" sz="1800">
                <a:latin typeface="Arial"/>
                <a:ea typeface="Arial"/>
                <a:cs typeface="Arial"/>
                <a:sym typeface="Arial"/>
              </a:rPr>
              <a:t>Iterative and incremental approach</a:t>
            </a:r>
            <a:endParaRPr sz="1800">
              <a:latin typeface="Arial"/>
              <a:ea typeface="Arial"/>
              <a:cs typeface="Arial"/>
              <a:sym typeface="Arial"/>
            </a:endParaRPr>
          </a:p>
          <a:p>
            <a:pPr indent="-342900" lvl="0" marL="914400" rtl="0" algn="l">
              <a:spcBef>
                <a:spcPts val="0"/>
              </a:spcBef>
              <a:spcAft>
                <a:spcPts val="0"/>
              </a:spcAft>
              <a:buSzPts val="1800"/>
              <a:buFont typeface="Arial"/>
              <a:buChar char="●"/>
            </a:pPr>
            <a:r>
              <a:rPr lang="en" sz="1800">
                <a:latin typeface="Arial"/>
                <a:ea typeface="Arial"/>
                <a:cs typeface="Arial"/>
                <a:sym typeface="Arial"/>
              </a:rPr>
              <a:t>Strong focus on quality</a:t>
            </a:r>
            <a:endParaRPr sz="1800">
              <a:latin typeface="Arial"/>
              <a:ea typeface="Arial"/>
              <a:cs typeface="Arial"/>
              <a:sym typeface="Arial"/>
            </a:endParaRPr>
          </a:p>
          <a:p>
            <a:pPr indent="-342900" lvl="0" marL="914400" rtl="0" algn="l">
              <a:spcBef>
                <a:spcPts val="0"/>
              </a:spcBef>
              <a:spcAft>
                <a:spcPts val="0"/>
              </a:spcAft>
              <a:buSzPts val="1800"/>
              <a:buFont typeface="Arial"/>
              <a:buChar char="●"/>
            </a:pPr>
            <a:r>
              <a:rPr lang="en" sz="1800">
                <a:latin typeface="Arial"/>
                <a:ea typeface="Arial"/>
                <a:cs typeface="Arial"/>
                <a:sym typeface="Arial"/>
              </a:rPr>
              <a:t>Well-defined roles and responsibilities</a:t>
            </a:r>
            <a:endParaRPr sz="1800">
              <a:latin typeface="Arial"/>
              <a:ea typeface="Arial"/>
              <a:cs typeface="Arial"/>
              <a:sym typeface="Arial"/>
            </a:endParaRPr>
          </a:p>
          <a:p>
            <a:pPr indent="-342900" lvl="0" marL="914400" rtl="0" algn="l">
              <a:spcBef>
                <a:spcPts val="0"/>
              </a:spcBef>
              <a:spcAft>
                <a:spcPts val="0"/>
              </a:spcAft>
              <a:buSzPts val="1800"/>
              <a:buFont typeface="Arial"/>
              <a:buChar char="●"/>
            </a:pPr>
            <a:r>
              <a:rPr lang="en" sz="1800">
                <a:latin typeface="Arial"/>
                <a:ea typeface="Arial"/>
                <a:cs typeface="Arial"/>
                <a:sym typeface="Arial"/>
              </a:rPr>
              <a:t>Tailorability</a:t>
            </a:r>
            <a:endParaRPr sz="1800">
              <a:latin typeface="Arial"/>
              <a:ea typeface="Arial"/>
              <a:cs typeface="Arial"/>
              <a:sym typeface="Arial"/>
            </a:endParaRPr>
          </a:p>
          <a:p>
            <a:pPr indent="0" lvl="0" marL="0" rtl="0" algn="l">
              <a:spcBef>
                <a:spcPts val="0"/>
              </a:spcBef>
              <a:spcAft>
                <a:spcPts val="0"/>
              </a:spcAft>
              <a:buClr>
                <a:schemeClr val="dk2"/>
              </a:buClr>
              <a:buSzPts val="1100"/>
              <a:buFont typeface="Arial"/>
              <a:buNone/>
            </a:pPr>
            <a:r>
              <a:t/>
            </a:r>
            <a:endParaRPr sz="1800"/>
          </a:p>
          <a:p>
            <a:pPr indent="0" lvl="0" marL="0" rtl="0" algn="l">
              <a:spcBef>
                <a:spcPts val="0"/>
              </a:spcBef>
              <a:spcAft>
                <a:spcPts val="0"/>
              </a:spcAft>
              <a:buClr>
                <a:schemeClr val="dk2"/>
              </a:buClr>
              <a:buSzPts val="1100"/>
              <a:buFont typeface="Arial"/>
              <a:buNone/>
            </a:pPr>
            <a:r>
              <a:rPr lang="en" sz="1800"/>
              <a:t>Disadvantage</a:t>
            </a:r>
            <a:endParaRPr sz="1800"/>
          </a:p>
          <a:p>
            <a:pPr indent="0" lvl="0" marL="0" rtl="0" algn="l">
              <a:spcBef>
                <a:spcPts val="0"/>
              </a:spcBef>
              <a:spcAft>
                <a:spcPts val="0"/>
              </a:spcAft>
              <a:buClr>
                <a:schemeClr val="dk2"/>
              </a:buClr>
              <a:buSzPts val="1100"/>
              <a:buFont typeface="Arial"/>
              <a:buNone/>
            </a:pPr>
            <a:r>
              <a:t/>
            </a:r>
            <a:endParaRPr sz="1000"/>
          </a:p>
          <a:p>
            <a:pPr indent="-342900" lvl="0" marL="914400" rtl="0" algn="l">
              <a:spcBef>
                <a:spcPts val="0"/>
              </a:spcBef>
              <a:spcAft>
                <a:spcPts val="0"/>
              </a:spcAft>
              <a:buSzPts val="1800"/>
              <a:buFont typeface="Arial"/>
              <a:buChar char="●"/>
            </a:pPr>
            <a:r>
              <a:rPr lang="en" sz="1800">
                <a:latin typeface="Arial"/>
                <a:ea typeface="Arial"/>
                <a:cs typeface="Arial"/>
                <a:sym typeface="Arial"/>
              </a:rPr>
              <a:t>Complexity</a:t>
            </a:r>
            <a:endParaRPr sz="1800">
              <a:latin typeface="Arial"/>
              <a:ea typeface="Arial"/>
              <a:cs typeface="Arial"/>
              <a:sym typeface="Arial"/>
            </a:endParaRPr>
          </a:p>
          <a:p>
            <a:pPr indent="-342900" lvl="0" marL="914400" rtl="0" algn="l">
              <a:spcBef>
                <a:spcPts val="0"/>
              </a:spcBef>
              <a:spcAft>
                <a:spcPts val="0"/>
              </a:spcAft>
              <a:buSzPts val="1800"/>
              <a:buFont typeface="Arial"/>
              <a:buChar char="●"/>
            </a:pPr>
            <a:r>
              <a:rPr lang="en" sz="1800">
                <a:latin typeface="Arial"/>
                <a:ea typeface="Arial"/>
                <a:cs typeface="Arial"/>
                <a:sym typeface="Arial"/>
              </a:rPr>
              <a:t>Potentially lengthy development cycles</a:t>
            </a:r>
            <a:endParaRPr sz="1800">
              <a:latin typeface="Arial"/>
              <a:ea typeface="Arial"/>
              <a:cs typeface="Arial"/>
              <a:sym typeface="Arial"/>
            </a:endParaRPr>
          </a:p>
          <a:p>
            <a:pPr indent="-342900" lvl="0" marL="914400" rtl="0" algn="l">
              <a:spcBef>
                <a:spcPts val="0"/>
              </a:spcBef>
              <a:spcAft>
                <a:spcPts val="0"/>
              </a:spcAft>
              <a:buSzPts val="1800"/>
              <a:buFont typeface="Arial"/>
              <a:buChar char="●"/>
            </a:pPr>
            <a:r>
              <a:rPr lang="en" sz="1800">
                <a:latin typeface="Arial"/>
                <a:ea typeface="Arial"/>
                <a:cs typeface="Arial"/>
                <a:sym typeface="Arial"/>
              </a:rPr>
              <a:t>Overemphasis on documentation</a:t>
            </a:r>
            <a:endParaRPr sz="1800">
              <a:latin typeface="Arial"/>
              <a:ea typeface="Arial"/>
              <a:cs typeface="Arial"/>
              <a:sym typeface="Arial"/>
            </a:endParaRPr>
          </a:p>
          <a:p>
            <a:pPr indent="-342900" lvl="0" marL="914400" rtl="0" algn="l">
              <a:spcBef>
                <a:spcPts val="0"/>
              </a:spcBef>
              <a:spcAft>
                <a:spcPts val="0"/>
              </a:spcAft>
              <a:buSzPts val="1800"/>
              <a:buFont typeface="Arial"/>
              <a:buChar char="●"/>
            </a:pPr>
            <a:r>
              <a:rPr lang="en" sz="1800">
                <a:latin typeface="Arial"/>
                <a:ea typeface="Arial"/>
                <a:cs typeface="Arial"/>
                <a:sym typeface="Arial"/>
              </a:rPr>
              <a:t>Steep learning curve</a:t>
            </a:r>
            <a:endParaRPr sz="1800">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7"/>
          <p:cNvSpPr txBox="1"/>
          <p:nvPr>
            <p:ph type="title"/>
          </p:nvPr>
        </p:nvSpPr>
        <p:spPr>
          <a:xfrm>
            <a:off x="364800" y="54475"/>
            <a:ext cx="8414400" cy="743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eX</a:t>
            </a:r>
            <a:r>
              <a:rPr lang="en"/>
              <a:t>treme  Programming Mythology</a:t>
            </a:r>
            <a:endParaRPr/>
          </a:p>
        </p:txBody>
      </p:sp>
      <p:sp>
        <p:nvSpPr>
          <p:cNvPr id="195" name="Google Shape;195;p27"/>
          <p:cNvSpPr txBox="1"/>
          <p:nvPr>
            <p:ph idx="1" type="body"/>
          </p:nvPr>
        </p:nvSpPr>
        <p:spPr>
          <a:xfrm>
            <a:off x="457200" y="743400"/>
            <a:ext cx="3787500" cy="431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800"/>
          </a:p>
          <a:p>
            <a:pPr indent="-342900" lvl="0" marL="457200" rtl="0" algn="l">
              <a:spcBef>
                <a:spcPts val="0"/>
              </a:spcBef>
              <a:spcAft>
                <a:spcPts val="0"/>
              </a:spcAft>
              <a:buClr>
                <a:srgbClr val="000000"/>
              </a:buClr>
              <a:buSzPts val="1800"/>
              <a:buFont typeface="Arial"/>
              <a:buChar char="●"/>
            </a:pPr>
            <a:r>
              <a:rPr lang="en" sz="1800">
                <a:solidFill>
                  <a:srgbClr val="000000"/>
                </a:solidFill>
                <a:highlight>
                  <a:schemeClr val="lt1"/>
                </a:highlight>
                <a:latin typeface="Arial"/>
                <a:ea typeface="Arial"/>
                <a:cs typeface="Arial"/>
                <a:sym typeface="Arial"/>
              </a:rPr>
              <a:t>It is used to improve software quality</a:t>
            </a:r>
            <a:endParaRPr sz="1800">
              <a:solidFill>
                <a:srgbClr val="000000"/>
              </a:solidFill>
              <a:highlight>
                <a:schemeClr val="lt1"/>
              </a:highlight>
              <a:latin typeface="Arial"/>
              <a:ea typeface="Arial"/>
              <a:cs typeface="Arial"/>
              <a:sym typeface="Arial"/>
            </a:endParaRPr>
          </a:p>
          <a:p>
            <a:pPr indent="-342900" lvl="0" marL="457200" rtl="0" algn="l">
              <a:spcBef>
                <a:spcPts val="0"/>
              </a:spcBef>
              <a:spcAft>
                <a:spcPts val="0"/>
              </a:spcAft>
              <a:buClr>
                <a:srgbClr val="000000"/>
              </a:buClr>
              <a:buSzPts val="1800"/>
              <a:buFont typeface="Arial"/>
              <a:buChar char="●"/>
            </a:pPr>
            <a:r>
              <a:rPr lang="en" sz="1800">
                <a:solidFill>
                  <a:srgbClr val="000000"/>
                </a:solidFill>
                <a:highlight>
                  <a:schemeClr val="lt1"/>
                </a:highlight>
                <a:latin typeface="Arial"/>
                <a:ea typeface="Arial"/>
                <a:cs typeface="Arial"/>
                <a:sym typeface="Arial"/>
              </a:rPr>
              <a:t>Rapidly changing requirements</a:t>
            </a:r>
            <a:endParaRPr sz="1800">
              <a:solidFill>
                <a:srgbClr val="000000"/>
              </a:solidFill>
              <a:highlight>
                <a:schemeClr val="lt1"/>
              </a:highlight>
              <a:latin typeface="Arial"/>
              <a:ea typeface="Arial"/>
              <a:cs typeface="Arial"/>
              <a:sym typeface="Arial"/>
            </a:endParaRPr>
          </a:p>
          <a:p>
            <a:pPr indent="0" lvl="0" marL="0" rtl="0" algn="l">
              <a:spcBef>
                <a:spcPts val="0"/>
              </a:spcBef>
              <a:spcAft>
                <a:spcPts val="0"/>
              </a:spcAft>
              <a:buNone/>
            </a:pPr>
            <a:r>
              <a:t/>
            </a:r>
            <a:endParaRPr sz="1800"/>
          </a:p>
          <a:p>
            <a:pPr indent="-342900" lvl="0" marL="457200" rtl="0" algn="l">
              <a:spcBef>
                <a:spcPts val="0"/>
              </a:spcBef>
              <a:spcAft>
                <a:spcPts val="0"/>
              </a:spcAft>
              <a:buSzPts val="1800"/>
              <a:buChar char="●"/>
            </a:pPr>
            <a:r>
              <a:rPr lang="en" sz="1800"/>
              <a:t>It focuses on delivering high-quality software through continuous feedback, frequent releases, and customer involvement. XP employs practices such as pair programming, test-driven development, and continuous integration.</a:t>
            </a:r>
            <a:endParaRPr sz="1800"/>
          </a:p>
        </p:txBody>
      </p:sp>
      <p:pic>
        <p:nvPicPr>
          <p:cNvPr id="196" name="Google Shape;196;p27"/>
          <p:cNvPicPr preferRelativeResize="0"/>
          <p:nvPr/>
        </p:nvPicPr>
        <p:blipFill>
          <a:blip r:embed="rId3">
            <a:alphaModFix/>
          </a:blip>
          <a:stretch>
            <a:fillRect/>
          </a:stretch>
        </p:blipFill>
        <p:spPr>
          <a:xfrm>
            <a:off x="4244619" y="1004975"/>
            <a:ext cx="4626983" cy="37220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8"/>
          <p:cNvSpPr txBox="1"/>
          <p:nvPr>
            <p:ph type="title"/>
          </p:nvPr>
        </p:nvSpPr>
        <p:spPr>
          <a:xfrm>
            <a:off x="457200" y="209475"/>
            <a:ext cx="7923900" cy="621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n"/>
              <a:t>eXtreme  Programming  Process</a:t>
            </a:r>
            <a:endParaRPr/>
          </a:p>
        </p:txBody>
      </p:sp>
      <p:sp>
        <p:nvSpPr>
          <p:cNvPr id="202" name="Google Shape;202;p28"/>
          <p:cNvSpPr txBox="1"/>
          <p:nvPr>
            <p:ph idx="1" type="body"/>
          </p:nvPr>
        </p:nvSpPr>
        <p:spPr>
          <a:xfrm>
            <a:off x="457200" y="2356525"/>
            <a:ext cx="3553500" cy="133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203" name="Google Shape;203;p28"/>
          <p:cNvPicPr preferRelativeResize="0"/>
          <p:nvPr/>
        </p:nvPicPr>
        <p:blipFill>
          <a:blip r:embed="rId3">
            <a:alphaModFix/>
          </a:blip>
          <a:stretch>
            <a:fillRect/>
          </a:stretch>
        </p:blipFill>
        <p:spPr>
          <a:xfrm>
            <a:off x="512525" y="971975"/>
            <a:ext cx="7487275" cy="39560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29"/>
          <p:cNvSpPr txBox="1"/>
          <p:nvPr>
            <p:ph type="title"/>
          </p:nvPr>
        </p:nvSpPr>
        <p:spPr>
          <a:xfrm>
            <a:off x="457200" y="0"/>
            <a:ext cx="8414400" cy="743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Extreme  Programming Mythology</a:t>
            </a:r>
            <a:endParaRPr/>
          </a:p>
        </p:txBody>
      </p:sp>
      <p:sp>
        <p:nvSpPr>
          <p:cNvPr id="209" name="Google Shape;209;p29"/>
          <p:cNvSpPr txBox="1"/>
          <p:nvPr>
            <p:ph idx="1" type="body"/>
          </p:nvPr>
        </p:nvSpPr>
        <p:spPr>
          <a:xfrm>
            <a:off x="457200" y="1004975"/>
            <a:ext cx="4927200" cy="3543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n" sz="1800"/>
              <a:t>Advantage</a:t>
            </a:r>
            <a:endParaRPr sz="1400"/>
          </a:p>
          <a:p>
            <a:pPr indent="-342900" lvl="0" marL="914400" rtl="0" algn="l">
              <a:spcBef>
                <a:spcPts val="0"/>
              </a:spcBef>
              <a:spcAft>
                <a:spcPts val="0"/>
              </a:spcAft>
              <a:buSzPts val="1800"/>
              <a:buFont typeface="Arial"/>
              <a:buChar char="●"/>
            </a:pPr>
            <a:r>
              <a:rPr lang="en" sz="1800">
                <a:latin typeface="Arial"/>
                <a:ea typeface="Arial"/>
                <a:cs typeface="Arial"/>
                <a:sym typeface="Arial"/>
              </a:rPr>
              <a:t>Quick and frequent delivery of working software</a:t>
            </a:r>
            <a:endParaRPr sz="1800">
              <a:latin typeface="Arial"/>
              <a:ea typeface="Arial"/>
              <a:cs typeface="Arial"/>
              <a:sym typeface="Arial"/>
            </a:endParaRPr>
          </a:p>
          <a:p>
            <a:pPr indent="-342900" lvl="0" marL="914400" rtl="0" algn="l">
              <a:spcBef>
                <a:spcPts val="0"/>
              </a:spcBef>
              <a:spcAft>
                <a:spcPts val="0"/>
              </a:spcAft>
              <a:buSzPts val="1800"/>
              <a:buFont typeface="Arial"/>
              <a:buChar char="●"/>
            </a:pPr>
            <a:r>
              <a:rPr lang="en" sz="1800">
                <a:latin typeface="Arial"/>
                <a:ea typeface="Arial"/>
                <a:cs typeface="Arial"/>
                <a:sym typeface="Arial"/>
              </a:rPr>
              <a:t>Emphasis on quality through testing</a:t>
            </a:r>
            <a:endParaRPr sz="1800">
              <a:latin typeface="Arial"/>
              <a:ea typeface="Arial"/>
              <a:cs typeface="Arial"/>
              <a:sym typeface="Arial"/>
            </a:endParaRPr>
          </a:p>
          <a:p>
            <a:pPr indent="-342900" lvl="0" marL="914400" rtl="0" algn="l">
              <a:spcBef>
                <a:spcPts val="0"/>
              </a:spcBef>
              <a:spcAft>
                <a:spcPts val="0"/>
              </a:spcAft>
              <a:buSzPts val="1800"/>
              <a:buFont typeface="Arial"/>
              <a:buChar char="●"/>
            </a:pPr>
            <a:r>
              <a:rPr lang="en" sz="1800">
                <a:latin typeface="Arial"/>
                <a:ea typeface="Arial"/>
                <a:cs typeface="Arial"/>
                <a:sym typeface="Arial"/>
              </a:rPr>
              <a:t>Adaptability to changing requirements</a:t>
            </a:r>
            <a:endParaRPr sz="1800">
              <a:latin typeface="Arial"/>
              <a:ea typeface="Arial"/>
              <a:cs typeface="Arial"/>
              <a:sym typeface="Arial"/>
            </a:endParaRPr>
          </a:p>
          <a:p>
            <a:pPr indent="0" lvl="0" marL="0" rtl="0" algn="l">
              <a:spcBef>
                <a:spcPts val="0"/>
              </a:spcBef>
              <a:spcAft>
                <a:spcPts val="0"/>
              </a:spcAft>
              <a:buClr>
                <a:schemeClr val="dk2"/>
              </a:buClr>
              <a:buSzPts val="1100"/>
              <a:buFont typeface="Arial"/>
              <a:buNone/>
            </a:pPr>
            <a:r>
              <a:t/>
            </a:r>
            <a:endParaRPr sz="1800">
              <a:latin typeface="Arial"/>
              <a:ea typeface="Arial"/>
              <a:cs typeface="Arial"/>
              <a:sym typeface="Arial"/>
            </a:endParaRPr>
          </a:p>
          <a:p>
            <a:pPr indent="0" lvl="0" marL="0" rtl="0" algn="l">
              <a:spcBef>
                <a:spcPts val="0"/>
              </a:spcBef>
              <a:spcAft>
                <a:spcPts val="0"/>
              </a:spcAft>
              <a:buClr>
                <a:schemeClr val="dk2"/>
              </a:buClr>
              <a:buSzPts val="1100"/>
              <a:buFont typeface="Arial"/>
              <a:buNone/>
            </a:pPr>
            <a:r>
              <a:rPr lang="en" sz="1800"/>
              <a:t>Disadvantage</a:t>
            </a:r>
            <a:endParaRPr sz="1800"/>
          </a:p>
          <a:p>
            <a:pPr indent="0" lvl="0" marL="0" rtl="0" algn="l">
              <a:spcBef>
                <a:spcPts val="0"/>
              </a:spcBef>
              <a:spcAft>
                <a:spcPts val="0"/>
              </a:spcAft>
              <a:buClr>
                <a:schemeClr val="dk2"/>
              </a:buClr>
              <a:buSzPts val="1100"/>
              <a:buFont typeface="Arial"/>
              <a:buNone/>
            </a:pPr>
            <a:r>
              <a:t/>
            </a:r>
            <a:endParaRPr sz="1000"/>
          </a:p>
          <a:p>
            <a:pPr indent="-342900" lvl="0" marL="914400" rtl="0" algn="l">
              <a:spcBef>
                <a:spcPts val="0"/>
              </a:spcBef>
              <a:spcAft>
                <a:spcPts val="0"/>
              </a:spcAft>
              <a:buSzPts val="1800"/>
              <a:buFont typeface="Arial"/>
              <a:buChar char="●"/>
            </a:pPr>
            <a:r>
              <a:rPr lang="en" sz="1800">
                <a:latin typeface="Arial"/>
                <a:ea typeface="Arial"/>
                <a:cs typeface="Arial"/>
                <a:sym typeface="Arial"/>
              </a:rPr>
              <a:t>Dependency on team dynamics</a:t>
            </a:r>
            <a:endParaRPr sz="1800">
              <a:latin typeface="Arial"/>
              <a:ea typeface="Arial"/>
              <a:cs typeface="Arial"/>
              <a:sym typeface="Arial"/>
            </a:endParaRPr>
          </a:p>
          <a:p>
            <a:pPr indent="-342900" lvl="0" marL="914400" rtl="0" algn="l">
              <a:spcBef>
                <a:spcPts val="0"/>
              </a:spcBef>
              <a:spcAft>
                <a:spcPts val="0"/>
              </a:spcAft>
              <a:buSzPts val="1800"/>
              <a:buFont typeface="Arial"/>
              <a:buChar char="●"/>
            </a:pPr>
            <a:r>
              <a:rPr lang="en" sz="1800">
                <a:latin typeface="Arial"/>
                <a:ea typeface="Arial"/>
                <a:cs typeface="Arial"/>
                <a:sym typeface="Arial"/>
              </a:rPr>
              <a:t>Learning curve and skill requirements</a:t>
            </a:r>
            <a:endParaRPr sz="1800">
              <a:latin typeface="Arial"/>
              <a:ea typeface="Arial"/>
              <a:cs typeface="Arial"/>
              <a:sym typeface="Arial"/>
            </a:endParaRPr>
          </a:p>
          <a:p>
            <a:pPr indent="-342900" lvl="0" marL="914400" rtl="0" algn="l">
              <a:spcBef>
                <a:spcPts val="0"/>
              </a:spcBef>
              <a:spcAft>
                <a:spcPts val="0"/>
              </a:spcAft>
              <a:buSzPts val="1800"/>
              <a:buFont typeface="Arial"/>
              <a:buChar char="●"/>
            </a:pPr>
            <a:r>
              <a:rPr lang="en" sz="1800">
                <a:latin typeface="Arial"/>
                <a:ea typeface="Arial"/>
                <a:cs typeface="Arial"/>
                <a:sym typeface="Arial"/>
              </a:rPr>
              <a:t>Potential for scope creep</a:t>
            </a:r>
            <a:endParaRPr sz="1800">
              <a:latin typeface="Arial"/>
              <a:ea typeface="Arial"/>
              <a:cs typeface="Arial"/>
              <a:sym typeface="Arial"/>
            </a:endParaRPr>
          </a:p>
          <a:p>
            <a:pPr indent="-342900" lvl="0" marL="914400" rtl="0" algn="l">
              <a:spcBef>
                <a:spcPts val="0"/>
              </a:spcBef>
              <a:spcAft>
                <a:spcPts val="0"/>
              </a:spcAft>
              <a:buSzPts val="1800"/>
              <a:buFont typeface="Arial"/>
              <a:buChar char="●"/>
            </a:pPr>
            <a:r>
              <a:rPr lang="en" sz="1800">
                <a:latin typeface="Arial"/>
                <a:ea typeface="Arial"/>
                <a:cs typeface="Arial"/>
                <a:sym typeface="Arial"/>
              </a:rPr>
              <a:t>Documentation challenges</a:t>
            </a:r>
            <a:endParaRPr sz="1800">
              <a:latin typeface="Arial"/>
              <a:ea typeface="Arial"/>
              <a:cs typeface="Arial"/>
              <a:sym typeface="Arial"/>
            </a:endParaRPr>
          </a:p>
          <a:p>
            <a:pPr indent="0" lvl="0" marL="0" rtl="0" algn="l">
              <a:spcBef>
                <a:spcPts val="0"/>
              </a:spcBef>
              <a:spcAft>
                <a:spcPts val="0"/>
              </a:spcAft>
              <a:buNone/>
            </a:pPr>
            <a:r>
              <a:t/>
            </a:r>
            <a:endParaRPr/>
          </a:p>
        </p:txBody>
      </p:sp>
      <p:sp>
        <p:nvSpPr>
          <p:cNvPr id="210" name="Google Shape;210;p29"/>
          <p:cNvSpPr txBox="1"/>
          <p:nvPr/>
        </p:nvSpPr>
        <p:spPr>
          <a:xfrm>
            <a:off x="5809450" y="1157525"/>
            <a:ext cx="2865900" cy="2770500"/>
          </a:xfrm>
          <a:prstGeom prst="rect">
            <a:avLst/>
          </a:prstGeom>
          <a:noFill/>
          <a:ln>
            <a:noFill/>
          </a:ln>
        </p:spPr>
        <p:txBody>
          <a:bodyPr anchorCtr="0" anchor="t" bIns="91425" lIns="91425" spcFirstLastPara="1" rIns="91425" wrap="square" tIns="91425">
            <a:spAutoFit/>
          </a:bodyPr>
          <a:lstStyle/>
          <a:p>
            <a:pPr indent="-361950" lvl="0" marL="457200" rtl="0" algn="l">
              <a:spcBef>
                <a:spcPts val="0"/>
              </a:spcBef>
              <a:spcAft>
                <a:spcPts val="0"/>
              </a:spcAft>
              <a:buClr>
                <a:schemeClr val="dk2"/>
              </a:buClr>
              <a:buSzPts val="2100"/>
              <a:buFont typeface="Roboto"/>
              <a:buChar char="➔"/>
            </a:pPr>
            <a:r>
              <a:rPr lang="en" sz="2100">
                <a:solidFill>
                  <a:schemeClr val="dk2"/>
                </a:solidFill>
                <a:latin typeface="Roboto"/>
                <a:ea typeface="Roboto"/>
                <a:cs typeface="Roboto"/>
                <a:sym typeface="Roboto"/>
              </a:rPr>
              <a:t>Used w</a:t>
            </a:r>
            <a:r>
              <a:rPr lang="en" sz="2100">
                <a:solidFill>
                  <a:schemeClr val="dk2"/>
                </a:solidFill>
                <a:latin typeface="Roboto"/>
                <a:ea typeface="Roboto"/>
                <a:cs typeface="Roboto"/>
                <a:sym typeface="Roboto"/>
              </a:rPr>
              <a:t>hen the project requirements are likely to change frequently, as XP embraces adaptability and embraces change.</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0"/>
          <p:cNvSpPr txBox="1"/>
          <p:nvPr>
            <p:ph type="title"/>
          </p:nvPr>
        </p:nvSpPr>
        <p:spPr>
          <a:xfrm>
            <a:off x="457200" y="152400"/>
            <a:ext cx="8238000" cy="436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n" sz="1800">
                <a:latin typeface="Arial"/>
                <a:ea typeface="Arial"/>
                <a:cs typeface="Arial"/>
                <a:sym typeface="Arial"/>
              </a:rPr>
              <a:t>The Incremental</a:t>
            </a:r>
            <a:r>
              <a:rPr b="0" lang="en" sz="1800">
                <a:latin typeface="Arial"/>
                <a:ea typeface="Arial"/>
                <a:cs typeface="Arial"/>
                <a:sym typeface="Arial"/>
              </a:rPr>
              <a:t> </a:t>
            </a:r>
            <a:r>
              <a:rPr lang="en" sz="1800">
                <a:latin typeface="Arial"/>
                <a:ea typeface="Arial"/>
                <a:cs typeface="Arial"/>
                <a:sym typeface="Arial"/>
              </a:rPr>
              <a:t>Methodology we used for our project Smart Job Portal: </a:t>
            </a:r>
            <a:endParaRPr sz="1800">
              <a:latin typeface="Arial"/>
              <a:ea typeface="Arial"/>
              <a:cs typeface="Arial"/>
              <a:sym typeface="Arial"/>
            </a:endParaRPr>
          </a:p>
        </p:txBody>
      </p:sp>
      <p:sp>
        <p:nvSpPr>
          <p:cNvPr id="216" name="Google Shape;216;p30"/>
          <p:cNvSpPr txBox="1"/>
          <p:nvPr>
            <p:ph idx="1" type="body"/>
          </p:nvPr>
        </p:nvSpPr>
        <p:spPr>
          <a:xfrm>
            <a:off x="514775" y="588600"/>
            <a:ext cx="4245900" cy="42405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Font typeface="Arial"/>
              <a:buChar char="●"/>
            </a:pPr>
            <a:r>
              <a:rPr lang="en" sz="1800">
                <a:latin typeface="Arial"/>
                <a:ea typeface="Arial"/>
                <a:cs typeface="Arial"/>
                <a:sym typeface="Arial"/>
              </a:rPr>
              <a:t>The methodology that we’ve used is ‘Incremental Methodology’ where the scopes have been divided and assigned to different team members. </a:t>
            </a:r>
            <a:endParaRPr sz="1800">
              <a:latin typeface="Arial"/>
              <a:ea typeface="Arial"/>
              <a:cs typeface="Arial"/>
              <a:sym typeface="Arial"/>
            </a:endParaRPr>
          </a:p>
          <a:p>
            <a:pPr indent="-342900" lvl="0" marL="457200" rtl="0" algn="l">
              <a:spcBef>
                <a:spcPts val="0"/>
              </a:spcBef>
              <a:spcAft>
                <a:spcPts val="0"/>
              </a:spcAft>
              <a:buSzPts val="1800"/>
              <a:buFont typeface="Arial"/>
              <a:buChar char="●"/>
            </a:pPr>
            <a:r>
              <a:rPr lang="en" sz="1800">
                <a:latin typeface="Arial"/>
                <a:ea typeface="Arial"/>
                <a:cs typeface="Arial"/>
                <a:sym typeface="Arial"/>
              </a:rPr>
              <a:t>Each member doing their own Sprint; coding, implementing, and testing individually. And then at the end, everything is merged. </a:t>
            </a:r>
            <a:endParaRPr sz="1800">
              <a:latin typeface="Arial"/>
              <a:ea typeface="Arial"/>
              <a:cs typeface="Arial"/>
              <a:sym typeface="Arial"/>
            </a:endParaRPr>
          </a:p>
          <a:p>
            <a:pPr indent="-342900" lvl="0" marL="457200" rtl="0" algn="l">
              <a:spcBef>
                <a:spcPts val="0"/>
              </a:spcBef>
              <a:spcAft>
                <a:spcPts val="0"/>
              </a:spcAft>
              <a:buSzPts val="1800"/>
              <a:buFont typeface="Arial"/>
              <a:buChar char="●"/>
            </a:pPr>
            <a:r>
              <a:rPr lang="en" sz="1800">
                <a:latin typeface="Arial"/>
                <a:ea typeface="Arial"/>
                <a:cs typeface="Arial"/>
                <a:sym typeface="Arial"/>
              </a:rPr>
              <a:t>This methodology has been used as the requirements of our system are clear, the team is not experienced and this methodology is mostly used for web-based systems. </a:t>
            </a:r>
            <a:endParaRPr sz="1800">
              <a:latin typeface="Arial"/>
              <a:ea typeface="Arial"/>
              <a:cs typeface="Arial"/>
              <a:sym typeface="Arial"/>
            </a:endParaRPr>
          </a:p>
        </p:txBody>
      </p:sp>
      <p:sp>
        <p:nvSpPr>
          <p:cNvPr id="217" name="Google Shape;217;p30"/>
          <p:cNvSpPr txBox="1"/>
          <p:nvPr/>
        </p:nvSpPr>
        <p:spPr>
          <a:xfrm>
            <a:off x="5182950" y="588600"/>
            <a:ext cx="3426000" cy="40635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dk2"/>
              </a:buClr>
              <a:buSzPts val="1800"/>
              <a:buChar char="●"/>
            </a:pPr>
            <a:r>
              <a:rPr lang="en" sz="1800">
                <a:solidFill>
                  <a:schemeClr val="dk2"/>
                </a:solidFill>
              </a:rPr>
              <a:t>This methodology helps us in budget management, working with an inexperienced team, dividing the work properly among team members, and fast product development like no other methodology. That’s why we’ve chosen Incremental software development methodology for our Project. </a:t>
            </a:r>
            <a:endParaRPr sz="1800">
              <a:solidFill>
                <a:schemeClr val="dk2"/>
              </a:solidFill>
            </a:endParaRPr>
          </a:p>
          <a:p>
            <a:pPr indent="0" lvl="0" marL="0" rtl="0" algn="l">
              <a:spcBef>
                <a:spcPts val="0"/>
              </a:spcBef>
              <a:spcAft>
                <a:spcPts val="0"/>
              </a:spcAft>
              <a:buNone/>
            </a:pPr>
            <a:r>
              <a:t/>
            </a:r>
            <a:endParaRPr sz="1800">
              <a:solidFill>
                <a:schemeClr val="dk2"/>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1"/>
          <p:cNvSpPr txBox="1"/>
          <p:nvPr>
            <p:ph type="title"/>
          </p:nvPr>
        </p:nvSpPr>
        <p:spPr>
          <a:xfrm>
            <a:off x="457200" y="127075"/>
            <a:ext cx="79062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200">
                <a:latin typeface="Comic Sans MS"/>
                <a:ea typeface="Comic Sans MS"/>
                <a:cs typeface="Comic Sans MS"/>
                <a:sym typeface="Comic Sans MS"/>
              </a:rPr>
              <a:t>What is Work Breakdown Structures?</a:t>
            </a:r>
            <a:endParaRPr/>
          </a:p>
        </p:txBody>
      </p:sp>
      <p:sp>
        <p:nvSpPr>
          <p:cNvPr id="223" name="Google Shape;223;p31"/>
          <p:cNvSpPr txBox="1"/>
          <p:nvPr>
            <p:ph idx="1" type="body"/>
          </p:nvPr>
        </p:nvSpPr>
        <p:spPr>
          <a:xfrm>
            <a:off x="227000" y="1134075"/>
            <a:ext cx="5172000" cy="40095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1100"/>
              </a:spcBef>
              <a:spcAft>
                <a:spcPts val="0"/>
              </a:spcAft>
              <a:buSzPts val="1200"/>
              <a:buAutoNum type="arabicPeriod"/>
            </a:pPr>
            <a:r>
              <a:rPr lang="en" sz="1150">
                <a:solidFill>
                  <a:srgbClr val="90C225"/>
                </a:solidFill>
                <a:latin typeface="Lexend"/>
                <a:ea typeface="Lexend"/>
                <a:cs typeface="Lexend"/>
                <a:sym typeface="Lexend"/>
              </a:rPr>
              <a:t> </a:t>
            </a:r>
            <a:r>
              <a:rPr lang="en" sz="1500">
                <a:solidFill>
                  <a:srgbClr val="404040"/>
                </a:solidFill>
                <a:latin typeface="Lexend"/>
                <a:ea typeface="Lexend"/>
                <a:cs typeface="Lexend"/>
                <a:sym typeface="Lexend"/>
              </a:rPr>
              <a:t>Work Breakdown Structures (WBS) is a term used in project management.</a:t>
            </a:r>
            <a:endParaRPr sz="1500">
              <a:solidFill>
                <a:srgbClr val="404040"/>
              </a:solidFill>
              <a:latin typeface="Lexend"/>
              <a:ea typeface="Lexend"/>
              <a:cs typeface="Lexend"/>
              <a:sym typeface="Lexend"/>
            </a:endParaRPr>
          </a:p>
          <a:p>
            <a:pPr indent="-304800" lvl="0" marL="457200" marR="12700" rtl="0" algn="l">
              <a:lnSpc>
                <a:spcPct val="115000"/>
              </a:lnSpc>
              <a:spcBef>
                <a:spcPts val="0"/>
              </a:spcBef>
              <a:spcAft>
                <a:spcPts val="0"/>
              </a:spcAft>
              <a:buSzPts val="1200"/>
              <a:buAutoNum type="arabicPeriod"/>
            </a:pPr>
            <a:r>
              <a:rPr lang="en" sz="1150">
                <a:solidFill>
                  <a:srgbClr val="90C225"/>
                </a:solidFill>
                <a:latin typeface="Lexend"/>
                <a:ea typeface="Lexend"/>
                <a:cs typeface="Lexend"/>
                <a:sym typeface="Lexend"/>
              </a:rPr>
              <a:t> </a:t>
            </a:r>
            <a:r>
              <a:rPr lang="en" sz="1500">
                <a:solidFill>
                  <a:srgbClr val="404040"/>
                </a:solidFill>
                <a:latin typeface="Lexend"/>
                <a:ea typeface="Lexend"/>
                <a:cs typeface="Lexend"/>
                <a:sym typeface="Lexend"/>
              </a:rPr>
              <a:t>PMBOK defines WBS as-“A deliverable-oriented hierarchical decomposition  of the work to be executed by the project team to accomplish the project  objectives and create the required deliverables”.</a:t>
            </a:r>
            <a:endParaRPr sz="1500">
              <a:solidFill>
                <a:srgbClr val="404040"/>
              </a:solidFill>
              <a:latin typeface="Lexend"/>
              <a:ea typeface="Lexend"/>
              <a:cs typeface="Lexend"/>
              <a:sym typeface="Lexend"/>
            </a:endParaRPr>
          </a:p>
          <a:p>
            <a:pPr indent="-304800" lvl="0" marL="457200" marR="241300" rtl="0" algn="l">
              <a:lnSpc>
                <a:spcPct val="115000"/>
              </a:lnSpc>
              <a:spcBef>
                <a:spcPts val="0"/>
              </a:spcBef>
              <a:spcAft>
                <a:spcPts val="0"/>
              </a:spcAft>
              <a:buSzPts val="1200"/>
              <a:buAutoNum type="arabicPeriod"/>
            </a:pPr>
            <a:r>
              <a:rPr lang="en" sz="1150">
                <a:solidFill>
                  <a:srgbClr val="90C225"/>
                </a:solidFill>
                <a:latin typeface="Lexend"/>
                <a:ea typeface="Lexend"/>
                <a:cs typeface="Lexend"/>
                <a:sym typeface="Lexend"/>
              </a:rPr>
              <a:t> </a:t>
            </a:r>
            <a:r>
              <a:rPr lang="en" sz="1500">
                <a:solidFill>
                  <a:srgbClr val="404040"/>
                </a:solidFill>
                <a:latin typeface="Lexend"/>
                <a:ea typeface="Lexend"/>
                <a:cs typeface="Lexend"/>
                <a:sym typeface="Lexend"/>
              </a:rPr>
              <a:t>It is a visual representation of what has already been done and what should still be done to complete the project.</a:t>
            </a:r>
            <a:endParaRPr sz="1500">
              <a:solidFill>
                <a:srgbClr val="404040"/>
              </a:solidFill>
              <a:latin typeface="Lexend"/>
              <a:ea typeface="Lexend"/>
              <a:cs typeface="Lexend"/>
              <a:sym typeface="Lexend"/>
            </a:endParaRPr>
          </a:p>
          <a:p>
            <a:pPr indent="0" lvl="0" marL="0" rtl="0" algn="l">
              <a:spcBef>
                <a:spcPts val="0"/>
              </a:spcBef>
              <a:spcAft>
                <a:spcPts val="0"/>
              </a:spcAft>
              <a:buNone/>
            </a:pPr>
            <a:r>
              <a:t/>
            </a:r>
            <a:endParaRPr sz="900">
              <a:latin typeface="Lexend"/>
              <a:ea typeface="Lexend"/>
              <a:cs typeface="Lexend"/>
              <a:sym typeface="Lexend"/>
            </a:endParaRPr>
          </a:p>
        </p:txBody>
      </p:sp>
      <p:pic>
        <p:nvPicPr>
          <p:cNvPr id="224" name="Google Shape;224;p31"/>
          <p:cNvPicPr preferRelativeResize="0"/>
          <p:nvPr/>
        </p:nvPicPr>
        <p:blipFill>
          <a:blip r:embed="rId3">
            <a:alphaModFix/>
          </a:blip>
          <a:stretch>
            <a:fillRect/>
          </a:stretch>
        </p:blipFill>
        <p:spPr>
          <a:xfrm>
            <a:off x="5399100" y="2027050"/>
            <a:ext cx="3744901" cy="1877128"/>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1" name="Shape 51"/>
        <p:cNvGrpSpPr/>
        <p:nvPr/>
      </p:nvGrpSpPr>
      <p:grpSpPr>
        <a:xfrm>
          <a:off x="0" y="0"/>
          <a:ext cx="0" cy="0"/>
          <a:chOff x="0" y="0"/>
          <a:chExt cx="0" cy="0"/>
        </a:xfrm>
      </p:grpSpPr>
      <p:sp>
        <p:nvSpPr>
          <p:cNvPr id="52" name="Google Shape;52;p14"/>
          <p:cNvSpPr txBox="1"/>
          <p:nvPr/>
        </p:nvSpPr>
        <p:spPr>
          <a:xfrm flipH="1">
            <a:off x="439850" y="0"/>
            <a:ext cx="4041000" cy="51435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sz="2300" u="sng"/>
              <a:t>Index:</a:t>
            </a:r>
            <a:endParaRPr sz="2300" u="sng"/>
          </a:p>
          <a:p>
            <a:pPr indent="0" lvl="0" marL="0" rtl="0" algn="just">
              <a:spcBef>
                <a:spcPts val="0"/>
              </a:spcBef>
              <a:spcAft>
                <a:spcPts val="0"/>
              </a:spcAft>
              <a:buNone/>
            </a:pPr>
            <a:r>
              <a:t/>
            </a:r>
            <a:endParaRPr sz="1600"/>
          </a:p>
          <a:p>
            <a:pPr indent="-323850" lvl="0" marL="457200" rtl="0" algn="just">
              <a:spcBef>
                <a:spcPts val="0"/>
              </a:spcBef>
              <a:spcAft>
                <a:spcPts val="0"/>
              </a:spcAft>
              <a:buSzPts val="1500"/>
              <a:buAutoNum type="arabicPeriod"/>
            </a:pPr>
            <a:r>
              <a:rPr b="1" lang="en" sz="1500"/>
              <a:t>Software</a:t>
            </a:r>
            <a:r>
              <a:rPr b="1" lang="en" sz="1500"/>
              <a:t> </a:t>
            </a:r>
            <a:r>
              <a:rPr b="1" lang="en" sz="1500"/>
              <a:t>Engineering</a:t>
            </a:r>
            <a:r>
              <a:rPr b="1" lang="en" sz="1500"/>
              <a:t> </a:t>
            </a:r>
            <a:r>
              <a:rPr b="1" lang="en" sz="1500"/>
              <a:t>Methodology</a:t>
            </a:r>
            <a:endParaRPr b="1" sz="1500"/>
          </a:p>
          <a:p>
            <a:pPr indent="0" lvl="0" marL="457200" rtl="0" algn="just">
              <a:spcBef>
                <a:spcPts val="0"/>
              </a:spcBef>
              <a:spcAft>
                <a:spcPts val="0"/>
              </a:spcAft>
              <a:buNone/>
            </a:pPr>
            <a:r>
              <a:t/>
            </a:r>
            <a:endParaRPr sz="1600"/>
          </a:p>
          <a:p>
            <a:pPr indent="457200" lvl="0" marL="457200" rtl="0" algn="just">
              <a:spcBef>
                <a:spcPts val="0"/>
              </a:spcBef>
              <a:spcAft>
                <a:spcPts val="0"/>
              </a:spcAft>
              <a:buNone/>
            </a:pPr>
            <a:r>
              <a:rPr lang="en" sz="1200"/>
              <a:t>1.1 </a:t>
            </a:r>
            <a:r>
              <a:rPr lang="en" sz="1200">
                <a:solidFill>
                  <a:schemeClr val="dk2"/>
                </a:solidFill>
              </a:rPr>
              <a:t>Incremental</a:t>
            </a:r>
            <a:endParaRPr sz="1200"/>
          </a:p>
          <a:p>
            <a:pPr indent="457200" lvl="0" marL="457200" rtl="0" algn="just">
              <a:spcBef>
                <a:spcPts val="0"/>
              </a:spcBef>
              <a:spcAft>
                <a:spcPts val="0"/>
              </a:spcAft>
              <a:buNone/>
            </a:pPr>
            <a:r>
              <a:rPr lang="en" sz="1200">
                <a:solidFill>
                  <a:schemeClr val="dk2"/>
                </a:solidFill>
              </a:rPr>
              <a:t>1.2</a:t>
            </a:r>
            <a:r>
              <a:rPr lang="en" sz="1200"/>
              <a:t> </a:t>
            </a:r>
            <a:r>
              <a:rPr lang="en" sz="1200">
                <a:solidFill>
                  <a:schemeClr val="dk2"/>
                </a:solidFill>
              </a:rPr>
              <a:t>Spiral</a:t>
            </a:r>
            <a:endParaRPr sz="1200"/>
          </a:p>
          <a:p>
            <a:pPr indent="457200" lvl="0" marL="457200" rtl="0" algn="just">
              <a:spcBef>
                <a:spcPts val="0"/>
              </a:spcBef>
              <a:spcAft>
                <a:spcPts val="0"/>
              </a:spcAft>
              <a:buNone/>
            </a:pPr>
            <a:r>
              <a:rPr lang="en" sz="1200">
                <a:solidFill>
                  <a:schemeClr val="dk2"/>
                </a:solidFill>
              </a:rPr>
              <a:t>1.3</a:t>
            </a:r>
            <a:r>
              <a:rPr lang="en" sz="1200"/>
              <a:t> Scrum</a:t>
            </a:r>
            <a:endParaRPr sz="1200"/>
          </a:p>
          <a:p>
            <a:pPr indent="457200" lvl="0" marL="457200" rtl="0" algn="just">
              <a:spcBef>
                <a:spcPts val="0"/>
              </a:spcBef>
              <a:spcAft>
                <a:spcPts val="0"/>
              </a:spcAft>
              <a:buNone/>
            </a:pPr>
            <a:r>
              <a:rPr lang="en" sz="1200">
                <a:solidFill>
                  <a:schemeClr val="dk2"/>
                </a:solidFill>
              </a:rPr>
              <a:t>1.4 </a:t>
            </a:r>
            <a:r>
              <a:rPr lang="en" sz="1200"/>
              <a:t>RUP</a:t>
            </a:r>
            <a:endParaRPr sz="1200"/>
          </a:p>
          <a:p>
            <a:pPr indent="457200" lvl="0" marL="457200" rtl="0" algn="just">
              <a:spcBef>
                <a:spcPts val="0"/>
              </a:spcBef>
              <a:spcAft>
                <a:spcPts val="0"/>
              </a:spcAft>
              <a:buNone/>
            </a:pPr>
            <a:r>
              <a:rPr lang="en" sz="1200"/>
              <a:t>1.5 </a:t>
            </a:r>
            <a:r>
              <a:rPr lang="en" sz="1200">
                <a:solidFill>
                  <a:schemeClr val="dk2"/>
                </a:solidFill>
              </a:rPr>
              <a:t>eXtreme programming</a:t>
            </a:r>
            <a:endParaRPr sz="1200"/>
          </a:p>
          <a:p>
            <a:pPr indent="-330200" lvl="0" marL="457200" rtl="0" algn="just">
              <a:spcBef>
                <a:spcPts val="0"/>
              </a:spcBef>
              <a:spcAft>
                <a:spcPts val="0"/>
              </a:spcAft>
              <a:buSzPts val="1600"/>
              <a:buAutoNum type="arabicPeriod"/>
            </a:pPr>
            <a:r>
              <a:rPr b="1" lang="en" sz="1600"/>
              <a:t>WBS</a:t>
            </a:r>
            <a:endParaRPr b="1" sz="1600"/>
          </a:p>
          <a:p>
            <a:pPr indent="0" lvl="0" marL="457200" rtl="0" algn="just">
              <a:spcBef>
                <a:spcPts val="0"/>
              </a:spcBef>
              <a:spcAft>
                <a:spcPts val="0"/>
              </a:spcAft>
              <a:buNone/>
            </a:pPr>
            <a:r>
              <a:t/>
            </a:r>
            <a:endParaRPr sz="1600"/>
          </a:p>
          <a:p>
            <a:pPr indent="0" lvl="0" marL="457200" rtl="0" algn="just">
              <a:spcBef>
                <a:spcPts val="0"/>
              </a:spcBef>
              <a:spcAft>
                <a:spcPts val="0"/>
              </a:spcAft>
              <a:buNone/>
            </a:pPr>
            <a:r>
              <a:rPr lang="en" sz="1600"/>
              <a:t>	</a:t>
            </a:r>
            <a:r>
              <a:rPr lang="en" sz="1200"/>
              <a:t>2.</a:t>
            </a:r>
            <a:r>
              <a:rPr lang="en" sz="1200">
                <a:solidFill>
                  <a:schemeClr val="dk2"/>
                </a:solidFill>
              </a:rPr>
              <a:t>1. </a:t>
            </a:r>
            <a:r>
              <a:rPr lang="en" sz="1300">
                <a:solidFill>
                  <a:schemeClr val="dk2"/>
                </a:solidFill>
              </a:rPr>
              <a:t>What is WBS? </a:t>
            </a:r>
            <a:endParaRPr sz="1300">
              <a:solidFill>
                <a:schemeClr val="dk2"/>
              </a:solidFill>
            </a:endParaRPr>
          </a:p>
          <a:p>
            <a:pPr indent="0" lvl="0" marL="927100" rtl="0" algn="l">
              <a:lnSpc>
                <a:spcPct val="110000"/>
              </a:lnSpc>
              <a:spcBef>
                <a:spcPts val="0"/>
              </a:spcBef>
              <a:spcAft>
                <a:spcPts val="0"/>
              </a:spcAft>
              <a:buNone/>
            </a:pPr>
            <a:r>
              <a:rPr lang="en" sz="1300">
                <a:solidFill>
                  <a:schemeClr val="dk2"/>
                </a:solidFill>
              </a:rPr>
              <a:t>2.2. </a:t>
            </a:r>
            <a:r>
              <a:rPr lang="en" sz="1300">
                <a:solidFill>
                  <a:schemeClr val="dk2"/>
                </a:solidFill>
              </a:rPr>
              <a:t>Principles</a:t>
            </a:r>
            <a:r>
              <a:rPr lang="en" sz="1300">
                <a:solidFill>
                  <a:schemeClr val="dk2"/>
                </a:solidFill>
              </a:rPr>
              <a:t> of WBS.</a:t>
            </a:r>
            <a:endParaRPr sz="1300">
              <a:solidFill>
                <a:schemeClr val="dk2"/>
              </a:solidFill>
            </a:endParaRPr>
          </a:p>
          <a:p>
            <a:pPr indent="0" lvl="0" marL="927100" rtl="0" algn="l">
              <a:lnSpc>
                <a:spcPct val="110000"/>
              </a:lnSpc>
              <a:spcBef>
                <a:spcPts val="0"/>
              </a:spcBef>
              <a:spcAft>
                <a:spcPts val="0"/>
              </a:spcAft>
              <a:buNone/>
            </a:pPr>
            <a:r>
              <a:rPr lang="en" sz="1300">
                <a:solidFill>
                  <a:schemeClr val="dk2"/>
                </a:solidFill>
              </a:rPr>
              <a:t>2.3. Rules of Decomposition  </a:t>
            </a:r>
            <a:endParaRPr sz="1300">
              <a:solidFill>
                <a:schemeClr val="dk2"/>
              </a:solidFill>
            </a:endParaRPr>
          </a:p>
          <a:p>
            <a:pPr indent="444500" lvl="0" marL="469900" rtl="0" algn="l">
              <a:lnSpc>
                <a:spcPct val="115000"/>
              </a:lnSpc>
              <a:spcBef>
                <a:spcPts val="200"/>
              </a:spcBef>
              <a:spcAft>
                <a:spcPts val="0"/>
              </a:spcAft>
              <a:buNone/>
            </a:pPr>
            <a:r>
              <a:rPr lang="en" sz="1300">
                <a:solidFill>
                  <a:schemeClr val="dk2"/>
                </a:solidFill>
              </a:rPr>
              <a:t>2.4: WBS of project</a:t>
            </a:r>
            <a:endParaRPr sz="1300">
              <a:solidFill>
                <a:schemeClr val="dk2"/>
              </a:solidFill>
            </a:endParaRPr>
          </a:p>
          <a:p>
            <a:pPr indent="444500" lvl="0" marL="469900" rtl="0" algn="l">
              <a:lnSpc>
                <a:spcPct val="115000"/>
              </a:lnSpc>
              <a:spcBef>
                <a:spcPts val="200"/>
              </a:spcBef>
              <a:spcAft>
                <a:spcPts val="0"/>
              </a:spcAft>
              <a:buNone/>
            </a:pPr>
            <a:r>
              <a:rPr lang="en" sz="1300">
                <a:solidFill>
                  <a:schemeClr val="dk2"/>
                </a:solidFill>
              </a:rPr>
              <a:t>2.5 Project Estimation</a:t>
            </a:r>
            <a:endParaRPr sz="1300">
              <a:solidFill>
                <a:schemeClr val="dk2"/>
              </a:solidFill>
            </a:endParaRPr>
          </a:p>
          <a:p>
            <a:pPr indent="444500" lvl="0" marL="469900" rtl="0" algn="l">
              <a:lnSpc>
                <a:spcPct val="115000"/>
              </a:lnSpc>
              <a:spcBef>
                <a:spcPts val="200"/>
              </a:spcBef>
              <a:spcAft>
                <a:spcPts val="0"/>
              </a:spcAft>
              <a:buNone/>
            </a:pPr>
            <a:r>
              <a:rPr lang="en" sz="1300">
                <a:solidFill>
                  <a:schemeClr val="dk2"/>
                </a:solidFill>
              </a:rPr>
              <a:t>2.6 WBS checklist</a:t>
            </a:r>
            <a:endParaRPr sz="1300">
              <a:solidFill>
                <a:schemeClr val="dk2"/>
              </a:solidFill>
            </a:endParaRPr>
          </a:p>
          <a:p>
            <a:pPr indent="0" lvl="0" marL="457200" rtl="0" algn="just">
              <a:spcBef>
                <a:spcPts val="0"/>
              </a:spcBef>
              <a:spcAft>
                <a:spcPts val="0"/>
              </a:spcAft>
              <a:buNone/>
            </a:pPr>
            <a:r>
              <a:t/>
            </a:r>
            <a:endParaRPr sz="1600"/>
          </a:p>
          <a:p>
            <a:pPr indent="-317500" lvl="0" marL="457200" rtl="0" algn="just">
              <a:spcBef>
                <a:spcPts val="0"/>
              </a:spcBef>
              <a:spcAft>
                <a:spcPts val="0"/>
              </a:spcAft>
              <a:buSzPts val="1400"/>
              <a:buAutoNum type="arabicPeriod"/>
            </a:pPr>
            <a:r>
              <a:rPr b="1" lang="en"/>
              <a:t>Delphi Method</a:t>
            </a:r>
            <a:endParaRPr b="1"/>
          </a:p>
          <a:p>
            <a:pPr indent="0" lvl="0" marL="457200" rtl="0" algn="just">
              <a:spcBef>
                <a:spcPts val="0"/>
              </a:spcBef>
              <a:spcAft>
                <a:spcPts val="0"/>
              </a:spcAft>
              <a:buNone/>
            </a:pPr>
            <a:r>
              <a:t/>
            </a:r>
            <a:endParaRPr b="1"/>
          </a:p>
          <a:p>
            <a:pPr indent="0" lvl="0" marL="914400" rtl="0" algn="just">
              <a:spcBef>
                <a:spcPts val="0"/>
              </a:spcBef>
              <a:spcAft>
                <a:spcPts val="0"/>
              </a:spcAft>
              <a:buNone/>
            </a:pPr>
            <a:r>
              <a:rPr lang="en"/>
              <a:t>3.1 Steps of delphi method</a:t>
            </a:r>
            <a:endParaRPr sz="1200"/>
          </a:p>
          <a:p>
            <a:pPr indent="0" lvl="0" marL="457200" rtl="0" algn="just">
              <a:spcBef>
                <a:spcPts val="0"/>
              </a:spcBef>
              <a:spcAft>
                <a:spcPts val="0"/>
              </a:spcAft>
              <a:buNone/>
            </a:pPr>
            <a:r>
              <a:t/>
            </a:r>
            <a:endParaRPr sz="1600"/>
          </a:p>
        </p:txBody>
      </p:sp>
      <p:sp>
        <p:nvSpPr>
          <p:cNvPr id="53" name="Google Shape;53;p14"/>
          <p:cNvSpPr txBox="1"/>
          <p:nvPr/>
        </p:nvSpPr>
        <p:spPr>
          <a:xfrm>
            <a:off x="4716075" y="873275"/>
            <a:ext cx="4446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54" name="Google Shape;54;p14"/>
          <p:cNvSpPr txBox="1"/>
          <p:nvPr/>
        </p:nvSpPr>
        <p:spPr>
          <a:xfrm>
            <a:off x="4588125" y="556275"/>
            <a:ext cx="4701900" cy="429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		3.2 Purpose, Advantages &amp; Disadvantages</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		3.3 Delphi method of project</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b="1" lang="en">
                <a:latin typeface="Roboto"/>
                <a:ea typeface="Roboto"/>
                <a:cs typeface="Roboto"/>
                <a:sym typeface="Roboto"/>
              </a:rPr>
              <a:t>4. The reason behind choosing an estimation method.</a:t>
            </a:r>
            <a:endParaRPr b="1">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b="1" lang="en">
                <a:latin typeface="Roboto"/>
                <a:ea typeface="Roboto"/>
                <a:cs typeface="Roboto"/>
                <a:sym typeface="Roboto"/>
              </a:rPr>
              <a:t>5. Vision &amp; Scope</a:t>
            </a:r>
            <a:endParaRPr b="1">
              <a:latin typeface="Roboto"/>
              <a:ea typeface="Roboto"/>
              <a:cs typeface="Roboto"/>
              <a:sym typeface="Roboto"/>
            </a:endParaRPr>
          </a:p>
          <a:p>
            <a:pPr indent="0" lvl="0" marL="0" rtl="0" algn="l">
              <a:spcBef>
                <a:spcPts val="0"/>
              </a:spcBef>
              <a:spcAft>
                <a:spcPts val="0"/>
              </a:spcAft>
              <a:buNone/>
            </a:pPr>
            <a:r>
              <a:t/>
            </a:r>
            <a:endParaRPr b="1">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		5.1 Vision &amp; Scope of project</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b="1" lang="en">
                <a:latin typeface="Roboto"/>
                <a:ea typeface="Roboto"/>
                <a:cs typeface="Roboto"/>
                <a:sym typeface="Roboto"/>
              </a:rPr>
              <a:t>6. Risk Management</a:t>
            </a:r>
            <a:endParaRPr b="1">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		6.1 Risk Management Plan</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		6.2 R</a:t>
            </a:r>
            <a:r>
              <a:rPr lang="en">
                <a:solidFill>
                  <a:schemeClr val="dk2"/>
                </a:solidFill>
                <a:latin typeface="Roboto"/>
                <a:ea typeface="Roboto"/>
                <a:cs typeface="Roboto"/>
                <a:sym typeface="Roboto"/>
              </a:rPr>
              <a:t>isk Mitigation, Monitoring, and </a:t>
            </a:r>
            <a:endParaRPr>
              <a:solidFill>
                <a:schemeClr val="dk2"/>
              </a:solidFill>
              <a:latin typeface="Roboto"/>
              <a:ea typeface="Roboto"/>
              <a:cs typeface="Roboto"/>
              <a:sym typeface="Roboto"/>
            </a:endParaRPr>
          </a:p>
          <a:p>
            <a:pPr indent="0" lvl="0" marL="914400" rtl="0" algn="l">
              <a:spcBef>
                <a:spcPts val="0"/>
              </a:spcBef>
              <a:spcAft>
                <a:spcPts val="0"/>
              </a:spcAft>
              <a:buNone/>
            </a:pPr>
            <a:r>
              <a:rPr lang="en">
                <a:solidFill>
                  <a:schemeClr val="dk2"/>
                </a:solidFill>
                <a:latin typeface="Roboto"/>
                <a:ea typeface="Roboto"/>
                <a:cs typeface="Roboto"/>
                <a:sym typeface="Roboto"/>
              </a:rPr>
              <a:t>       Management.</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		6.3 Risk Plan Script</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		6.4 Risk Plan of project &amp; Table</a:t>
            </a:r>
            <a:endParaRPr>
              <a:latin typeface="Roboto"/>
              <a:ea typeface="Roboto"/>
              <a:cs typeface="Roboto"/>
              <a:sym typeface="Robo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28" name="Shape 228"/>
        <p:cNvGrpSpPr/>
        <p:nvPr/>
      </p:nvGrpSpPr>
      <p:grpSpPr>
        <a:xfrm>
          <a:off x="0" y="0"/>
          <a:ext cx="0" cy="0"/>
          <a:chOff x="0" y="0"/>
          <a:chExt cx="0" cy="0"/>
        </a:xfrm>
      </p:grpSpPr>
      <p:sp>
        <p:nvSpPr>
          <p:cNvPr id="229" name="Google Shape;229;p32"/>
          <p:cNvSpPr txBox="1"/>
          <p:nvPr/>
        </p:nvSpPr>
        <p:spPr>
          <a:xfrm>
            <a:off x="48450" y="0"/>
            <a:ext cx="8692200" cy="769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3800">
                <a:solidFill>
                  <a:schemeClr val="dk2"/>
                </a:solidFill>
              </a:rPr>
              <a:t>Work Breakdown Structure (WBS)</a:t>
            </a:r>
            <a:endParaRPr sz="800">
              <a:latin typeface="Roboto"/>
              <a:ea typeface="Roboto"/>
              <a:cs typeface="Roboto"/>
              <a:sym typeface="Roboto"/>
            </a:endParaRPr>
          </a:p>
        </p:txBody>
      </p:sp>
      <p:graphicFrame>
        <p:nvGraphicFramePr>
          <p:cNvPr id="230" name="Google Shape;230;p32"/>
          <p:cNvGraphicFramePr/>
          <p:nvPr/>
        </p:nvGraphicFramePr>
        <p:xfrm>
          <a:off x="1432525" y="2284850"/>
          <a:ext cx="3000000" cy="3000000"/>
        </p:xfrm>
        <a:graphic>
          <a:graphicData uri="http://schemas.openxmlformats.org/drawingml/2006/table">
            <a:tbl>
              <a:tblPr>
                <a:noFill/>
                <a:tableStyleId>{CE411522-3BBF-444C-BDA8-75584EBF6495}</a:tableStyleId>
              </a:tblPr>
              <a:tblGrid>
                <a:gridCol w="3280975"/>
                <a:gridCol w="3280975"/>
              </a:tblGrid>
              <a:tr h="332200">
                <a:tc>
                  <a:txBody>
                    <a:bodyPr/>
                    <a:lstStyle/>
                    <a:p>
                      <a:pPr indent="0" lvl="0" marL="0" rtl="0" algn="ctr">
                        <a:lnSpc>
                          <a:spcPct val="115000"/>
                        </a:lnSpc>
                        <a:spcBef>
                          <a:spcPts val="0"/>
                        </a:spcBef>
                        <a:spcAft>
                          <a:spcPts val="0"/>
                        </a:spcAft>
                        <a:buNone/>
                      </a:pPr>
                      <a:r>
                        <a:rPr b="1" lang="en" sz="1600">
                          <a:solidFill>
                            <a:srgbClr val="FFFFFF"/>
                          </a:solidFill>
                          <a:latin typeface="Comic Sans MS"/>
                          <a:ea typeface="Comic Sans MS"/>
                          <a:cs typeface="Comic Sans MS"/>
                          <a:sym typeface="Comic Sans MS"/>
                        </a:rPr>
                        <a:t>LEVEL</a:t>
                      </a:r>
                      <a:endParaRPr b="1" sz="1600">
                        <a:solidFill>
                          <a:srgbClr val="FFFFFF"/>
                        </a:solidFill>
                        <a:latin typeface="Comic Sans MS"/>
                        <a:ea typeface="Comic Sans MS"/>
                        <a:cs typeface="Comic Sans MS"/>
                        <a:sym typeface="Comic Sans MS"/>
                      </a:endParaRPr>
                    </a:p>
                  </a:txBody>
                  <a:tcPr marT="91425" marB="91425" marR="91425" marL="91425">
                    <a:solidFill>
                      <a:srgbClr val="E69138"/>
                    </a:solidFill>
                  </a:tcPr>
                </a:tc>
                <a:tc>
                  <a:txBody>
                    <a:bodyPr/>
                    <a:lstStyle/>
                    <a:p>
                      <a:pPr indent="0" lvl="0" marL="0" rtl="0" algn="ctr">
                        <a:lnSpc>
                          <a:spcPct val="115000"/>
                        </a:lnSpc>
                        <a:spcBef>
                          <a:spcPts val="0"/>
                        </a:spcBef>
                        <a:spcAft>
                          <a:spcPts val="0"/>
                        </a:spcAft>
                        <a:buNone/>
                      </a:pPr>
                      <a:r>
                        <a:rPr b="1" lang="en" sz="1600">
                          <a:solidFill>
                            <a:srgbClr val="FFFFFF"/>
                          </a:solidFill>
                          <a:latin typeface="Comic Sans MS"/>
                          <a:ea typeface="Comic Sans MS"/>
                          <a:cs typeface="Comic Sans MS"/>
                          <a:sym typeface="Comic Sans MS"/>
                        </a:rPr>
                        <a:t>ELEMENT DESCRIPTION</a:t>
                      </a:r>
                      <a:endParaRPr b="1" sz="1600">
                        <a:solidFill>
                          <a:srgbClr val="FFFFFF"/>
                        </a:solidFill>
                        <a:latin typeface="Comic Sans MS"/>
                        <a:ea typeface="Comic Sans MS"/>
                        <a:cs typeface="Comic Sans MS"/>
                        <a:sym typeface="Comic Sans MS"/>
                      </a:endParaRPr>
                    </a:p>
                  </a:txBody>
                  <a:tcPr marT="91425" marB="91425" marR="91425" marL="91425">
                    <a:solidFill>
                      <a:srgbClr val="E69138"/>
                    </a:solidFill>
                  </a:tcPr>
                </a:tc>
              </a:tr>
              <a:tr h="371475">
                <a:tc>
                  <a:txBody>
                    <a:bodyPr/>
                    <a:lstStyle/>
                    <a:p>
                      <a:pPr indent="0" lvl="0" marL="0" rtl="0" algn="ctr">
                        <a:lnSpc>
                          <a:spcPct val="115000"/>
                        </a:lnSpc>
                        <a:spcBef>
                          <a:spcPts val="0"/>
                        </a:spcBef>
                        <a:spcAft>
                          <a:spcPts val="0"/>
                        </a:spcAft>
                        <a:buNone/>
                      </a:pPr>
                      <a:r>
                        <a:rPr b="1" lang="en" sz="1600">
                          <a:latin typeface="Comic Sans MS"/>
                          <a:ea typeface="Comic Sans MS"/>
                          <a:cs typeface="Comic Sans MS"/>
                          <a:sym typeface="Comic Sans MS"/>
                        </a:rPr>
                        <a:t>1</a:t>
                      </a:r>
                      <a:endParaRPr b="1" sz="1600">
                        <a:latin typeface="Comic Sans MS"/>
                        <a:ea typeface="Comic Sans MS"/>
                        <a:cs typeface="Comic Sans MS"/>
                        <a:sym typeface="Comic Sans MS"/>
                      </a:endParaRPr>
                    </a:p>
                  </a:txBody>
                  <a:tcPr marT="91425" marB="91425" marR="91425" marL="91425">
                    <a:solidFill>
                      <a:srgbClr val="97C060"/>
                    </a:solidFill>
                  </a:tcPr>
                </a:tc>
                <a:tc>
                  <a:txBody>
                    <a:bodyPr/>
                    <a:lstStyle/>
                    <a:p>
                      <a:pPr indent="0" lvl="0" marL="0" rtl="0" algn="ctr">
                        <a:lnSpc>
                          <a:spcPct val="115000"/>
                        </a:lnSpc>
                        <a:spcBef>
                          <a:spcPts val="0"/>
                        </a:spcBef>
                        <a:spcAft>
                          <a:spcPts val="0"/>
                        </a:spcAft>
                        <a:buNone/>
                      </a:pPr>
                      <a:r>
                        <a:rPr b="1" lang="en" sz="1600">
                          <a:latin typeface="Comic Sans MS"/>
                          <a:ea typeface="Comic Sans MS"/>
                          <a:cs typeface="Comic Sans MS"/>
                          <a:sym typeface="Comic Sans MS"/>
                        </a:rPr>
                        <a:t>Project</a:t>
                      </a:r>
                      <a:endParaRPr b="1" sz="1600">
                        <a:latin typeface="Comic Sans MS"/>
                        <a:ea typeface="Comic Sans MS"/>
                        <a:cs typeface="Comic Sans MS"/>
                        <a:sym typeface="Comic Sans MS"/>
                      </a:endParaRPr>
                    </a:p>
                  </a:txBody>
                  <a:tcPr marT="91425" marB="91425" marR="91425" marL="91425">
                    <a:solidFill>
                      <a:schemeClr val="dk1"/>
                    </a:solidFill>
                  </a:tcPr>
                </a:tc>
              </a:tr>
              <a:tr h="371475">
                <a:tc>
                  <a:txBody>
                    <a:bodyPr/>
                    <a:lstStyle/>
                    <a:p>
                      <a:pPr indent="0" lvl="0" marL="0" rtl="0" algn="ctr">
                        <a:lnSpc>
                          <a:spcPct val="115000"/>
                        </a:lnSpc>
                        <a:spcBef>
                          <a:spcPts val="0"/>
                        </a:spcBef>
                        <a:spcAft>
                          <a:spcPts val="0"/>
                        </a:spcAft>
                        <a:buNone/>
                      </a:pPr>
                      <a:r>
                        <a:rPr b="1" lang="en" sz="1600">
                          <a:latin typeface="Comic Sans MS"/>
                          <a:ea typeface="Comic Sans MS"/>
                          <a:cs typeface="Comic Sans MS"/>
                          <a:sym typeface="Comic Sans MS"/>
                        </a:rPr>
                        <a:t>2</a:t>
                      </a:r>
                      <a:endParaRPr b="1" sz="1600">
                        <a:latin typeface="Comic Sans MS"/>
                        <a:ea typeface="Comic Sans MS"/>
                        <a:cs typeface="Comic Sans MS"/>
                        <a:sym typeface="Comic Sans MS"/>
                      </a:endParaRPr>
                    </a:p>
                  </a:txBody>
                  <a:tcPr marT="91425" marB="91425" marR="91425" marL="91425">
                    <a:solidFill>
                      <a:schemeClr val="accent3"/>
                    </a:solidFill>
                  </a:tcPr>
                </a:tc>
                <a:tc>
                  <a:txBody>
                    <a:bodyPr/>
                    <a:lstStyle/>
                    <a:p>
                      <a:pPr indent="0" lvl="0" marL="0" rtl="0" algn="ctr">
                        <a:lnSpc>
                          <a:spcPct val="115000"/>
                        </a:lnSpc>
                        <a:spcBef>
                          <a:spcPts val="0"/>
                        </a:spcBef>
                        <a:spcAft>
                          <a:spcPts val="0"/>
                        </a:spcAft>
                        <a:buNone/>
                      </a:pPr>
                      <a:r>
                        <a:rPr b="1" lang="en" sz="1600">
                          <a:latin typeface="Comic Sans MS"/>
                          <a:ea typeface="Comic Sans MS"/>
                          <a:cs typeface="Comic Sans MS"/>
                          <a:sym typeface="Comic Sans MS"/>
                        </a:rPr>
                        <a:t>Category</a:t>
                      </a:r>
                      <a:endParaRPr b="1" sz="1600">
                        <a:latin typeface="Comic Sans MS"/>
                        <a:ea typeface="Comic Sans MS"/>
                        <a:cs typeface="Comic Sans MS"/>
                        <a:sym typeface="Comic Sans MS"/>
                      </a:endParaRPr>
                    </a:p>
                  </a:txBody>
                  <a:tcPr marT="91425" marB="91425" marR="91425" marL="91425">
                    <a:solidFill>
                      <a:schemeClr val="dk1"/>
                    </a:solidFill>
                  </a:tcPr>
                </a:tc>
              </a:tr>
              <a:tr h="371475">
                <a:tc>
                  <a:txBody>
                    <a:bodyPr/>
                    <a:lstStyle/>
                    <a:p>
                      <a:pPr indent="0" lvl="0" marL="0" rtl="0" algn="ctr">
                        <a:lnSpc>
                          <a:spcPct val="115000"/>
                        </a:lnSpc>
                        <a:spcBef>
                          <a:spcPts val="0"/>
                        </a:spcBef>
                        <a:spcAft>
                          <a:spcPts val="0"/>
                        </a:spcAft>
                        <a:buNone/>
                      </a:pPr>
                      <a:r>
                        <a:rPr b="1" lang="en" sz="1600">
                          <a:latin typeface="Comic Sans MS"/>
                          <a:ea typeface="Comic Sans MS"/>
                          <a:cs typeface="Comic Sans MS"/>
                          <a:sym typeface="Comic Sans MS"/>
                        </a:rPr>
                        <a:t>3</a:t>
                      </a:r>
                      <a:endParaRPr b="1" sz="1600">
                        <a:latin typeface="Comic Sans MS"/>
                        <a:ea typeface="Comic Sans MS"/>
                        <a:cs typeface="Comic Sans MS"/>
                        <a:sym typeface="Comic Sans MS"/>
                      </a:endParaRPr>
                    </a:p>
                  </a:txBody>
                  <a:tcPr marT="91425" marB="91425" marR="91425" marL="91425">
                    <a:solidFill>
                      <a:schemeClr val="accent3"/>
                    </a:solidFill>
                  </a:tcPr>
                </a:tc>
                <a:tc>
                  <a:txBody>
                    <a:bodyPr/>
                    <a:lstStyle/>
                    <a:p>
                      <a:pPr indent="0" lvl="0" marL="0" rtl="0" algn="ctr">
                        <a:lnSpc>
                          <a:spcPct val="115000"/>
                        </a:lnSpc>
                        <a:spcBef>
                          <a:spcPts val="0"/>
                        </a:spcBef>
                        <a:spcAft>
                          <a:spcPts val="0"/>
                        </a:spcAft>
                        <a:buNone/>
                      </a:pPr>
                      <a:r>
                        <a:rPr b="1" lang="en" sz="1600">
                          <a:latin typeface="Comic Sans MS"/>
                          <a:ea typeface="Comic Sans MS"/>
                          <a:cs typeface="Comic Sans MS"/>
                          <a:sym typeface="Comic Sans MS"/>
                        </a:rPr>
                        <a:t>Subcategory</a:t>
                      </a:r>
                      <a:endParaRPr b="1" sz="1600">
                        <a:latin typeface="Comic Sans MS"/>
                        <a:ea typeface="Comic Sans MS"/>
                        <a:cs typeface="Comic Sans MS"/>
                        <a:sym typeface="Comic Sans MS"/>
                      </a:endParaRPr>
                    </a:p>
                  </a:txBody>
                  <a:tcPr marT="91425" marB="91425" marR="91425" marL="91425">
                    <a:solidFill>
                      <a:schemeClr val="dk1"/>
                    </a:solidFill>
                  </a:tcPr>
                </a:tc>
              </a:tr>
              <a:tr h="371475">
                <a:tc>
                  <a:txBody>
                    <a:bodyPr/>
                    <a:lstStyle/>
                    <a:p>
                      <a:pPr indent="0" lvl="0" marL="0" rtl="0" algn="ctr">
                        <a:lnSpc>
                          <a:spcPct val="115000"/>
                        </a:lnSpc>
                        <a:spcBef>
                          <a:spcPts val="0"/>
                        </a:spcBef>
                        <a:spcAft>
                          <a:spcPts val="0"/>
                        </a:spcAft>
                        <a:buNone/>
                      </a:pPr>
                      <a:r>
                        <a:rPr b="1" lang="en" sz="1600">
                          <a:latin typeface="Comic Sans MS"/>
                          <a:ea typeface="Comic Sans MS"/>
                          <a:cs typeface="Comic Sans MS"/>
                          <a:sym typeface="Comic Sans MS"/>
                        </a:rPr>
                        <a:t>4</a:t>
                      </a:r>
                      <a:endParaRPr b="1" sz="1600">
                        <a:latin typeface="Comic Sans MS"/>
                        <a:ea typeface="Comic Sans MS"/>
                        <a:cs typeface="Comic Sans MS"/>
                        <a:sym typeface="Comic Sans MS"/>
                      </a:endParaRPr>
                    </a:p>
                  </a:txBody>
                  <a:tcPr marT="91425" marB="91425" marR="91425" marL="91425">
                    <a:solidFill>
                      <a:srgbClr val="B2CE5F"/>
                    </a:solidFill>
                  </a:tcPr>
                </a:tc>
                <a:tc>
                  <a:txBody>
                    <a:bodyPr/>
                    <a:lstStyle/>
                    <a:p>
                      <a:pPr indent="0" lvl="0" marL="0" rtl="0" algn="ctr">
                        <a:lnSpc>
                          <a:spcPct val="115000"/>
                        </a:lnSpc>
                        <a:spcBef>
                          <a:spcPts val="0"/>
                        </a:spcBef>
                        <a:spcAft>
                          <a:spcPts val="0"/>
                        </a:spcAft>
                        <a:buNone/>
                      </a:pPr>
                      <a:r>
                        <a:rPr b="1" lang="en" sz="1600">
                          <a:latin typeface="Comic Sans MS"/>
                          <a:ea typeface="Comic Sans MS"/>
                          <a:cs typeface="Comic Sans MS"/>
                          <a:sym typeface="Comic Sans MS"/>
                        </a:rPr>
                        <a:t>Sub-Subcategory</a:t>
                      </a:r>
                      <a:endParaRPr b="1" sz="1600">
                        <a:latin typeface="Comic Sans MS"/>
                        <a:ea typeface="Comic Sans MS"/>
                        <a:cs typeface="Comic Sans MS"/>
                        <a:sym typeface="Comic Sans MS"/>
                      </a:endParaRPr>
                    </a:p>
                  </a:txBody>
                  <a:tcPr marT="91425" marB="91425" marR="91425" marL="91425">
                    <a:solidFill>
                      <a:schemeClr val="dk1"/>
                    </a:solidFill>
                  </a:tcPr>
                </a:tc>
              </a:tr>
              <a:tr h="371475">
                <a:tc>
                  <a:txBody>
                    <a:bodyPr/>
                    <a:lstStyle/>
                    <a:p>
                      <a:pPr indent="0" lvl="0" marL="0" rtl="0" algn="ctr">
                        <a:lnSpc>
                          <a:spcPct val="115000"/>
                        </a:lnSpc>
                        <a:spcBef>
                          <a:spcPts val="0"/>
                        </a:spcBef>
                        <a:spcAft>
                          <a:spcPts val="0"/>
                        </a:spcAft>
                        <a:buNone/>
                      </a:pPr>
                      <a:r>
                        <a:rPr b="1" lang="en" sz="1600">
                          <a:latin typeface="Comic Sans MS"/>
                          <a:ea typeface="Comic Sans MS"/>
                          <a:cs typeface="Comic Sans MS"/>
                          <a:sym typeface="Comic Sans MS"/>
                        </a:rPr>
                        <a:t>5</a:t>
                      </a:r>
                      <a:endParaRPr b="1" sz="1600">
                        <a:latin typeface="Comic Sans MS"/>
                        <a:ea typeface="Comic Sans MS"/>
                        <a:cs typeface="Comic Sans MS"/>
                        <a:sym typeface="Comic Sans MS"/>
                      </a:endParaRPr>
                    </a:p>
                  </a:txBody>
                  <a:tcPr marT="91425" marB="91425" marR="91425" marL="91425">
                    <a:solidFill>
                      <a:schemeClr val="accent3"/>
                    </a:solidFill>
                  </a:tcPr>
                </a:tc>
                <a:tc>
                  <a:txBody>
                    <a:bodyPr/>
                    <a:lstStyle/>
                    <a:p>
                      <a:pPr indent="0" lvl="0" marL="0" rtl="0" algn="ctr">
                        <a:lnSpc>
                          <a:spcPct val="115000"/>
                        </a:lnSpc>
                        <a:spcBef>
                          <a:spcPts val="0"/>
                        </a:spcBef>
                        <a:spcAft>
                          <a:spcPts val="0"/>
                        </a:spcAft>
                        <a:buNone/>
                      </a:pPr>
                      <a:r>
                        <a:rPr b="1" lang="en" sz="1600">
                          <a:latin typeface="Comic Sans MS"/>
                          <a:ea typeface="Comic Sans MS"/>
                          <a:cs typeface="Comic Sans MS"/>
                          <a:sym typeface="Comic Sans MS"/>
                        </a:rPr>
                        <a:t>Work Package</a:t>
                      </a:r>
                      <a:endParaRPr b="1" sz="1600">
                        <a:latin typeface="Comic Sans MS"/>
                        <a:ea typeface="Comic Sans MS"/>
                        <a:cs typeface="Comic Sans MS"/>
                        <a:sym typeface="Comic Sans MS"/>
                      </a:endParaRPr>
                    </a:p>
                  </a:txBody>
                  <a:tcPr marT="91425" marB="91425" marR="91425" marL="91425">
                    <a:solidFill>
                      <a:schemeClr val="dk1"/>
                    </a:solidFill>
                  </a:tcPr>
                </a:tc>
              </a:tr>
            </a:tbl>
          </a:graphicData>
        </a:graphic>
      </p:graphicFrame>
      <p:sp>
        <p:nvSpPr>
          <p:cNvPr id="231" name="Google Shape;231;p32"/>
          <p:cNvSpPr txBox="1"/>
          <p:nvPr/>
        </p:nvSpPr>
        <p:spPr>
          <a:xfrm>
            <a:off x="555850" y="938750"/>
            <a:ext cx="8511000" cy="1346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800"/>
              </a:spcBef>
              <a:spcAft>
                <a:spcPts val="0"/>
              </a:spcAft>
              <a:buClr>
                <a:schemeClr val="dk2"/>
              </a:buClr>
              <a:buSzPts val="1100"/>
              <a:buFont typeface="Arial"/>
              <a:buNone/>
            </a:pPr>
            <a:r>
              <a:rPr lang="en" sz="2100">
                <a:solidFill>
                  <a:schemeClr val="dk2"/>
                </a:solidFill>
              </a:rPr>
              <a:t>The WBS represents a logical decomposition of the work to be performed and focuses on how the product, service, or result is naturally subdivided. It is an outline of what work is to be performed.</a:t>
            </a:r>
            <a:endParaRPr sz="2100">
              <a:solidFill>
                <a:schemeClr val="dk2"/>
              </a:solidFill>
            </a:endParaRPr>
          </a:p>
          <a:p>
            <a:pPr indent="0" lvl="0" marL="0" rtl="0" algn="l">
              <a:spcBef>
                <a:spcPts val="0"/>
              </a:spcBef>
              <a:spcAft>
                <a:spcPts val="0"/>
              </a:spcAft>
              <a:buNone/>
            </a:pPr>
            <a:r>
              <a:t/>
            </a:r>
            <a:endParaRPr sz="300">
              <a:solidFill>
                <a:schemeClr val="dk2"/>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pic>
        <p:nvPicPr>
          <p:cNvPr id="236" name="Google Shape;236;p33"/>
          <p:cNvPicPr preferRelativeResize="0"/>
          <p:nvPr/>
        </p:nvPicPr>
        <p:blipFill>
          <a:blip r:embed="rId3">
            <a:alphaModFix/>
          </a:blip>
          <a:stretch>
            <a:fillRect/>
          </a:stretch>
        </p:blipFill>
        <p:spPr>
          <a:xfrm>
            <a:off x="1109600" y="152400"/>
            <a:ext cx="7253706" cy="4838699"/>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4"/>
          <p:cNvSpPr txBox="1"/>
          <p:nvPr>
            <p:ph type="title"/>
          </p:nvPr>
        </p:nvSpPr>
        <p:spPr>
          <a:xfrm>
            <a:off x="591650" y="560300"/>
            <a:ext cx="6288900" cy="840600"/>
          </a:xfrm>
          <a:prstGeom prst="rect">
            <a:avLst/>
          </a:prstGeom>
        </p:spPr>
        <p:txBody>
          <a:bodyPr anchorCtr="0" anchor="b" bIns="91425" lIns="91425" spcFirstLastPara="1" rIns="91425" wrap="square" tIns="91425">
            <a:noAutofit/>
          </a:bodyPr>
          <a:lstStyle/>
          <a:p>
            <a:pPr indent="0" lvl="0" marL="0" rtl="0" algn="l">
              <a:lnSpc>
                <a:spcPct val="115000"/>
              </a:lnSpc>
              <a:spcBef>
                <a:spcPts val="1800"/>
              </a:spcBef>
              <a:spcAft>
                <a:spcPts val="0"/>
              </a:spcAft>
              <a:buClr>
                <a:schemeClr val="dk2"/>
              </a:buClr>
              <a:buSzPts val="1100"/>
              <a:buFont typeface="Arial"/>
              <a:buNone/>
            </a:pPr>
            <a:r>
              <a:rPr lang="en" sz="2200">
                <a:latin typeface="Times New Roman"/>
                <a:ea typeface="Times New Roman"/>
                <a:cs typeface="Times New Roman"/>
                <a:sym typeface="Times New Roman"/>
              </a:rPr>
              <a:t>Major Benefits of WBS in Project Management</a:t>
            </a:r>
            <a:endParaRPr sz="2200">
              <a:latin typeface="Times New Roman"/>
              <a:ea typeface="Times New Roman"/>
              <a:cs typeface="Times New Roman"/>
              <a:sym typeface="Times New Roman"/>
            </a:endParaRPr>
          </a:p>
          <a:p>
            <a:pPr indent="0" lvl="0" marL="0" rtl="0" algn="l">
              <a:spcBef>
                <a:spcPts val="400"/>
              </a:spcBef>
              <a:spcAft>
                <a:spcPts val="0"/>
              </a:spcAft>
              <a:buNone/>
            </a:pPr>
            <a:r>
              <a:t/>
            </a:r>
            <a:endParaRPr/>
          </a:p>
        </p:txBody>
      </p:sp>
      <p:sp>
        <p:nvSpPr>
          <p:cNvPr id="242" name="Google Shape;242;p34"/>
          <p:cNvSpPr txBox="1"/>
          <p:nvPr>
            <p:ph idx="1" type="body"/>
          </p:nvPr>
        </p:nvSpPr>
        <p:spPr>
          <a:xfrm>
            <a:off x="457200" y="1344700"/>
            <a:ext cx="7095600" cy="30366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It helps in estimating the workforce, cost, and time required for project success.</a:t>
            </a:r>
            <a:endParaRPr sz="1800"/>
          </a:p>
          <a:p>
            <a:pPr indent="-342900" lvl="0" marL="457200" rtl="0" algn="l">
              <a:spcBef>
                <a:spcPts val="0"/>
              </a:spcBef>
              <a:spcAft>
                <a:spcPts val="0"/>
              </a:spcAft>
              <a:buSzPts val="1800"/>
              <a:buChar char="●"/>
            </a:pPr>
            <a:r>
              <a:rPr lang="en" sz="1800"/>
              <a:t>It reduces the delay factor to a large extent.</a:t>
            </a:r>
            <a:endParaRPr sz="1800"/>
          </a:p>
          <a:p>
            <a:pPr indent="-342900" lvl="0" marL="457200" rtl="0" algn="l">
              <a:spcBef>
                <a:spcPts val="0"/>
              </a:spcBef>
              <a:spcAft>
                <a:spcPts val="0"/>
              </a:spcAft>
              <a:buSzPts val="1800"/>
              <a:buChar char="●"/>
            </a:pPr>
            <a:r>
              <a:rPr lang="en" sz="1800"/>
              <a:t>It smoothens the whole lifecycle of projects.</a:t>
            </a:r>
            <a:endParaRPr sz="1800"/>
          </a:p>
          <a:p>
            <a:pPr indent="-342900" lvl="0" marL="457200" rtl="0" algn="l">
              <a:spcBef>
                <a:spcPts val="0"/>
              </a:spcBef>
              <a:spcAft>
                <a:spcPts val="0"/>
              </a:spcAft>
              <a:buSzPts val="1800"/>
              <a:buChar char="●"/>
            </a:pPr>
            <a:r>
              <a:rPr lang="en" sz="1800"/>
              <a:t>It makes the job of assigning responsibilities easier.</a:t>
            </a:r>
            <a:endParaRPr sz="1800"/>
          </a:p>
          <a:p>
            <a:pPr indent="-342900" lvl="0" marL="457200" rtl="0" algn="l">
              <a:spcBef>
                <a:spcPts val="0"/>
              </a:spcBef>
              <a:spcAft>
                <a:spcPts val="0"/>
              </a:spcAft>
              <a:buSzPts val="1800"/>
              <a:buChar char="●"/>
            </a:pPr>
            <a:r>
              <a:rPr lang="en" sz="1800"/>
              <a:t>It streamlines the way of project planning so that the hassle of repeat work doesn’t take place in the later stages. </a:t>
            </a:r>
            <a:endParaRPr sz="1800"/>
          </a:p>
          <a:p>
            <a:pPr indent="0" lvl="0" marL="457200" rtl="0" algn="l">
              <a:spcBef>
                <a:spcPts val="0"/>
              </a:spcBef>
              <a:spcAft>
                <a:spcPts val="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35"/>
          <p:cNvSpPr txBox="1"/>
          <p:nvPr>
            <p:ph type="title"/>
          </p:nvPr>
        </p:nvSpPr>
        <p:spPr>
          <a:xfrm>
            <a:off x="572925" y="347400"/>
            <a:ext cx="5343900" cy="1143000"/>
          </a:xfrm>
          <a:prstGeom prst="rect">
            <a:avLst/>
          </a:prstGeom>
        </p:spPr>
        <p:txBody>
          <a:bodyPr anchorCtr="0" anchor="b" bIns="91425" lIns="91425" spcFirstLastPara="1" rIns="91425" wrap="square" tIns="91425">
            <a:noAutofit/>
          </a:bodyPr>
          <a:lstStyle/>
          <a:p>
            <a:pPr indent="0" lvl="0" marL="0" rtl="0" algn="l">
              <a:lnSpc>
                <a:spcPct val="115000"/>
              </a:lnSpc>
              <a:spcBef>
                <a:spcPts val="1800"/>
              </a:spcBef>
              <a:spcAft>
                <a:spcPts val="0"/>
              </a:spcAft>
              <a:buClr>
                <a:schemeClr val="dk2"/>
              </a:buClr>
              <a:buSzPts val="1100"/>
              <a:buFont typeface="Arial"/>
              <a:buNone/>
            </a:pPr>
            <a:r>
              <a:rPr lang="en" sz="2200">
                <a:latin typeface="Arial"/>
                <a:ea typeface="Arial"/>
                <a:cs typeface="Arial"/>
                <a:sym typeface="Arial"/>
              </a:rPr>
              <a:t>Types of Work Breakdown Structures</a:t>
            </a:r>
            <a:endParaRPr sz="2200">
              <a:latin typeface="Arial"/>
              <a:ea typeface="Arial"/>
              <a:cs typeface="Arial"/>
              <a:sym typeface="Arial"/>
            </a:endParaRPr>
          </a:p>
          <a:p>
            <a:pPr indent="0" lvl="0" marL="0" rtl="0" algn="l">
              <a:spcBef>
                <a:spcPts val="400"/>
              </a:spcBef>
              <a:spcAft>
                <a:spcPts val="0"/>
              </a:spcAft>
              <a:buNone/>
            </a:pPr>
            <a:r>
              <a:t/>
            </a:r>
            <a:endParaRPr/>
          </a:p>
        </p:txBody>
      </p:sp>
      <p:sp>
        <p:nvSpPr>
          <p:cNvPr id="248" name="Google Shape;248;p35"/>
          <p:cNvSpPr txBox="1"/>
          <p:nvPr>
            <p:ph idx="1" type="body"/>
          </p:nvPr>
        </p:nvSpPr>
        <p:spPr>
          <a:xfrm>
            <a:off x="457200" y="1389525"/>
            <a:ext cx="7846200" cy="230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There are two types of work breakdown structures commonly employed in project management: </a:t>
            </a:r>
            <a:endParaRPr sz="1800"/>
          </a:p>
          <a:p>
            <a:pPr indent="0" lvl="0" marL="0" rtl="0" algn="l">
              <a:spcBef>
                <a:spcPts val="0"/>
              </a:spcBef>
              <a:spcAft>
                <a:spcPts val="0"/>
              </a:spcAft>
              <a:buNone/>
            </a:pPr>
            <a:r>
              <a:t/>
            </a:r>
            <a:endParaRPr sz="1600"/>
          </a:p>
          <a:p>
            <a:pPr indent="-349250" lvl="0" marL="457200" rtl="0" algn="l">
              <a:spcBef>
                <a:spcPts val="0"/>
              </a:spcBef>
              <a:spcAft>
                <a:spcPts val="0"/>
              </a:spcAft>
              <a:buSzPts val="1900"/>
              <a:buAutoNum type="arabicPeriod"/>
            </a:pPr>
            <a:r>
              <a:rPr lang="en" sz="1900"/>
              <a:t>The process-oriented WBS </a:t>
            </a:r>
            <a:endParaRPr sz="1900"/>
          </a:p>
          <a:p>
            <a:pPr indent="-349250" lvl="0" marL="457200" rtl="0" algn="l">
              <a:spcBef>
                <a:spcPts val="0"/>
              </a:spcBef>
              <a:spcAft>
                <a:spcPts val="0"/>
              </a:spcAft>
              <a:buSzPts val="1900"/>
              <a:buAutoNum type="arabicPeriod"/>
            </a:pPr>
            <a:r>
              <a:rPr lang="en" sz="1900"/>
              <a:t>Deliverable-oriented WBS.</a:t>
            </a:r>
            <a:endParaRPr sz="19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36"/>
          <p:cNvSpPr txBox="1"/>
          <p:nvPr>
            <p:ph type="title"/>
          </p:nvPr>
        </p:nvSpPr>
        <p:spPr>
          <a:xfrm>
            <a:off x="487050" y="369800"/>
            <a:ext cx="6426900" cy="1247400"/>
          </a:xfrm>
          <a:prstGeom prst="rect">
            <a:avLst/>
          </a:prstGeom>
        </p:spPr>
        <p:txBody>
          <a:bodyPr anchorCtr="0" anchor="b" bIns="91425" lIns="91425" spcFirstLastPara="1" rIns="91425" wrap="square" tIns="91425">
            <a:noAutofit/>
          </a:bodyPr>
          <a:lstStyle/>
          <a:p>
            <a:pPr indent="0" lvl="0" marL="0" rtl="0" algn="l">
              <a:lnSpc>
                <a:spcPct val="115000"/>
              </a:lnSpc>
              <a:spcBef>
                <a:spcPts val="1400"/>
              </a:spcBef>
              <a:spcAft>
                <a:spcPts val="0"/>
              </a:spcAft>
              <a:buClr>
                <a:schemeClr val="dk2"/>
              </a:buClr>
              <a:buSzPts val="1100"/>
              <a:buFont typeface="Arial"/>
              <a:buNone/>
            </a:pPr>
            <a:r>
              <a:rPr lang="en" sz="2200">
                <a:latin typeface="Arial"/>
                <a:ea typeface="Arial"/>
                <a:cs typeface="Arial"/>
                <a:sym typeface="Arial"/>
              </a:rPr>
              <a:t>Process-oriented work breakdown structure</a:t>
            </a:r>
            <a:endParaRPr sz="2200">
              <a:latin typeface="Arial"/>
              <a:ea typeface="Arial"/>
              <a:cs typeface="Arial"/>
              <a:sym typeface="Arial"/>
            </a:endParaRPr>
          </a:p>
          <a:p>
            <a:pPr indent="0" lvl="0" marL="0" rtl="0" algn="l">
              <a:spcBef>
                <a:spcPts val="400"/>
              </a:spcBef>
              <a:spcAft>
                <a:spcPts val="0"/>
              </a:spcAft>
              <a:buNone/>
            </a:pPr>
            <a:r>
              <a:t/>
            </a:r>
            <a:endParaRPr/>
          </a:p>
        </p:txBody>
      </p:sp>
      <p:sp>
        <p:nvSpPr>
          <p:cNvPr id="254" name="Google Shape;254;p36"/>
          <p:cNvSpPr txBox="1"/>
          <p:nvPr>
            <p:ph idx="1" type="body"/>
          </p:nvPr>
        </p:nvSpPr>
        <p:spPr>
          <a:xfrm>
            <a:off x="457200" y="1344700"/>
            <a:ext cx="4148400" cy="296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A process-oriented WBS defines a project in terms of steps, work phases, or functions. This type of WBS is focused on the steps that need to be taken within individual disciplines to complete a project and typically phrases individual elements in verb form</a:t>
            </a:r>
            <a:endParaRPr sz="1800"/>
          </a:p>
        </p:txBody>
      </p:sp>
      <p:pic>
        <p:nvPicPr>
          <p:cNvPr id="255" name="Google Shape;255;p36"/>
          <p:cNvPicPr preferRelativeResize="0"/>
          <p:nvPr/>
        </p:nvPicPr>
        <p:blipFill>
          <a:blip r:embed="rId3">
            <a:alphaModFix/>
          </a:blip>
          <a:stretch>
            <a:fillRect/>
          </a:stretch>
        </p:blipFill>
        <p:spPr>
          <a:xfrm>
            <a:off x="4758000" y="1243850"/>
            <a:ext cx="4040875" cy="34962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37"/>
          <p:cNvSpPr txBox="1"/>
          <p:nvPr>
            <p:ph type="title"/>
          </p:nvPr>
        </p:nvSpPr>
        <p:spPr>
          <a:xfrm>
            <a:off x="558050" y="874025"/>
            <a:ext cx="7062000" cy="537900"/>
          </a:xfrm>
          <a:prstGeom prst="rect">
            <a:avLst/>
          </a:prstGeom>
        </p:spPr>
        <p:txBody>
          <a:bodyPr anchorCtr="0" anchor="b" bIns="91425" lIns="91425" spcFirstLastPara="1" rIns="91425" wrap="square" tIns="91425">
            <a:noAutofit/>
          </a:bodyPr>
          <a:lstStyle/>
          <a:p>
            <a:pPr indent="0" lvl="0" marL="0" rtl="0" algn="l">
              <a:lnSpc>
                <a:spcPct val="115000"/>
              </a:lnSpc>
              <a:spcBef>
                <a:spcPts val="1400"/>
              </a:spcBef>
              <a:spcAft>
                <a:spcPts val="0"/>
              </a:spcAft>
              <a:buClr>
                <a:schemeClr val="dk2"/>
              </a:buClr>
              <a:buSzPts val="1100"/>
              <a:buFont typeface="Arial"/>
              <a:buNone/>
            </a:pPr>
            <a:r>
              <a:rPr lang="en" sz="2200">
                <a:latin typeface="Arial"/>
                <a:ea typeface="Arial"/>
                <a:cs typeface="Arial"/>
                <a:sym typeface="Arial"/>
              </a:rPr>
              <a:t>Deliverables-oriented work breakdown structure</a:t>
            </a:r>
            <a:endParaRPr sz="2200">
              <a:latin typeface="Arial"/>
              <a:ea typeface="Arial"/>
              <a:cs typeface="Arial"/>
              <a:sym typeface="Arial"/>
            </a:endParaRPr>
          </a:p>
          <a:p>
            <a:pPr indent="0" lvl="0" marL="0" rtl="0" algn="l">
              <a:spcBef>
                <a:spcPts val="400"/>
              </a:spcBef>
              <a:spcAft>
                <a:spcPts val="0"/>
              </a:spcAft>
              <a:buNone/>
            </a:pPr>
            <a:r>
              <a:t/>
            </a:r>
            <a:endParaRPr sz="2200">
              <a:latin typeface="Arial"/>
              <a:ea typeface="Arial"/>
              <a:cs typeface="Arial"/>
              <a:sym typeface="Arial"/>
            </a:endParaRPr>
          </a:p>
        </p:txBody>
      </p:sp>
      <p:sp>
        <p:nvSpPr>
          <p:cNvPr id="261" name="Google Shape;261;p37"/>
          <p:cNvSpPr txBox="1"/>
          <p:nvPr>
            <p:ph idx="1" type="body"/>
          </p:nvPr>
        </p:nvSpPr>
        <p:spPr>
          <a:xfrm>
            <a:off x="625275" y="1568825"/>
            <a:ext cx="4002600" cy="241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A deliverables-oriented WBS defines a project in terms of tangible deliverable components. Deliverables are typically a physical component or item needed to complete the overall project.</a:t>
            </a:r>
            <a:endParaRPr sz="1800"/>
          </a:p>
        </p:txBody>
      </p:sp>
      <p:pic>
        <p:nvPicPr>
          <p:cNvPr id="262" name="Google Shape;262;p37"/>
          <p:cNvPicPr preferRelativeResize="0"/>
          <p:nvPr/>
        </p:nvPicPr>
        <p:blipFill>
          <a:blip r:embed="rId3">
            <a:alphaModFix/>
          </a:blip>
          <a:stretch>
            <a:fillRect/>
          </a:stretch>
        </p:blipFill>
        <p:spPr>
          <a:xfrm>
            <a:off x="5177125" y="1116100"/>
            <a:ext cx="3420100" cy="3769674"/>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38"/>
          <p:cNvSpPr txBox="1"/>
          <p:nvPr>
            <p:ph idx="1" type="body"/>
          </p:nvPr>
        </p:nvSpPr>
        <p:spPr>
          <a:xfrm>
            <a:off x="0" y="0"/>
            <a:ext cx="9144000" cy="51435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lang="en" sz="2000">
                <a:solidFill>
                  <a:srgbClr val="3A3A3A"/>
                </a:solidFill>
                <a:latin typeface="Times New Roman"/>
                <a:ea typeface="Times New Roman"/>
                <a:cs typeface="Times New Roman"/>
                <a:sym typeface="Times New Roman"/>
              </a:rPr>
              <a:t>                                          </a:t>
            </a:r>
            <a:r>
              <a:rPr b="1" lang="en" sz="2300">
                <a:solidFill>
                  <a:srgbClr val="3A3A3A"/>
                </a:solidFill>
                <a:latin typeface="Times New Roman"/>
                <a:ea typeface="Times New Roman"/>
                <a:cs typeface="Times New Roman"/>
                <a:sym typeface="Times New Roman"/>
              </a:rPr>
              <a:t> </a:t>
            </a:r>
            <a:r>
              <a:rPr b="1" lang="en" sz="2400" u="sng">
                <a:solidFill>
                  <a:srgbClr val="3A3A3A"/>
                </a:solidFill>
                <a:latin typeface="Times New Roman"/>
                <a:ea typeface="Times New Roman"/>
                <a:cs typeface="Times New Roman"/>
                <a:sym typeface="Times New Roman"/>
              </a:rPr>
              <a:t>WBS Design Principles:</a:t>
            </a:r>
            <a:endParaRPr sz="2000" u="sng">
              <a:solidFill>
                <a:srgbClr val="455264"/>
              </a:solidFill>
              <a:latin typeface="Arial"/>
              <a:ea typeface="Arial"/>
              <a:cs typeface="Arial"/>
              <a:sym typeface="Arial"/>
            </a:endParaRPr>
          </a:p>
          <a:p>
            <a:pPr indent="-355600" lvl="0" marL="457200" rtl="0" algn="l">
              <a:lnSpc>
                <a:spcPct val="115000"/>
              </a:lnSpc>
              <a:spcBef>
                <a:spcPts val="1200"/>
              </a:spcBef>
              <a:spcAft>
                <a:spcPts val="0"/>
              </a:spcAft>
              <a:buSzPts val="2000"/>
              <a:buFont typeface="Times New Roman"/>
              <a:buChar char="●"/>
            </a:pPr>
            <a:r>
              <a:rPr b="1" lang="en" sz="2000">
                <a:latin typeface="Times New Roman"/>
                <a:ea typeface="Times New Roman"/>
                <a:cs typeface="Times New Roman"/>
                <a:sym typeface="Times New Roman"/>
              </a:rPr>
              <a:t>Follow the 100 percent rule:</a:t>
            </a:r>
            <a:endParaRPr b="1" sz="2000">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lang="en" sz="1800">
                <a:latin typeface="Times New Roman"/>
                <a:ea typeface="Times New Roman"/>
                <a:cs typeface="Times New Roman"/>
                <a:sym typeface="Times New Roman"/>
              </a:rPr>
              <a:t>To eliminate work that doesn’t contribute to the deliverable, ensure that the sum of all                             resources in WBS, whether time, money, or another element, adds up to 100 percent. In other words, the elements in level two total 100 percent, and the level three and lower elements roll up into the level two percentage. The finished project should never total more or less than 100 percent.</a:t>
            </a:r>
            <a:endParaRPr sz="1800">
              <a:latin typeface="Times New Roman"/>
              <a:ea typeface="Times New Roman"/>
              <a:cs typeface="Times New Roman"/>
              <a:sym typeface="Times New Roman"/>
            </a:endParaRPr>
          </a:p>
          <a:p>
            <a:pPr indent="-342900" lvl="0" marL="457200" rtl="0" algn="l">
              <a:lnSpc>
                <a:spcPct val="115000"/>
              </a:lnSpc>
              <a:spcBef>
                <a:spcPts val="1200"/>
              </a:spcBef>
              <a:spcAft>
                <a:spcPts val="0"/>
              </a:spcAft>
              <a:buSzPts val="1800"/>
              <a:buFont typeface="Times New Roman"/>
              <a:buChar char="●"/>
            </a:pPr>
            <a:r>
              <a:rPr b="1" lang="en" sz="1800">
                <a:latin typeface="Arial"/>
                <a:ea typeface="Arial"/>
                <a:cs typeface="Arial"/>
                <a:sym typeface="Arial"/>
              </a:rPr>
              <a:t>Level 2 is the Most Important</a:t>
            </a:r>
            <a:endParaRPr b="1" sz="1800">
              <a:latin typeface="Arial"/>
              <a:ea typeface="Arial"/>
              <a:cs typeface="Arial"/>
              <a:sym typeface="Arial"/>
            </a:endParaRPr>
          </a:p>
          <a:p>
            <a:pPr indent="0" lvl="0" marL="0" rtl="0" algn="l">
              <a:lnSpc>
                <a:spcPct val="115000"/>
              </a:lnSpc>
              <a:spcBef>
                <a:spcPts val="1200"/>
              </a:spcBef>
              <a:spcAft>
                <a:spcPts val="1200"/>
              </a:spcAft>
              <a:buNone/>
            </a:pPr>
            <a:r>
              <a:rPr lang="en" sz="1800">
                <a:latin typeface="Times New Roman"/>
                <a:ea typeface="Times New Roman"/>
                <a:cs typeface="Times New Roman"/>
                <a:sym typeface="Times New Roman"/>
              </a:rPr>
              <a:t>Of all the levels on a WBS, Level-2 is often the most important because it determines how actual costs and schedule data are grouped for future project cost and schedule estimating. A project manager may find it useful to know how much it took to design (major work element) a product after it had been completed.</a:t>
            </a:r>
            <a:endParaRPr sz="17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39"/>
          <p:cNvSpPr txBox="1"/>
          <p:nvPr>
            <p:ph idx="1" type="body"/>
          </p:nvPr>
        </p:nvSpPr>
        <p:spPr>
          <a:xfrm>
            <a:off x="508025" y="348700"/>
            <a:ext cx="8328300" cy="3246600"/>
          </a:xfrm>
          <a:prstGeom prst="rect">
            <a:avLst/>
          </a:prstGeom>
        </p:spPr>
        <p:txBody>
          <a:bodyPr anchorCtr="0" anchor="t" bIns="91425" lIns="91425" spcFirstLastPara="1" rIns="91425" wrap="square" tIns="91425">
            <a:noAutofit/>
          </a:bodyPr>
          <a:lstStyle/>
          <a:p>
            <a:pPr indent="-355600" lvl="0" marL="457200" rtl="0" algn="l">
              <a:lnSpc>
                <a:spcPct val="115000"/>
              </a:lnSpc>
              <a:spcBef>
                <a:spcPts val="1200"/>
              </a:spcBef>
              <a:spcAft>
                <a:spcPts val="0"/>
              </a:spcAft>
              <a:buSzPts val="2000"/>
              <a:buFont typeface="Times New Roman"/>
              <a:buChar char="●"/>
            </a:pPr>
            <a:r>
              <a:rPr b="1" lang="en" sz="2000">
                <a:latin typeface="Times New Roman"/>
                <a:ea typeface="Times New Roman"/>
                <a:cs typeface="Times New Roman"/>
                <a:sym typeface="Times New Roman"/>
              </a:rPr>
              <a:t>Focus on deliverables, not methods</a:t>
            </a:r>
            <a:endParaRPr b="1" sz="2000">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dk2"/>
              </a:buClr>
              <a:buSzPts val="1100"/>
              <a:buFont typeface="Arial"/>
              <a:buNone/>
            </a:pPr>
            <a:r>
              <a:rPr lang="en" sz="1400">
                <a:latin typeface="Times New Roman"/>
                <a:ea typeface="Times New Roman"/>
                <a:cs typeface="Times New Roman"/>
                <a:sym typeface="Times New Roman"/>
              </a:rPr>
              <a:t> </a:t>
            </a:r>
            <a:r>
              <a:rPr lang="en" sz="1800">
                <a:latin typeface="Times New Roman"/>
                <a:ea typeface="Times New Roman"/>
                <a:cs typeface="Times New Roman"/>
                <a:sym typeface="Times New Roman"/>
              </a:rPr>
              <a:t>The key purpose of a work breakdown structure is to define the main deliverable in terms of the small components that form it. If the deliverable is not a product, then it must provide a specific and measurable outcome.</a:t>
            </a:r>
            <a:endParaRPr sz="1800">
              <a:latin typeface="Times New Roman"/>
              <a:ea typeface="Times New Roman"/>
              <a:cs typeface="Times New Roman"/>
              <a:sym typeface="Times New Roman"/>
            </a:endParaRPr>
          </a:p>
          <a:p>
            <a:pPr indent="-368300" lvl="0" marL="457200" rtl="0" algn="l">
              <a:lnSpc>
                <a:spcPct val="115000"/>
              </a:lnSpc>
              <a:spcBef>
                <a:spcPts val="1200"/>
              </a:spcBef>
              <a:spcAft>
                <a:spcPts val="0"/>
              </a:spcAft>
              <a:buSzPts val="2200"/>
              <a:buFont typeface="Times New Roman"/>
              <a:buChar char="●"/>
            </a:pPr>
            <a:r>
              <a:rPr b="1" lang="en" sz="2000">
                <a:latin typeface="Times New Roman"/>
                <a:ea typeface="Times New Roman"/>
                <a:cs typeface="Times New Roman"/>
                <a:sym typeface="Times New Roman"/>
              </a:rPr>
              <a:t>Mutually-exclusive Elements</a:t>
            </a:r>
            <a:endParaRPr b="1" sz="2000">
              <a:latin typeface="Times New Roman"/>
              <a:ea typeface="Times New Roman"/>
              <a:cs typeface="Times New Roman"/>
              <a:sym typeface="Times New Roman"/>
            </a:endParaRPr>
          </a:p>
          <a:p>
            <a:pPr indent="0" lvl="0" marL="0" rtl="0" algn="l">
              <a:lnSpc>
                <a:spcPct val="115000"/>
              </a:lnSpc>
              <a:spcBef>
                <a:spcPts val="1200"/>
              </a:spcBef>
              <a:spcAft>
                <a:spcPts val="1200"/>
              </a:spcAft>
              <a:buNone/>
            </a:pPr>
            <a:r>
              <a:rPr lang="en" sz="1350">
                <a:latin typeface="Arial"/>
                <a:ea typeface="Arial"/>
                <a:cs typeface="Arial"/>
                <a:sym typeface="Arial"/>
              </a:rPr>
              <a:t>A WBS must not have any scope definition overlap between its various componentsthus every single component is independent and unique</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40"/>
          <p:cNvSpPr txBox="1"/>
          <p:nvPr>
            <p:ph idx="1" type="body"/>
          </p:nvPr>
        </p:nvSpPr>
        <p:spPr>
          <a:xfrm>
            <a:off x="381000" y="493050"/>
            <a:ext cx="8710200" cy="4650600"/>
          </a:xfrm>
          <a:prstGeom prst="rect">
            <a:avLst/>
          </a:prstGeom>
        </p:spPr>
        <p:txBody>
          <a:bodyPr anchorCtr="0" anchor="t" bIns="91425" lIns="91425" spcFirstLastPara="1" rIns="91425" wrap="square" tIns="91425">
            <a:noAutofit/>
          </a:bodyPr>
          <a:lstStyle/>
          <a:p>
            <a:pPr indent="-387350" lvl="0" marL="457200" rtl="0" algn="l">
              <a:spcBef>
                <a:spcPts val="0"/>
              </a:spcBef>
              <a:spcAft>
                <a:spcPts val="0"/>
              </a:spcAft>
              <a:buSzPts val="2500"/>
              <a:buFont typeface="Times New Roman"/>
              <a:buChar char="●"/>
            </a:pPr>
            <a:r>
              <a:rPr b="1" lang="en" sz="2500">
                <a:latin typeface="Times New Roman"/>
                <a:ea typeface="Times New Roman"/>
                <a:cs typeface="Times New Roman"/>
                <a:sym typeface="Times New Roman"/>
              </a:rPr>
              <a:t>The Four Elements in Each WBS Element:</a:t>
            </a:r>
            <a:endParaRPr b="1" sz="2500">
              <a:latin typeface="Times New Roman"/>
              <a:ea typeface="Times New Roman"/>
              <a:cs typeface="Times New Roman"/>
              <a:sym typeface="Times New Roman"/>
            </a:endParaRPr>
          </a:p>
          <a:p>
            <a:pPr indent="457200" lvl="0" marL="0" rtl="0" algn="l">
              <a:spcBef>
                <a:spcPts val="0"/>
              </a:spcBef>
              <a:spcAft>
                <a:spcPts val="0"/>
              </a:spcAft>
              <a:buNone/>
            </a:pPr>
            <a:r>
              <a:rPr lang="en" sz="1900">
                <a:latin typeface="Times New Roman"/>
                <a:ea typeface="Times New Roman"/>
                <a:cs typeface="Times New Roman"/>
                <a:sym typeface="Times New Roman"/>
              </a:rPr>
              <a:t>1.  </a:t>
            </a:r>
            <a:r>
              <a:rPr lang="en" sz="1900">
                <a:latin typeface="Times New Roman"/>
                <a:ea typeface="Times New Roman"/>
                <a:cs typeface="Times New Roman"/>
                <a:sym typeface="Times New Roman"/>
              </a:rPr>
              <a:t>The scope of work</a:t>
            </a:r>
            <a:endParaRPr sz="1900">
              <a:latin typeface="Times New Roman"/>
              <a:ea typeface="Times New Roman"/>
              <a:cs typeface="Times New Roman"/>
              <a:sym typeface="Times New Roman"/>
            </a:endParaRPr>
          </a:p>
          <a:p>
            <a:pPr indent="457200" lvl="0" marL="0" rtl="0" algn="l">
              <a:spcBef>
                <a:spcPts val="0"/>
              </a:spcBef>
              <a:spcAft>
                <a:spcPts val="0"/>
              </a:spcAft>
              <a:buNone/>
            </a:pPr>
            <a:r>
              <a:rPr lang="en" sz="1900">
                <a:latin typeface="Times New Roman"/>
                <a:ea typeface="Times New Roman"/>
                <a:cs typeface="Times New Roman"/>
                <a:sym typeface="Times New Roman"/>
              </a:rPr>
              <a:t>2.  Time frame</a:t>
            </a:r>
            <a:endParaRPr sz="1900">
              <a:latin typeface="Times New Roman"/>
              <a:ea typeface="Times New Roman"/>
              <a:cs typeface="Times New Roman"/>
              <a:sym typeface="Times New Roman"/>
            </a:endParaRPr>
          </a:p>
          <a:p>
            <a:pPr indent="457200" lvl="0" marL="0" rtl="0" algn="l">
              <a:spcBef>
                <a:spcPts val="0"/>
              </a:spcBef>
              <a:spcAft>
                <a:spcPts val="0"/>
              </a:spcAft>
              <a:buNone/>
            </a:pPr>
            <a:r>
              <a:rPr lang="en" sz="1900">
                <a:latin typeface="Times New Roman"/>
                <a:ea typeface="Times New Roman"/>
                <a:cs typeface="Times New Roman"/>
                <a:sym typeface="Times New Roman"/>
              </a:rPr>
              <a:t>3.  Budge frame</a:t>
            </a:r>
            <a:endParaRPr sz="1900">
              <a:latin typeface="Times New Roman"/>
              <a:ea typeface="Times New Roman"/>
              <a:cs typeface="Times New Roman"/>
              <a:sym typeface="Times New Roman"/>
            </a:endParaRPr>
          </a:p>
          <a:p>
            <a:pPr indent="457200" lvl="0" marL="0" rtl="0" algn="l">
              <a:spcBef>
                <a:spcPts val="0"/>
              </a:spcBef>
              <a:spcAft>
                <a:spcPts val="0"/>
              </a:spcAft>
              <a:buNone/>
            </a:pPr>
            <a:r>
              <a:rPr lang="en" sz="1900">
                <a:latin typeface="Times New Roman"/>
                <a:ea typeface="Times New Roman"/>
                <a:cs typeface="Times New Roman"/>
                <a:sym typeface="Times New Roman"/>
              </a:rPr>
              <a:t>4.  Responsible HR</a:t>
            </a:r>
            <a:endParaRPr sz="1900">
              <a:latin typeface="Times New Roman"/>
              <a:ea typeface="Times New Roman"/>
              <a:cs typeface="Times New Roman"/>
              <a:sym typeface="Times New Roman"/>
            </a:endParaRPr>
          </a:p>
          <a:p>
            <a:pPr indent="457200" lvl="0" marL="0" rtl="0" algn="l">
              <a:spcBef>
                <a:spcPts val="0"/>
              </a:spcBef>
              <a:spcAft>
                <a:spcPts val="0"/>
              </a:spcAft>
              <a:buNone/>
            </a:pPr>
            <a:r>
              <a:t/>
            </a:r>
            <a:endParaRPr sz="1800">
              <a:latin typeface="Times New Roman"/>
              <a:ea typeface="Times New Roman"/>
              <a:cs typeface="Times New Roman"/>
              <a:sym typeface="Times New Roman"/>
            </a:endParaRPr>
          </a:p>
          <a:p>
            <a:pPr indent="-368300" lvl="0" marL="457200" rtl="0" algn="l">
              <a:spcBef>
                <a:spcPts val="0"/>
              </a:spcBef>
              <a:spcAft>
                <a:spcPts val="0"/>
              </a:spcAft>
              <a:buSzPts val="2200"/>
              <a:buFont typeface="Times New Roman"/>
              <a:buChar char="●"/>
            </a:pPr>
            <a:r>
              <a:rPr b="1" lang="en" sz="2000">
                <a:latin typeface="Times New Roman"/>
                <a:ea typeface="Times New Roman"/>
                <a:cs typeface="Times New Roman"/>
                <a:sym typeface="Times New Roman"/>
              </a:rPr>
              <a:t>The 40-Hour Rule of Decomposition:</a:t>
            </a:r>
            <a:endParaRPr b="1" sz="2000">
              <a:latin typeface="Times New Roman"/>
              <a:ea typeface="Times New Roman"/>
              <a:cs typeface="Times New Roman"/>
              <a:sym typeface="Times New Roman"/>
            </a:endParaRPr>
          </a:p>
          <a:p>
            <a:pPr indent="0" lvl="0" marL="0" rtl="0" algn="l">
              <a:spcBef>
                <a:spcPts val="0"/>
              </a:spcBef>
              <a:spcAft>
                <a:spcPts val="0"/>
              </a:spcAft>
              <a:buNone/>
            </a:pPr>
            <a:r>
              <a:rPr lang="en" sz="1800">
                <a:latin typeface="Times New Roman"/>
                <a:ea typeface="Times New Roman"/>
                <a:cs typeface="Times New Roman"/>
                <a:sym typeface="Times New Roman"/>
              </a:rPr>
              <a:t> Typically, there is no need to further break down a project once each element has around      40 hours(work week) of direct labor committed.</a:t>
            </a:r>
            <a:endParaRPr sz="1800">
              <a:latin typeface="Times New Roman"/>
              <a:ea typeface="Times New Roman"/>
              <a:cs typeface="Times New Roman"/>
              <a:sym typeface="Times New Roman"/>
            </a:endParaRPr>
          </a:p>
          <a:p>
            <a:pPr indent="0" lvl="0" marL="0" rtl="0" algn="l">
              <a:spcBef>
                <a:spcPts val="0"/>
              </a:spcBef>
              <a:spcAft>
                <a:spcPts val="0"/>
              </a:spcAft>
              <a:buNone/>
            </a:pPr>
            <a:r>
              <a:t/>
            </a:r>
            <a:endParaRPr sz="1800">
              <a:latin typeface="Times New Roman"/>
              <a:ea typeface="Times New Roman"/>
              <a:cs typeface="Times New Roman"/>
              <a:sym typeface="Times New Roman"/>
            </a:endParaRPr>
          </a:p>
          <a:p>
            <a:pPr indent="-355600" lvl="0" marL="457200" rtl="0" algn="l">
              <a:spcBef>
                <a:spcPts val="0"/>
              </a:spcBef>
              <a:spcAft>
                <a:spcPts val="0"/>
              </a:spcAft>
              <a:buSzPts val="2000"/>
              <a:buFont typeface="Times New Roman"/>
              <a:buChar char="●"/>
            </a:pPr>
            <a:r>
              <a:rPr b="1" lang="en" sz="2000">
                <a:latin typeface="Times New Roman"/>
                <a:ea typeface="Times New Roman"/>
                <a:cs typeface="Times New Roman"/>
                <a:sym typeface="Times New Roman"/>
              </a:rPr>
              <a:t>The 4% Rule of Decomposition:</a:t>
            </a:r>
            <a:endParaRPr b="1" sz="2000">
              <a:latin typeface="Times New Roman"/>
              <a:ea typeface="Times New Roman"/>
              <a:cs typeface="Times New Roman"/>
              <a:sym typeface="Times New Roman"/>
            </a:endParaRPr>
          </a:p>
          <a:p>
            <a:pPr indent="0" lvl="0" marL="0" rtl="0" algn="l">
              <a:spcBef>
                <a:spcPts val="0"/>
              </a:spcBef>
              <a:spcAft>
                <a:spcPts val="0"/>
              </a:spcAft>
              <a:buNone/>
            </a:pPr>
            <a:r>
              <a:rPr lang="en" sz="1800">
                <a:latin typeface="Times New Roman"/>
                <a:ea typeface="Times New Roman"/>
                <a:cs typeface="Times New Roman"/>
                <a:sym typeface="Times New Roman"/>
              </a:rPr>
              <a:t>This guideline states that a WBS is sufficiently decomposed when the lowest element represents around 4% of the whole project.</a:t>
            </a:r>
            <a:endParaRPr sz="1800">
              <a:latin typeface="Times New Roman"/>
              <a:ea typeface="Times New Roman"/>
              <a:cs typeface="Times New Roman"/>
              <a:sym typeface="Times New Roman"/>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41"/>
          <p:cNvSpPr txBox="1"/>
          <p:nvPr>
            <p:ph idx="1" type="body"/>
          </p:nvPr>
        </p:nvSpPr>
        <p:spPr>
          <a:xfrm>
            <a:off x="457200" y="2356525"/>
            <a:ext cx="3553500" cy="133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283" name="Google Shape;283;p41"/>
          <p:cNvPicPr preferRelativeResize="0"/>
          <p:nvPr/>
        </p:nvPicPr>
        <p:blipFill>
          <a:blip r:embed="rId3">
            <a:alphaModFix/>
          </a:blip>
          <a:stretch>
            <a:fillRect/>
          </a:stretch>
        </p:blipFill>
        <p:spPr>
          <a:xfrm>
            <a:off x="457200" y="102537"/>
            <a:ext cx="8417849" cy="493842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grpSp>
        <p:nvGrpSpPr>
          <p:cNvPr id="59" name="Google Shape;59;p15"/>
          <p:cNvGrpSpPr/>
          <p:nvPr/>
        </p:nvGrpSpPr>
        <p:grpSpPr>
          <a:xfrm>
            <a:off x="-1796900" y="200003"/>
            <a:ext cx="4508210" cy="4629344"/>
            <a:chOff x="2969900" y="1258100"/>
            <a:chExt cx="2991910" cy="3090762"/>
          </a:xfrm>
        </p:grpSpPr>
        <p:sp>
          <p:nvSpPr>
            <p:cNvPr id="60" name="Google Shape;60;p15"/>
            <p:cNvSpPr/>
            <p:nvPr/>
          </p:nvSpPr>
          <p:spPr>
            <a:xfrm>
              <a:off x="4519553" y="1370800"/>
              <a:ext cx="1442257" cy="2364460"/>
            </a:xfrm>
            <a:custGeom>
              <a:rect b="b" l="l" r="r" t="t"/>
              <a:pathLst>
                <a:path extrusionOk="0" h="21337" w="13015">
                  <a:moveTo>
                    <a:pt x="24" y="1"/>
                  </a:moveTo>
                  <a:lnTo>
                    <a:pt x="2359" y="2733"/>
                  </a:lnTo>
                  <a:lnTo>
                    <a:pt x="0" y="5465"/>
                  </a:lnTo>
                  <a:cubicBezTo>
                    <a:pt x="1193" y="5540"/>
                    <a:pt x="2385" y="5912"/>
                    <a:pt x="3452" y="6508"/>
                  </a:cubicBezTo>
                  <a:cubicBezTo>
                    <a:pt x="5290" y="7577"/>
                    <a:pt x="6631" y="9316"/>
                    <a:pt x="7177" y="11376"/>
                  </a:cubicBezTo>
                  <a:cubicBezTo>
                    <a:pt x="7700" y="13339"/>
                    <a:pt x="7475" y="15376"/>
                    <a:pt x="6557" y="17164"/>
                  </a:cubicBezTo>
                  <a:lnTo>
                    <a:pt x="5687" y="16667"/>
                  </a:lnTo>
                  <a:lnTo>
                    <a:pt x="7302" y="21336"/>
                  </a:lnTo>
                  <a:lnTo>
                    <a:pt x="12145" y="20393"/>
                  </a:lnTo>
                  <a:lnTo>
                    <a:pt x="11276" y="19896"/>
                  </a:lnTo>
                  <a:cubicBezTo>
                    <a:pt x="12071" y="18406"/>
                    <a:pt x="12592" y="16790"/>
                    <a:pt x="12790" y="15127"/>
                  </a:cubicBezTo>
                  <a:cubicBezTo>
                    <a:pt x="13015" y="13389"/>
                    <a:pt x="12890" y="11674"/>
                    <a:pt x="12443" y="9985"/>
                  </a:cubicBezTo>
                  <a:cubicBezTo>
                    <a:pt x="11996" y="8296"/>
                    <a:pt x="11227" y="6733"/>
                    <a:pt x="10183" y="5342"/>
                  </a:cubicBezTo>
                  <a:cubicBezTo>
                    <a:pt x="9091" y="3901"/>
                    <a:pt x="7749" y="2709"/>
                    <a:pt x="6160" y="1815"/>
                  </a:cubicBezTo>
                  <a:cubicBezTo>
                    <a:pt x="4296" y="722"/>
                    <a:pt x="2160" y="100"/>
                    <a:pt x="24" y="1"/>
                  </a:cubicBezTo>
                  <a:close/>
                </a:path>
              </a:pathLst>
            </a:custGeom>
            <a:solidFill>
              <a:schemeClr val="accent2"/>
            </a:solidFill>
            <a:ln>
              <a:noFill/>
            </a:ln>
            <a:effectLst>
              <a:outerShdw rotWithShape="0" algn="bl" dir="9240000" dist="47625">
                <a:srgbClr val="000000">
                  <a:alpha val="2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5"/>
            <p:cNvSpPr/>
            <p:nvPr/>
          </p:nvSpPr>
          <p:spPr>
            <a:xfrm>
              <a:off x="2969900" y="1258100"/>
              <a:ext cx="1811050" cy="2292652"/>
            </a:xfrm>
            <a:custGeom>
              <a:rect b="b" l="l" r="r" t="t"/>
              <a:pathLst>
                <a:path extrusionOk="0" h="20689" w="16343">
                  <a:moveTo>
                    <a:pt x="13114" y="1"/>
                  </a:moveTo>
                  <a:lnTo>
                    <a:pt x="13114" y="1018"/>
                  </a:lnTo>
                  <a:cubicBezTo>
                    <a:pt x="11425" y="1067"/>
                    <a:pt x="9786" y="1415"/>
                    <a:pt x="8222" y="2087"/>
                  </a:cubicBezTo>
                  <a:cubicBezTo>
                    <a:pt x="6633" y="2756"/>
                    <a:pt x="5192" y="3726"/>
                    <a:pt x="3950" y="4968"/>
                  </a:cubicBezTo>
                  <a:cubicBezTo>
                    <a:pt x="2708" y="6210"/>
                    <a:pt x="1739" y="7650"/>
                    <a:pt x="1069" y="9240"/>
                  </a:cubicBezTo>
                  <a:cubicBezTo>
                    <a:pt x="374" y="10903"/>
                    <a:pt x="0" y="12667"/>
                    <a:pt x="0" y="14479"/>
                  </a:cubicBezTo>
                  <a:cubicBezTo>
                    <a:pt x="0" y="16641"/>
                    <a:pt x="523" y="18777"/>
                    <a:pt x="1516" y="20688"/>
                  </a:cubicBezTo>
                  <a:lnTo>
                    <a:pt x="2708" y="17311"/>
                  </a:lnTo>
                  <a:lnTo>
                    <a:pt x="6259" y="18006"/>
                  </a:lnTo>
                  <a:cubicBezTo>
                    <a:pt x="5739" y="16913"/>
                    <a:pt x="5441" y="15697"/>
                    <a:pt x="5441" y="14479"/>
                  </a:cubicBezTo>
                  <a:cubicBezTo>
                    <a:pt x="5441" y="12343"/>
                    <a:pt x="6285" y="10333"/>
                    <a:pt x="7799" y="8816"/>
                  </a:cubicBezTo>
                  <a:cubicBezTo>
                    <a:pt x="9240" y="7376"/>
                    <a:pt x="11103" y="6557"/>
                    <a:pt x="13114" y="6458"/>
                  </a:cubicBezTo>
                  <a:lnTo>
                    <a:pt x="13114" y="7475"/>
                  </a:lnTo>
                  <a:lnTo>
                    <a:pt x="16343" y="3750"/>
                  </a:lnTo>
                  <a:lnTo>
                    <a:pt x="13114" y="1"/>
                  </a:lnTo>
                  <a:close/>
                </a:path>
              </a:pathLst>
            </a:custGeom>
            <a:solidFill>
              <a:schemeClr val="accent1"/>
            </a:solidFill>
            <a:ln>
              <a:noFill/>
            </a:ln>
            <a:effectLst>
              <a:outerShdw rotWithShape="0" algn="bl" dist="47625">
                <a:srgbClr val="000000">
                  <a:alpha val="2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5"/>
            <p:cNvSpPr/>
            <p:nvPr/>
          </p:nvSpPr>
          <p:spPr>
            <a:xfrm>
              <a:off x="3091022" y="3176329"/>
              <a:ext cx="2625761" cy="1172534"/>
            </a:xfrm>
            <a:custGeom>
              <a:rect b="b" l="l" r="r" t="t"/>
              <a:pathLst>
                <a:path extrusionOk="0" h="10581" w="23695">
                  <a:moveTo>
                    <a:pt x="1615" y="1"/>
                  </a:moveTo>
                  <a:lnTo>
                    <a:pt x="0" y="4670"/>
                  </a:lnTo>
                  <a:lnTo>
                    <a:pt x="870" y="4149"/>
                  </a:lnTo>
                  <a:cubicBezTo>
                    <a:pt x="1764" y="5614"/>
                    <a:pt x="2881" y="6855"/>
                    <a:pt x="4222" y="7875"/>
                  </a:cubicBezTo>
                  <a:cubicBezTo>
                    <a:pt x="5613" y="8918"/>
                    <a:pt x="7179" y="9687"/>
                    <a:pt x="8868" y="10134"/>
                  </a:cubicBezTo>
                  <a:cubicBezTo>
                    <a:pt x="10010" y="10432"/>
                    <a:pt x="11177" y="10581"/>
                    <a:pt x="12345" y="10581"/>
                  </a:cubicBezTo>
                  <a:cubicBezTo>
                    <a:pt x="12915" y="10581"/>
                    <a:pt x="13462" y="10557"/>
                    <a:pt x="14008" y="10482"/>
                  </a:cubicBezTo>
                  <a:cubicBezTo>
                    <a:pt x="15796" y="10259"/>
                    <a:pt x="17511" y="9687"/>
                    <a:pt x="19075" y="8793"/>
                  </a:cubicBezTo>
                  <a:cubicBezTo>
                    <a:pt x="20962" y="7700"/>
                    <a:pt x="22552" y="6186"/>
                    <a:pt x="23694" y="4372"/>
                  </a:cubicBezTo>
                  <a:lnTo>
                    <a:pt x="23694" y="4372"/>
                  </a:lnTo>
                  <a:lnTo>
                    <a:pt x="20193" y="5043"/>
                  </a:lnTo>
                  <a:lnTo>
                    <a:pt x="19001" y="1616"/>
                  </a:lnTo>
                  <a:cubicBezTo>
                    <a:pt x="18330" y="2609"/>
                    <a:pt x="17412" y="3454"/>
                    <a:pt x="16369" y="4074"/>
                  </a:cubicBezTo>
                  <a:cubicBezTo>
                    <a:pt x="15151" y="4769"/>
                    <a:pt x="13760" y="5143"/>
                    <a:pt x="12369" y="5143"/>
                  </a:cubicBezTo>
                  <a:cubicBezTo>
                    <a:pt x="11673" y="5143"/>
                    <a:pt x="10954" y="5067"/>
                    <a:pt x="10283" y="4869"/>
                  </a:cubicBezTo>
                  <a:cubicBezTo>
                    <a:pt x="8321" y="4348"/>
                    <a:pt x="6656" y="3130"/>
                    <a:pt x="5589" y="1441"/>
                  </a:cubicBezTo>
                  <a:lnTo>
                    <a:pt x="6458" y="944"/>
                  </a:lnTo>
                  <a:lnTo>
                    <a:pt x="1615" y="1"/>
                  </a:lnTo>
                  <a:close/>
                </a:path>
              </a:pathLst>
            </a:custGeom>
            <a:solidFill>
              <a:schemeClr val="accent3"/>
            </a:solidFill>
            <a:ln>
              <a:noFill/>
            </a:ln>
            <a:effectLst>
              <a:outerShdw rotWithShape="0" algn="bl" dir="14160000" dist="47625">
                <a:srgbClr val="000000">
                  <a:alpha val="2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3" name="Google Shape;63;p15"/>
          <p:cNvSpPr txBox="1"/>
          <p:nvPr>
            <p:ph type="ctrTitle"/>
          </p:nvPr>
        </p:nvSpPr>
        <p:spPr>
          <a:xfrm>
            <a:off x="3532650" y="481925"/>
            <a:ext cx="4477800" cy="1170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Methodology </a:t>
            </a:r>
            <a:endParaRPr/>
          </a:p>
        </p:txBody>
      </p:sp>
      <p:sp>
        <p:nvSpPr>
          <p:cNvPr id="64" name="Google Shape;64;p15"/>
          <p:cNvSpPr txBox="1"/>
          <p:nvPr>
            <p:ph idx="1" type="subTitle"/>
          </p:nvPr>
        </p:nvSpPr>
        <p:spPr>
          <a:xfrm>
            <a:off x="3580625" y="1959725"/>
            <a:ext cx="4477800" cy="18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software development methodology in	 software	 engineering is a framework	that	is used to structure, plan, and	control the process of	developing an	 information system.</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42"/>
          <p:cNvSpPr txBox="1"/>
          <p:nvPr>
            <p:ph type="title"/>
          </p:nvPr>
        </p:nvSpPr>
        <p:spPr>
          <a:xfrm>
            <a:off x="457200" y="291350"/>
            <a:ext cx="4887900" cy="728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Literature Review    (8%)</a:t>
            </a:r>
            <a:endParaRPr>
              <a:latin typeface="Times New Roman"/>
              <a:ea typeface="Times New Roman"/>
              <a:cs typeface="Times New Roman"/>
              <a:sym typeface="Times New Roman"/>
            </a:endParaRPr>
          </a:p>
        </p:txBody>
      </p:sp>
      <p:sp>
        <p:nvSpPr>
          <p:cNvPr id="289" name="Google Shape;289;p42"/>
          <p:cNvSpPr txBox="1"/>
          <p:nvPr>
            <p:ph idx="1" type="body"/>
          </p:nvPr>
        </p:nvSpPr>
        <p:spPr>
          <a:xfrm>
            <a:off x="457200" y="1109375"/>
            <a:ext cx="8014500" cy="376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a:latin typeface="Times New Roman"/>
                <a:ea typeface="Times New Roman"/>
                <a:cs typeface="Times New Roman"/>
                <a:sym typeface="Times New Roman"/>
              </a:rPr>
              <a:t>1. Deliverables:</a:t>
            </a:r>
            <a:r>
              <a:rPr lang="en" sz="1250">
                <a:latin typeface="Times New Roman"/>
                <a:ea typeface="Times New Roman"/>
                <a:cs typeface="Times New Roman"/>
                <a:sym typeface="Times New Roman"/>
              </a:rPr>
              <a:t> </a:t>
            </a:r>
            <a:endParaRPr sz="1250">
              <a:latin typeface="Times New Roman"/>
              <a:ea typeface="Times New Roman"/>
              <a:cs typeface="Times New Roman"/>
              <a:sym typeface="Times New Roman"/>
            </a:endParaRPr>
          </a:p>
          <a:p>
            <a:pPr indent="0" lvl="0" marL="0" rtl="0" algn="l">
              <a:spcBef>
                <a:spcPts val="0"/>
              </a:spcBef>
              <a:spcAft>
                <a:spcPts val="0"/>
              </a:spcAft>
              <a:buNone/>
            </a:pPr>
            <a:r>
              <a:rPr lang="en" sz="1250">
                <a:latin typeface="Times New Roman"/>
                <a:ea typeface="Times New Roman"/>
                <a:cs typeface="Times New Roman"/>
                <a:sym typeface="Times New Roman"/>
              </a:rPr>
              <a:t>    </a:t>
            </a:r>
            <a:r>
              <a:rPr lang="en" sz="1600">
                <a:latin typeface="Times New Roman"/>
                <a:ea typeface="Times New Roman"/>
                <a:cs typeface="Times New Roman"/>
                <a:sym typeface="Times New Roman"/>
              </a:rPr>
              <a:t>●  Related research</a:t>
            </a:r>
            <a:endParaRPr sz="1600">
              <a:latin typeface="Times New Roman"/>
              <a:ea typeface="Times New Roman"/>
              <a:cs typeface="Times New Roman"/>
              <a:sym typeface="Times New Roman"/>
            </a:endParaRPr>
          </a:p>
          <a:p>
            <a:pPr indent="0" lvl="0" marL="0" rtl="0" algn="l">
              <a:spcBef>
                <a:spcPts val="0"/>
              </a:spcBef>
              <a:spcAft>
                <a:spcPts val="0"/>
              </a:spcAft>
              <a:buNone/>
            </a:pPr>
            <a:r>
              <a:rPr b="1" lang="en" sz="1600">
                <a:latin typeface="Times New Roman"/>
                <a:ea typeface="Times New Roman"/>
                <a:cs typeface="Times New Roman"/>
                <a:sym typeface="Times New Roman"/>
              </a:rPr>
              <a:t>   </a:t>
            </a:r>
            <a:r>
              <a:rPr lang="en" sz="1600">
                <a:latin typeface="Times New Roman"/>
                <a:ea typeface="Times New Roman"/>
                <a:cs typeface="Times New Roman"/>
                <a:sym typeface="Times New Roman"/>
              </a:rPr>
              <a:t>● </a:t>
            </a:r>
            <a:r>
              <a:rPr b="1" lang="en" sz="1600">
                <a:latin typeface="Times New Roman"/>
                <a:ea typeface="Times New Roman"/>
                <a:cs typeface="Times New Roman"/>
                <a:sym typeface="Times New Roman"/>
              </a:rPr>
              <a:t> </a:t>
            </a:r>
            <a:r>
              <a:rPr lang="en" sz="1600">
                <a:latin typeface="Times New Roman"/>
                <a:ea typeface="Times New Roman"/>
                <a:cs typeface="Times New Roman"/>
                <a:sym typeface="Times New Roman"/>
              </a:rPr>
              <a:t>Gap analysis</a:t>
            </a:r>
            <a:endParaRPr sz="1600">
              <a:latin typeface="Times New Roman"/>
              <a:ea typeface="Times New Roman"/>
              <a:cs typeface="Times New Roman"/>
              <a:sym typeface="Times New Roman"/>
            </a:endParaRPr>
          </a:p>
          <a:p>
            <a:pPr indent="0" lvl="0" marL="0" rtl="0" algn="l">
              <a:spcBef>
                <a:spcPts val="0"/>
              </a:spcBef>
              <a:spcAft>
                <a:spcPts val="0"/>
              </a:spcAft>
              <a:buNone/>
            </a:pPr>
            <a:r>
              <a:t/>
            </a:r>
            <a:endParaRPr sz="1600">
              <a:latin typeface="Times New Roman"/>
              <a:ea typeface="Times New Roman"/>
              <a:cs typeface="Times New Roman"/>
              <a:sym typeface="Times New Roman"/>
            </a:endParaRPr>
          </a:p>
          <a:p>
            <a:pPr indent="0" lvl="0" marL="0" rtl="0" algn="l">
              <a:spcBef>
                <a:spcPts val="0"/>
              </a:spcBef>
              <a:spcAft>
                <a:spcPts val="0"/>
              </a:spcAft>
              <a:buNone/>
            </a:pPr>
            <a:r>
              <a:rPr b="1" lang="en" sz="1800">
                <a:latin typeface="Times New Roman"/>
                <a:ea typeface="Times New Roman"/>
                <a:cs typeface="Times New Roman"/>
                <a:sym typeface="Times New Roman"/>
              </a:rPr>
              <a:t>2. The beginning and end dates for the scope of work:</a:t>
            </a:r>
            <a:endParaRPr b="1" sz="1800">
              <a:latin typeface="Times New Roman"/>
              <a:ea typeface="Times New Roman"/>
              <a:cs typeface="Times New Roman"/>
              <a:sym typeface="Times New Roman"/>
            </a:endParaRPr>
          </a:p>
          <a:p>
            <a:pPr indent="0" lvl="0" marL="0" rtl="0" algn="l">
              <a:spcBef>
                <a:spcPts val="0"/>
              </a:spcBef>
              <a:spcAft>
                <a:spcPts val="0"/>
              </a:spcAft>
              <a:buNone/>
            </a:pPr>
            <a:r>
              <a:rPr lang="en" sz="1250">
                <a:latin typeface="Times New Roman"/>
                <a:ea typeface="Times New Roman"/>
                <a:cs typeface="Times New Roman"/>
                <a:sym typeface="Times New Roman"/>
              </a:rPr>
              <a:t>      </a:t>
            </a:r>
            <a:r>
              <a:rPr lang="en" sz="1600">
                <a:latin typeface="Times New Roman"/>
                <a:ea typeface="Times New Roman"/>
                <a:cs typeface="Times New Roman"/>
                <a:sym typeface="Times New Roman"/>
              </a:rPr>
              <a:t>Start date: 12-07-23</a:t>
            </a:r>
            <a:endParaRPr sz="1600">
              <a:latin typeface="Times New Roman"/>
              <a:ea typeface="Times New Roman"/>
              <a:cs typeface="Times New Roman"/>
              <a:sym typeface="Times New Roman"/>
            </a:endParaRPr>
          </a:p>
          <a:p>
            <a:pPr indent="0" lvl="0" marL="0" rtl="0" algn="l">
              <a:spcBef>
                <a:spcPts val="0"/>
              </a:spcBef>
              <a:spcAft>
                <a:spcPts val="0"/>
              </a:spcAft>
              <a:buNone/>
            </a:pPr>
            <a:r>
              <a:rPr lang="en" sz="1600">
                <a:latin typeface="Times New Roman"/>
                <a:ea typeface="Times New Roman"/>
                <a:cs typeface="Times New Roman"/>
                <a:sym typeface="Times New Roman"/>
              </a:rPr>
              <a:t>      End date: 19-07-23</a:t>
            </a:r>
            <a:endParaRPr sz="1600">
              <a:latin typeface="Times New Roman"/>
              <a:ea typeface="Times New Roman"/>
              <a:cs typeface="Times New Roman"/>
              <a:sym typeface="Times New Roman"/>
            </a:endParaRPr>
          </a:p>
          <a:p>
            <a:pPr indent="0" lvl="0" marL="0" rtl="0" algn="l">
              <a:spcBef>
                <a:spcPts val="0"/>
              </a:spcBef>
              <a:spcAft>
                <a:spcPts val="0"/>
              </a:spcAft>
              <a:buNone/>
            </a:pPr>
            <a:r>
              <a:t/>
            </a:r>
            <a:endParaRPr sz="1250">
              <a:latin typeface="Times New Roman"/>
              <a:ea typeface="Times New Roman"/>
              <a:cs typeface="Times New Roman"/>
              <a:sym typeface="Times New Roman"/>
            </a:endParaRPr>
          </a:p>
          <a:p>
            <a:pPr indent="0" lvl="0" marL="0" rtl="0" algn="l">
              <a:spcBef>
                <a:spcPts val="0"/>
              </a:spcBef>
              <a:spcAft>
                <a:spcPts val="0"/>
              </a:spcAft>
              <a:buNone/>
            </a:pPr>
            <a:r>
              <a:rPr b="1" lang="en" sz="1800">
                <a:latin typeface="Times New Roman"/>
                <a:ea typeface="Times New Roman"/>
                <a:cs typeface="Times New Roman"/>
                <a:sym typeface="Times New Roman"/>
              </a:rPr>
              <a:t>3. The budget for the scope of work</a:t>
            </a:r>
            <a:endParaRPr b="1" sz="1800">
              <a:latin typeface="Times New Roman"/>
              <a:ea typeface="Times New Roman"/>
              <a:cs typeface="Times New Roman"/>
              <a:sym typeface="Times New Roman"/>
            </a:endParaRPr>
          </a:p>
          <a:p>
            <a:pPr indent="0" lvl="0" marL="0" rtl="0" algn="l">
              <a:spcBef>
                <a:spcPts val="0"/>
              </a:spcBef>
              <a:spcAft>
                <a:spcPts val="0"/>
              </a:spcAft>
              <a:buNone/>
            </a:pPr>
            <a:r>
              <a:rPr lang="en" sz="1250">
                <a:latin typeface="Times New Roman"/>
                <a:ea typeface="Times New Roman"/>
                <a:cs typeface="Times New Roman"/>
                <a:sym typeface="Times New Roman"/>
              </a:rPr>
              <a:t>      </a:t>
            </a:r>
            <a:r>
              <a:rPr lang="en" sz="1600">
                <a:latin typeface="Times New Roman"/>
                <a:ea typeface="Times New Roman"/>
                <a:cs typeface="Times New Roman"/>
                <a:sym typeface="Times New Roman"/>
              </a:rPr>
              <a:t>Budget = hours of labor x average hourly salary of developers + overhead</a:t>
            </a:r>
            <a:endParaRPr sz="1600">
              <a:latin typeface="Times New Roman"/>
              <a:ea typeface="Times New Roman"/>
              <a:cs typeface="Times New Roman"/>
              <a:sym typeface="Times New Roman"/>
            </a:endParaRPr>
          </a:p>
          <a:p>
            <a:pPr indent="0" lvl="0" marL="0" rtl="0" algn="l">
              <a:spcBef>
                <a:spcPts val="0"/>
              </a:spcBef>
              <a:spcAft>
                <a:spcPts val="0"/>
              </a:spcAft>
              <a:buNone/>
            </a:pPr>
            <a:r>
              <a:rPr lang="en" sz="1600">
                <a:latin typeface="Times New Roman"/>
                <a:ea typeface="Times New Roman"/>
                <a:cs typeface="Times New Roman"/>
                <a:sym typeface="Times New Roman"/>
              </a:rPr>
              <a:t>                  = 48 x 320+(48 x 320)= 30720</a:t>
            </a:r>
            <a:endParaRPr sz="1600">
              <a:latin typeface="Times New Roman"/>
              <a:ea typeface="Times New Roman"/>
              <a:cs typeface="Times New Roman"/>
              <a:sym typeface="Times New Roman"/>
            </a:endParaRPr>
          </a:p>
          <a:p>
            <a:pPr indent="0" lvl="0" marL="0" rtl="0" algn="l">
              <a:spcBef>
                <a:spcPts val="0"/>
              </a:spcBef>
              <a:spcAft>
                <a:spcPts val="0"/>
              </a:spcAft>
              <a:buNone/>
            </a:pPr>
            <a:r>
              <a:t/>
            </a:r>
            <a:endParaRPr sz="1250">
              <a:latin typeface="Times New Roman"/>
              <a:ea typeface="Times New Roman"/>
              <a:cs typeface="Times New Roman"/>
              <a:sym typeface="Times New Roman"/>
            </a:endParaRPr>
          </a:p>
          <a:p>
            <a:pPr indent="0" lvl="0" marL="0" rtl="0" algn="l">
              <a:spcBef>
                <a:spcPts val="0"/>
              </a:spcBef>
              <a:spcAft>
                <a:spcPts val="0"/>
              </a:spcAft>
              <a:buNone/>
            </a:pPr>
            <a:r>
              <a:rPr b="1" lang="en" sz="1800">
                <a:latin typeface="Times New Roman"/>
                <a:ea typeface="Times New Roman"/>
                <a:cs typeface="Times New Roman"/>
                <a:sym typeface="Times New Roman"/>
              </a:rPr>
              <a:t>4. The name of the person responsible for the scope of work</a:t>
            </a:r>
            <a:r>
              <a:rPr lang="en" sz="1800">
                <a:latin typeface="Times New Roman"/>
                <a:ea typeface="Times New Roman"/>
                <a:cs typeface="Times New Roman"/>
                <a:sym typeface="Times New Roman"/>
              </a:rPr>
              <a:t>:</a:t>
            </a:r>
            <a:r>
              <a:rPr lang="en" sz="1250">
                <a:latin typeface="Times New Roman"/>
                <a:ea typeface="Times New Roman"/>
                <a:cs typeface="Times New Roman"/>
                <a:sym typeface="Times New Roman"/>
              </a:rPr>
              <a:t> Mr. X</a:t>
            </a:r>
            <a:endParaRPr>
              <a:latin typeface="Times New Roman"/>
              <a:ea typeface="Times New Roman"/>
              <a:cs typeface="Times New Roman"/>
              <a:sym typeface="Times New Roman"/>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43"/>
          <p:cNvSpPr txBox="1"/>
          <p:nvPr>
            <p:ph type="title"/>
          </p:nvPr>
        </p:nvSpPr>
        <p:spPr>
          <a:xfrm>
            <a:off x="457200" y="515450"/>
            <a:ext cx="7196400" cy="90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800"/>
              <a:t>Project Estimation</a:t>
            </a:r>
            <a:endParaRPr sz="2800"/>
          </a:p>
        </p:txBody>
      </p:sp>
      <p:sp>
        <p:nvSpPr>
          <p:cNvPr id="295" name="Google Shape;295;p43"/>
          <p:cNvSpPr txBox="1"/>
          <p:nvPr>
            <p:ph idx="1" type="body"/>
          </p:nvPr>
        </p:nvSpPr>
        <p:spPr>
          <a:xfrm>
            <a:off x="457200" y="1714500"/>
            <a:ext cx="3553500" cy="198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Project estimation is a method of analyzing data to develop a forecast of the resources, time or budget a team might need to complete a project.</a:t>
            </a:r>
            <a:endParaRPr sz="1800"/>
          </a:p>
        </p:txBody>
      </p:sp>
      <p:pic>
        <p:nvPicPr>
          <p:cNvPr id="296" name="Google Shape;296;p43"/>
          <p:cNvPicPr preferRelativeResize="0"/>
          <p:nvPr/>
        </p:nvPicPr>
        <p:blipFill>
          <a:blip r:embed="rId3">
            <a:alphaModFix/>
          </a:blip>
          <a:stretch>
            <a:fillRect/>
          </a:stretch>
        </p:blipFill>
        <p:spPr>
          <a:xfrm>
            <a:off x="4863375" y="806825"/>
            <a:ext cx="4045299" cy="304147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44"/>
          <p:cNvSpPr txBox="1"/>
          <p:nvPr>
            <p:ph idx="1" type="body"/>
          </p:nvPr>
        </p:nvSpPr>
        <p:spPr>
          <a:xfrm>
            <a:off x="0" y="0"/>
            <a:ext cx="9144000" cy="1338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2"/>
              </a:buClr>
              <a:buSzPts val="1100"/>
              <a:buFont typeface="Arial"/>
              <a:buNone/>
            </a:pPr>
            <a:r>
              <a:rPr lang="en" sz="2900">
                <a:latin typeface="Arial"/>
                <a:ea typeface="Arial"/>
                <a:cs typeface="Arial"/>
                <a:sym typeface="Arial"/>
              </a:rPr>
              <a:t>Estimation Techniques</a:t>
            </a:r>
            <a:endParaRPr sz="2900">
              <a:latin typeface="Arial"/>
              <a:ea typeface="Arial"/>
              <a:cs typeface="Arial"/>
              <a:sym typeface="Arial"/>
            </a:endParaRPr>
          </a:p>
          <a:p>
            <a:pPr indent="0" lvl="0" marL="0" rtl="0" algn="ctr">
              <a:spcBef>
                <a:spcPts val="0"/>
              </a:spcBef>
              <a:spcAft>
                <a:spcPts val="0"/>
              </a:spcAft>
              <a:buNone/>
            </a:pPr>
            <a:r>
              <a:rPr lang="en" sz="2900">
                <a:latin typeface="Arial"/>
                <a:ea typeface="Arial"/>
                <a:cs typeface="Arial"/>
                <a:sym typeface="Arial"/>
              </a:rPr>
              <a:t>- The Project Management Approach</a:t>
            </a:r>
            <a:endParaRPr sz="900"/>
          </a:p>
        </p:txBody>
      </p:sp>
      <p:sp>
        <p:nvSpPr>
          <p:cNvPr id="302" name="Google Shape;302;p44"/>
          <p:cNvSpPr txBox="1"/>
          <p:nvPr/>
        </p:nvSpPr>
        <p:spPr>
          <a:xfrm>
            <a:off x="429000" y="1284725"/>
            <a:ext cx="8199600" cy="3866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800"/>
              </a:spcBef>
              <a:spcAft>
                <a:spcPts val="0"/>
              </a:spcAft>
              <a:buClr>
                <a:schemeClr val="dk2"/>
              </a:buClr>
              <a:buSzPts val="1100"/>
              <a:buFont typeface="Arial"/>
              <a:buNone/>
            </a:pPr>
            <a:r>
              <a:rPr lang="en" sz="2400">
                <a:solidFill>
                  <a:schemeClr val="dk2"/>
                </a:solidFill>
              </a:rPr>
              <a:t>•Guesstimating</a:t>
            </a:r>
            <a:endParaRPr sz="2400">
              <a:solidFill>
                <a:schemeClr val="dk2"/>
              </a:solidFill>
            </a:endParaRPr>
          </a:p>
          <a:p>
            <a:pPr indent="0" lvl="0" marL="0" rtl="0" algn="l">
              <a:lnSpc>
                <a:spcPct val="115000"/>
              </a:lnSpc>
              <a:spcBef>
                <a:spcPts val="800"/>
              </a:spcBef>
              <a:spcAft>
                <a:spcPts val="0"/>
              </a:spcAft>
              <a:buClr>
                <a:schemeClr val="dk2"/>
              </a:buClr>
              <a:buSzPts val="1100"/>
              <a:buFont typeface="Arial"/>
              <a:buNone/>
            </a:pPr>
            <a:r>
              <a:rPr lang="en" sz="2400">
                <a:solidFill>
                  <a:schemeClr val="dk2"/>
                </a:solidFill>
              </a:rPr>
              <a:t>•Delphi Technique</a:t>
            </a:r>
            <a:endParaRPr sz="2400">
              <a:solidFill>
                <a:schemeClr val="dk2"/>
              </a:solidFill>
            </a:endParaRPr>
          </a:p>
          <a:p>
            <a:pPr indent="0" lvl="0" marL="0" rtl="0" algn="l">
              <a:lnSpc>
                <a:spcPct val="115000"/>
              </a:lnSpc>
              <a:spcBef>
                <a:spcPts val="800"/>
              </a:spcBef>
              <a:spcAft>
                <a:spcPts val="0"/>
              </a:spcAft>
              <a:buClr>
                <a:schemeClr val="dk2"/>
              </a:buClr>
              <a:buSzPts val="1100"/>
              <a:buFont typeface="Arial"/>
              <a:buNone/>
            </a:pPr>
            <a:r>
              <a:rPr lang="en" sz="2400">
                <a:solidFill>
                  <a:schemeClr val="dk2"/>
                </a:solidFill>
              </a:rPr>
              <a:t>•Time Boxing</a:t>
            </a:r>
            <a:endParaRPr sz="2400">
              <a:solidFill>
                <a:schemeClr val="dk2"/>
              </a:solidFill>
            </a:endParaRPr>
          </a:p>
          <a:p>
            <a:pPr indent="0" lvl="0" marL="0" rtl="0" algn="l">
              <a:lnSpc>
                <a:spcPct val="115000"/>
              </a:lnSpc>
              <a:spcBef>
                <a:spcPts val="800"/>
              </a:spcBef>
              <a:spcAft>
                <a:spcPts val="0"/>
              </a:spcAft>
              <a:buClr>
                <a:schemeClr val="dk2"/>
              </a:buClr>
              <a:buSzPts val="1100"/>
              <a:buFont typeface="Arial"/>
              <a:buNone/>
            </a:pPr>
            <a:r>
              <a:rPr lang="en" sz="2400">
                <a:solidFill>
                  <a:schemeClr val="dk2"/>
                </a:solidFill>
              </a:rPr>
              <a:t>•Top-Down</a:t>
            </a:r>
            <a:endParaRPr sz="2400">
              <a:solidFill>
                <a:schemeClr val="dk2"/>
              </a:solidFill>
            </a:endParaRPr>
          </a:p>
          <a:p>
            <a:pPr indent="0" lvl="0" marL="0" rtl="0" algn="l">
              <a:lnSpc>
                <a:spcPct val="115000"/>
              </a:lnSpc>
              <a:spcBef>
                <a:spcPts val="800"/>
              </a:spcBef>
              <a:spcAft>
                <a:spcPts val="0"/>
              </a:spcAft>
              <a:buClr>
                <a:schemeClr val="dk2"/>
              </a:buClr>
              <a:buSzPts val="1100"/>
              <a:buFont typeface="Arial"/>
              <a:buNone/>
            </a:pPr>
            <a:r>
              <a:rPr lang="en" sz="2400">
                <a:solidFill>
                  <a:schemeClr val="dk2"/>
                </a:solidFill>
              </a:rPr>
              <a:t>•Bottom Up</a:t>
            </a:r>
            <a:endParaRPr sz="2400">
              <a:solidFill>
                <a:schemeClr val="dk2"/>
              </a:solidFill>
            </a:endParaRPr>
          </a:p>
          <a:p>
            <a:pPr indent="0" lvl="0" marL="0" rtl="0" algn="l">
              <a:lnSpc>
                <a:spcPct val="115000"/>
              </a:lnSpc>
              <a:spcBef>
                <a:spcPts val="800"/>
              </a:spcBef>
              <a:spcAft>
                <a:spcPts val="0"/>
              </a:spcAft>
              <a:buClr>
                <a:schemeClr val="dk2"/>
              </a:buClr>
              <a:buSzPts val="1100"/>
              <a:buFont typeface="Arial"/>
              <a:buNone/>
            </a:pPr>
            <a:r>
              <a:rPr lang="en" sz="2400">
                <a:solidFill>
                  <a:schemeClr val="dk2"/>
                </a:solidFill>
              </a:rPr>
              <a:t>•Analogous Estimates (Past experiences)</a:t>
            </a:r>
            <a:endParaRPr sz="2400">
              <a:solidFill>
                <a:schemeClr val="dk2"/>
              </a:solidFill>
            </a:endParaRPr>
          </a:p>
          <a:p>
            <a:pPr indent="0" lvl="0" marL="0" rtl="0" algn="l">
              <a:lnSpc>
                <a:spcPct val="115000"/>
              </a:lnSpc>
              <a:spcBef>
                <a:spcPts val="800"/>
              </a:spcBef>
              <a:spcAft>
                <a:spcPts val="0"/>
              </a:spcAft>
              <a:buClr>
                <a:schemeClr val="dk2"/>
              </a:buClr>
              <a:buSzPts val="1100"/>
              <a:buFont typeface="Arial"/>
              <a:buNone/>
            </a:pPr>
            <a:r>
              <a:rPr lang="en" sz="2400">
                <a:solidFill>
                  <a:schemeClr val="dk2"/>
                </a:solidFill>
              </a:rPr>
              <a:t>•Parametric Modeling (Statistical)</a:t>
            </a:r>
            <a:endParaRPr sz="2400">
              <a:solidFill>
                <a:schemeClr val="dk2"/>
              </a:solidFill>
            </a:endParaRPr>
          </a:p>
          <a:p>
            <a:pPr indent="0" lvl="0" marL="0" rtl="0" algn="l">
              <a:spcBef>
                <a:spcPts val="0"/>
              </a:spcBef>
              <a:spcAft>
                <a:spcPts val="0"/>
              </a:spcAft>
              <a:buNone/>
            </a:pPr>
            <a:r>
              <a:t/>
            </a:r>
            <a:endParaRPr sz="600">
              <a:latin typeface="Roboto"/>
              <a:ea typeface="Roboto"/>
              <a:cs typeface="Roboto"/>
              <a:sym typeface="Roboto"/>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45"/>
          <p:cNvSpPr txBox="1"/>
          <p:nvPr>
            <p:ph type="title"/>
          </p:nvPr>
        </p:nvSpPr>
        <p:spPr>
          <a:xfrm>
            <a:off x="487050" y="342200"/>
            <a:ext cx="8006700" cy="504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latin typeface="Arial"/>
                <a:ea typeface="Arial"/>
                <a:cs typeface="Arial"/>
                <a:sym typeface="Arial"/>
              </a:rPr>
              <a:t>WBS Checklist</a:t>
            </a:r>
            <a:endParaRPr>
              <a:latin typeface="Arial"/>
              <a:ea typeface="Arial"/>
              <a:cs typeface="Arial"/>
              <a:sym typeface="Arial"/>
            </a:endParaRPr>
          </a:p>
        </p:txBody>
      </p:sp>
      <p:sp>
        <p:nvSpPr>
          <p:cNvPr id="308" name="Google Shape;308;p45"/>
          <p:cNvSpPr txBox="1"/>
          <p:nvPr>
            <p:ph idx="1" type="body"/>
          </p:nvPr>
        </p:nvSpPr>
        <p:spPr>
          <a:xfrm>
            <a:off x="457200" y="1124875"/>
            <a:ext cx="3401400" cy="2570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rgbClr val="202124"/>
                </a:solidFill>
                <a:highlight>
                  <a:srgbClr val="FFFFFF"/>
                </a:highlight>
                <a:latin typeface="Arial"/>
                <a:ea typeface="Arial"/>
                <a:cs typeface="Arial"/>
                <a:sym typeface="Arial"/>
              </a:rPr>
              <a:t>The checklist can be used </a:t>
            </a:r>
            <a:r>
              <a:rPr lang="en" sz="1500">
                <a:solidFill>
                  <a:srgbClr val="040C28"/>
                </a:solidFill>
                <a:latin typeface="Arial"/>
                <a:ea typeface="Arial"/>
                <a:cs typeface="Arial"/>
                <a:sym typeface="Arial"/>
              </a:rPr>
              <a:t>to assure that the project has completed the activities related to an effective Work Breakdown Structure</a:t>
            </a:r>
            <a:r>
              <a:rPr lang="en" sz="1500">
                <a:solidFill>
                  <a:srgbClr val="202124"/>
                </a:solidFill>
                <a:highlight>
                  <a:srgbClr val="FFFFFF"/>
                </a:highlight>
                <a:latin typeface="Arial"/>
                <a:ea typeface="Arial"/>
                <a:cs typeface="Arial"/>
                <a:sym typeface="Arial"/>
              </a:rPr>
              <a:t> and what if the WBS define 100% of the scope of the project or not.</a:t>
            </a:r>
            <a:endParaRPr/>
          </a:p>
        </p:txBody>
      </p:sp>
      <p:sp>
        <p:nvSpPr>
          <p:cNvPr id="309" name="Google Shape;309;p45"/>
          <p:cNvSpPr txBox="1"/>
          <p:nvPr/>
        </p:nvSpPr>
        <p:spPr>
          <a:xfrm>
            <a:off x="4711675" y="342200"/>
            <a:ext cx="3829800" cy="544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rgbClr val="202124"/>
                </a:solidFill>
                <a:highlight>
                  <a:srgbClr val="FFFFFF"/>
                </a:highlight>
              </a:rPr>
              <a:t>  </a:t>
            </a:r>
            <a:r>
              <a:rPr b="1" lang="en" sz="1500">
                <a:solidFill>
                  <a:srgbClr val="202124"/>
                </a:solidFill>
                <a:highlight>
                  <a:srgbClr val="FFFFFF"/>
                </a:highlight>
              </a:rPr>
              <a:t>Checklist:</a:t>
            </a:r>
            <a:endParaRPr b="1" sz="1500">
              <a:solidFill>
                <a:srgbClr val="202124"/>
              </a:solidFill>
              <a:highlight>
                <a:srgbClr val="FFFFFF"/>
              </a:highlight>
            </a:endParaRPr>
          </a:p>
          <a:p>
            <a:pPr indent="0" lvl="0" marL="0" rtl="0" algn="l">
              <a:spcBef>
                <a:spcPts val="0"/>
              </a:spcBef>
              <a:spcAft>
                <a:spcPts val="0"/>
              </a:spcAft>
              <a:buNone/>
            </a:pPr>
            <a:r>
              <a:t/>
            </a:r>
            <a:endParaRPr b="1" sz="1500">
              <a:solidFill>
                <a:srgbClr val="202124"/>
              </a:solidFill>
              <a:highlight>
                <a:srgbClr val="FFFFFF"/>
              </a:highlight>
            </a:endParaRPr>
          </a:p>
          <a:p>
            <a:pPr indent="-317500" lvl="0" marL="457200" rtl="0" algn="l">
              <a:lnSpc>
                <a:spcPct val="150000"/>
              </a:lnSpc>
              <a:spcBef>
                <a:spcPts val="0"/>
              </a:spcBef>
              <a:spcAft>
                <a:spcPts val="0"/>
              </a:spcAft>
              <a:buClr>
                <a:srgbClr val="1D1D1F"/>
              </a:buClr>
              <a:buSzPts val="1400"/>
              <a:buChar char="❏"/>
            </a:pPr>
            <a:r>
              <a:rPr lang="en">
                <a:solidFill>
                  <a:srgbClr val="1D1D1F"/>
                </a:solidFill>
                <a:highlight>
                  <a:srgbClr val="FFFFFF"/>
                </a:highlight>
              </a:rPr>
              <a:t>If it does define 100% of the work that will be produced by the project</a:t>
            </a:r>
            <a:endParaRPr>
              <a:solidFill>
                <a:srgbClr val="1D1D1F"/>
              </a:solidFill>
              <a:highlight>
                <a:srgbClr val="FFFFFF"/>
              </a:highlight>
            </a:endParaRPr>
          </a:p>
          <a:p>
            <a:pPr indent="-317500" lvl="0" marL="457200" rtl="0" algn="l">
              <a:lnSpc>
                <a:spcPct val="150000"/>
              </a:lnSpc>
              <a:spcBef>
                <a:spcPts val="0"/>
              </a:spcBef>
              <a:spcAft>
                <a:spcPts val="0"/>
              </a:spcAft>
              <a:buClr>
                <a:srgbClr val="1D1D1F"/>
              </a:buClr>
              <a:buSzPts val="1400"/>
              <a:buChar char="❏"/>
            </a:pPr>
            <a:r>
              <a:rPr lang="en">
                <a:solidFill>
                  <a:srgbClr val="1D1D1F"/>
                </a:solidFill>
                <a:highlight>
                  <a:srgbClr val="FFFFFF"/>
                </a:highlight>
              </a:rPr>
              <a:t>If it does each element represent a deliverable</a:t>
            </a:r>
            <a:endParaRPr>
              <a:solidFill>
                <a:srgbClr val="1D1D1F"/>
              </a:solidFill>
              <a:highlight>
                <a:srgbClr val="FFFFFF"/>
              </a:highlight>
            </a:endParaRPr>
          </a:p>
          <a:p>
            <a:pPr indent="-317500" lvl="0" marL="457200" rtl="0" algn="l">
              <a:lnSpc>
                <a:spcPct val="150000"/>
              </a:lnSpc>
              <a:spcBef>
                <a:spcPts val="0"/>
              </a:spcBef>
              <a:spcAft>
                <a:spcPts val="0"/>
              </a:spcAft>
              <a:buClr>
                <a:srgbClr val="1D1D1F"/>
              </a:buClr>
              <a:buSzPts val="1400"/>
              <a:buChar char="❏"/>
            </a:pPr>
            <a:r>
              <a:rPr lang="en">
                <a:solidFill>
                  <a:srgbClr val="1D1D1F"/>
                </a:solidFill>
                <a:highlight>
                  <a:srgbClr val="FFFFFF"/>
                </a:highlight>
              </a:rPr>
              <a:t>If there are a hierarchical structure used</a:t>
            </a:r>
            <a:endParaRPr>
              <a:solidFill>
                <a:srgbClr val="1D1D1F"/>
              </a:solidFill>
              <a:highlight>
                <a:srgbClr val="FFFFFF"/>
              </a:highlight>
            </a:endParaRPr>
          </a:p>
          <a:p>
            <a:pPr indent="-317500" lvl="0" marL="457200" rtl="0" algn="l">
              <a:lnSpc>
                <a:spcPct val="150000"/>
              </a:lnSpc>
              <a:spcBef>
                <a:spcPts val="0"/>
              </a:spcBef>
              <a:spcAft>
                <a:spcPts val="0"/>
              </a:spcAft>
              <a:buClr>
                <a:srgbClr val="1D1D1F"/>
              </a:buClr>
              <a:buSzPts val="1400"/>
              <a:buChar char="❏"/>
            </a:pPr>
            <a:r>
              <a:rPr lang="en">
                <a:solidFill>
                  <a:srgbClr val="1D1D1F"/>
                </a:solidFill>
                <a:highlight>
                  <a:srgbClr val="FFFFFF"/>
                </a:highlight>
              </a:rPr>
              <a:t>If it does have a least two levels with at least one level of decomposition.</a:t>
            </a:r>
            <a:endParaRPr>
              <a:solidFill>
                <a:srgbClr val="1D1D1F"/>
              </a:solidFill>
              <a:highlight>
                <a:srgbClr val="FFFFFF"/>
              </a:highlight>
            </a:endParaRPr>
          </a:p>
          <a:p>
            <a:pPr indent="-317500" lvl="0" marL="457200" rtl="0" algn="l">
              <a:lnSpc>
                <a:spcPct val="150000"/>
              </a:lnSpc>
              <a:spcBef>
                <a:spcPts val="0"/>
              </a:spcBef>
              <a:spcAft>
                <a:spcPts val="0"/>
              </a:spcAft>
              <a:buClr>
                <a:srgbClr val="1D1D1F"/>
              </a:buClr>
              <a:buSzPts val="1400"/>
              <a:buChar char="❏"/>
            </a:pPr>
            <a:r>
              <a:rPr lang="en">
                <a:solidFill>
                  <a:srgbClr val="1D1D1F"/>
                </a:solidFill>
                <a:highlight>
                  <a:srgbClr val="FFFFFF"/>
                </a:highlight>
              </a:rPr>
              <a:t>Is there a hierarchical structure used</a:t>
            </a:r>
            <a:endParaRPr>
              <a:solidFill>
                <a:srgbClr val="1D1D1F"/>
              </a:solidFill>
              <a:highlight>
                <a:srgbClr val="FFFFFF"/>
              </a:highlight>
            </a:endParaRPr>
          </a:p>
          <a:p>
            <a:pPr indent="-317500" lvl="0" marL="457200" rtl="0" algn="l">
              <a:lnSpc>
                <a:spcPct val="150000"/>
              </a:lnSpc>
              <a:spcBef>
                <a:spcPts val="0"/>
              </a:spcBef>
              <a:spcAft>
                <a:spcPts val="0"/>
              </a:spcAft>
              <a:buClr>
                <a:srgbClr val="1D1D1F"/>
              </a:buClr>
              <a:buSzPts val="1400"/>
              <a:buChar char="❏"/>
            </a:pPr>
            <a:r>
              <a:rPr lang="en">
                <a:solidFill>
                  <a:srgbClr val="1D1D1F"/>
                </a:solidFill>
                <a:highlight>
                  <a:srgbClr val="FFFFFF"/>
                </a:highlight>
              </a:rPr>
              <a:t>If it does allow to estimate costs accurately</a:t>
            </a:r>
            <a:endParaRPr>
              <a:solidFill>
                <a:srgbClr val="1D1D1F"/>
              </a:solidFill>
              <a:highlight>
                <a:srgbClr val="FFFFFF"/>
              </a:highlight>
            </a:endParaRPr>
          </a:p>
          <a:p>
            <a:pPr indent="0" lvl="0" marL="457200" rtl="0" algn="l">
              <a:lnSpc>
                <a:spcPct val="150000"/>
              </a:lnSpc>
              <a:spcBef>
                <a:spcPts val="0"/>
              </a:spcBef>
              <a:spcAft>
                <a:spcPts val="0"/>
              </a:spcAft>
              <a:buNone/>
            </a:pPr>
            <a:r>
              <a:t/>
            </a:r>
            <a:endParaRPr>
              <a:solidFill>
                <a:srgbClr val="202124"/>
              </a:solidFill>
              <a:highlight>
                <a:srgbClr val="FFFFFF"/>
              </a:highlight>
            </a:endParaRPr>
          </a:p>
          <a:p>
            <a:pPr indent="0" lvl="0" marL="0" rtl="0" algn="l">
              <a:lnSpc>
                <a:spcPct val="150000"/>
              </a:lnSpc>
              <a:spcBef>
                <a:spcPts val="0"/>
              </a:spcBef>
              <a:spcAft>
                <a:spcPts val="0"/>
              </a:spcAft>
              <a:buNone/>
            </a:pPr>
            <a:r>
              <a:t/>
            </a:r>
            <a:endParaRPr>
              <a:solidFill>
                <a:srgbClr val="202124"/>
              </a:solidFill>
              <a:highlight>
                <a:srgbClr val="FFFFFF"/>
              </a:highlight>
            </a:endParaRPr>
          </a:p>
          <a:p>
            <a:pPr indent="0" lvl="0" marL="0" rtl="0" algn="l">
              <a:spcBef>
                <a:spcPts val="0"/>
              </a:spcBef>
              <a:spcAft>
                <a:spcPts val="0"/>
              </a:spcAft>
              <a:buNone/>
            </a:pPr>
            <a:r>
              <a:t/>
            </a:r>
            <a:endParaRPr sz="1500">
              <a:solidFill>
                <a:srgbClr val="202124"/>
              </a:solidFill>
              <a:highlight>
                <a:srgbClr val="FFFFFF"/>
              </a:highlight>
            </a:endParaRPr>
          </a:p>
          <a:p>
            <a:pPr indent="0" lvl="0" marL="0" rtl="0" algn="l">
              <a:spcBef>
                <a:spcPts val="0"/>
              </a:spcBef>
              <a:spcAft>
                <a:spcPts val="0"/>
              </a:spcAft>
              <a:buNone/>
            </a:pPr>
            <a:r>
              <a:t/>
            </a:r>
            <a:endParaRPr sz="1500">
              <a:solidFill>
                <a:srgbClr val="202124"/>
              </a:solidFill>
              <a:highlight>
                <a:srgbClr val="FFFFFF"/>
              </a:highlight>
            </a:endParaRPr>
          </a:p>
          <a:p>
            <a:pPr indent="0" lvl="0" marL="0" rtl="0" algn="l">
              <a:spcBef>
                <a:spcPts val="0"/>
              </a:spcBef>
              <a:spcAft>
                <a:spcPts val="0"/>
              </a:spcAft>
              <a:buNone/>
            </a:pPr>
            <a:r>
              <a:t/>
            </a:r>
            <a:endParaRPr sz="1500">
              <a:solidFill>
                <a:srgbClr val="202124"/>
              </a:solidFill>
              <a:highlight>
                <a:srgbClr val="FFFFFF"/>
              </a:highlight>
            </a:endParaRPr>
          </a:p>
          <a:p>
            <a:pPr indent="0" lvl="0" marL="0" rtl="0" algn="l">
              <a:spcBef>
                <a:spcPts val="0"/>
              </a:spcBef>
              <a:spcAft>
                <a:spcPts val="0"/>
              </a:spcAft>
              <a:buNone/>
            </a:pPr>
            <a:r>
              <a:t/>
            </a:r>
            <a:endParaRPr sz="1500">
              <a:solidFill>
                <a:srgbClr val="202124"/>
              </a:solidFill>
              <a:highlight>
                <a:srgbClr val="FFFFFF"/>
              </a:highlight>
            </a:endParaRPr>
          </a:p>
        </p:txBody>
      </p:sp>
      <p:sp>
        <p:nvSpPr>
          <p:cNvPr id="310" name="Google Shape;310;p45"/>
          <p:cNvSpPr/>
          <p:nvPr/>
        </p:nvSpPr>
        <p:spPr>
          <a:xfrm>
            <a:off x="2954908" y="389948"/>
            <a:ext cx="429138" cy="456555"/>
          </a:xfrm>
          <a:custGeom>
            <a:rect b="b" l="l" r="r" t="t"/>
            <a:pathLst>
              <a:path extrusionOk="0" h="23813" w="22383">
                <a:moveTo>
                  <a:pt x="12309" y="12444"/>
                </a:moveTo>
                <a:lnTo>
                  <a:pt x="12342" y="12511"/>
                </a:lnTo>
                <a:cubicBezTo>
                  <a:pt x="12309" y="12477"/>
                  <a:pt x="12309" y="12477"/>
                  <a:pt x="12275" y="12444"/>
                </a:cubicBezTo>
                <a:close/>
                <a:moveTo>
                  <a:pt x="12142" y="13578"/>
                </a:moveTo>
                <a:cubicBezTo>
                  <a:pt x="12009" y="13711"/>
                  <a:pt x="11875" y="13812"/>
                  <a:pt x="11742" y="13878"/>
                </a:cubicBezTo>
                <a:cubicBezTo>
                  <a:pt x="11642" y="13912"/>
                  <a:pt x="11542" y="13945"/>
                  <a:pt x="11442" y="13945"/>
                </a:cubicBezTo>
                <a:cubicBezTo>
                  <a:pt x="11542" y="13912"/>
                  <a:pt x="11642" y="13878"/>
                  <a:pt x="11742" y="13845"/>
                </a:cubicBezTo>
                <a:cubicBezTo>
                  <a:pt x="11842" y="13778"/>
                  <a:pt x="11975" y="13678"/>
                  <a:pt x="12075" y="13578"/>
                </a:cubicBezTo>
                <a:close/>
                <a:moveTo>
                  <a:pt x="11482" y="8722"/>
                </a:moveTo>
                <a:cubicBezTo>
                  <a:pt x="12114" y="8722"/>
                  <a:pt x="12706" y="8849"/>
                  <a:pt x="13276" y="9175"/>
                </a:cubicBezTo>
                <a:cubicBezTo>
                  <a:pt x="13376" y="9208"/>
                  <a:pt x="13510" y="9308"/>
                  <a:pt x="13610" y="9375"/>
                </a:cubicBezTo>
                <a:cubicBezTo>
                  <a:pt x="13443" y="9609"/>
                  <a:pt x="13243" y="9842"/>
                  <a:pt x="13076" y="10076"/>
                </a:cubicBezTo>
                <a:lnTo>
                  <a:pt x="12075" y="11343"/>
                </a:lnTo>
                <a:cubicBezTo>
                  <a:pt x="12075" y="11376"/>
                  <a:pt x="12075" y="11376"/>
                  <a:pt x="12075" y="11376"/>
                </a:cubicBezTo>
                <a:cubicBezTo>
                  <a:pt x="11933" y="11214"/>
                  <a:pt x="11704" y="11163"/>
                  <a:pt x="11471" y="11163"/>
                </a:cubicBezTo>
                <a:cubicBezTo>
                  <a:pt x="11322" y="11163"/>
                  <a:pt x="11171" y="11184"/>
                  <a:pt x="11041" y="11210"/>
                </a:cubicBezTo>
                <a:cubicBezTo>
                  <a:pt x="10708" y="11276"/>
                  <a:pt x="10407" y="11477"/>
                  <a:pt x="10174" y="11743"/>
                </a:cubicBezTo>
                <a:cubicBezTo>
                  <a:pt x="9707" y="12277"/>
                  <a:pt x="9574" y="13078"/>
                  <a:pt x="9940" y="13711"/>
                </a:cubicBezTo>
                <a:cubicBezTo>
                  <a:pt x="10253" y="14223"/>
                  <a:pt x="10833" y="14541"/>
                  <a:pt x="11410" y="14541"/>
                </a:cubicBezTo>
                <a:cubicBezTo>
                  <a:pt x="11510" y="14541"/>
                  <a:pt x="11610" y="14532"/>
                  <a:pt x="11708" y="14512"/>
                </a:cubicBezTo>
                <a:cubicBezTo>
                  <a:pt x="12376" y="14379"/>
                  <a:pt x="12909" y="13745"/>
                  <a:pt x="13009" y="13078"/>
                </a:cubicBezTo>
                <a:cubicBezTo>
                  <a:pt x="13043" y="12677"/>
                  <a:pt x="12909" y="12244"/>
                  <a:pt x="12676" y="11910"/>
                </a:cubicBezTo>
                <a:cubicBezTo>
                  <a:pt x="12943" y="11577"/>
                  <a:pt x="13176" y="11210"/>
                  <a:pt x="13443" y="10876"/>
                </a:cubicBezTo>
                <a:cubicBezTo>
                  <a:pt x="13710" y="10543"/>
                  <a:pt x="13943" y="10209"/>
                  <a:pt x="14210" y="9875"/>
                </a:cubicBezTo>
                <a:cubicBezTo>
                  <a:pt x="14510" y="10176"/>
                  <a:pt x="14777" y="10543"/>
                  <a:pt x="14977" y="10909"/>
                </a:cubicBezTo>
                <a:cubicBezTo>
                  <a:pt x="14944" y="10976"/>
                  <a:pt x="14911" y="11076"/>
                  <a:pt x="14944" y="11176"/>
                </a:cubicBezTo>
                <a:cubicBezTo>
                  <a:pt x="15778" y="13111"/>
                  <a:pt x="14977" y="15579"/>
                  <a:pt x="13109" y="16614"/>
                </a:cubicBezTo>
                <a:cubicBezTo>
                  <a:pt x="12536" y="16926"/>
                  <a:pt x="11889" y="17073"/>
                  <a:pt x="11235" y="17073"/>
                </a:cubicBezTo>
                <a:cubicBezTo>
                  <a:pt x="9796" y="17073"/>
                  <a:pt x="8329" y="16362"/>
                  <a:pt x="7572" y="15146"/>
                </a:cubicBezTo>
                <a:cubicBezTo>
                  <a:pt x="6738" y="13778"/>
                  <a:pt x="6738" y="12177"/>
                  <a:pt x="7572" y="10876"/>
                </a:cubicBezTo>
                <a:cubicBezTo>
                  <a:pt x="8339" y="9742"/>
                  <a:pt x="9707" y="8875"/>
                  <a:pt x="11041" y="8741"/>
                </a:cubicBezTo>
                <a:cubicBezTo>
                  <a:pt x="11190" y="8729"/>
                  <a:pt x="11337" y="8722"/>
                  <a:pt x="11482" y="8722"/>
                </a:cubicBezTo>
                <a:close/>
                <a:moveTo>
                  <a:pt x="11787" y="6024"/>
                </a:moveTo>
                <a:cubicBezTo>
                  <a:pt x="12646" y="6024"/>
                  <a:pt x="13490" y="6192"/>
                  <a:pt x="14277" y="6573"/>
                </a:cubicBezTo>
                <a:cubicBezTo>
                  <a:pt x="14644" y="6740"/>
                  <a:pt x="14977" y="6940"/>
                  <a:pt x="15311" y="7173"/>
                </a:cubicBezTo>
                <a:cubicBezTo>
                  <a:pt x="14877" y="7707"/>
                  <a:pt x="14477" y="8241"/>
                  <a:pt x="14043" y="8808"/>
                </a:cubicBezTo>
                <a:cubicBezTo>
                  <a:pt x="14010" y="8775"/>
                  <a:pt x="13977" y="8741"/>
                  <a:pt x="13910" y="8708"/>
                </a:cubicBezTo>
                <a:cubicBezTo>
                  <a:pt x="13243" y="8208"/>
                  <a:pt x="12409" y="7974"/>
                  <a:pt x="11575" y="7941"/>
                </a:cubicBezTo>
                <a:cubicBezTo>
                  <a:pt x="11543" y="7940"/>
                  <a:pt x="11511" y="7940"/>
                  <a:pt x="11478" y="7940"/>
                </a:cubicBezTo>
                <a:cubicBezTo>
                  <a:pt x="9843" y="7940"/>
                  <a:pt x="8219" y="8766"/>
                  <a:pt x="7205" y="10042"/>
                </a:cubicBezTo>
                <a:cubicBezTo>
                  <a:pt x="6705" y="10709"/>
                  <a:pt x="6305" y="11477"/>
                  <a:pt x="6204" y="12310"/>
                </a:cubicBezTo>
                <a:cubicBezTo>
                  <a:pt x="6038" y="13244"/>
                  <a:pt x="6238" y="14178"/>
                  <a:pt x="6638" y="15046"/>
                </a:cubicBezTo>
                <a:cubicBezTo>
                  <a:pt x="7460" y="16795"/>
                  <a:pt x="9355" y="17870"/>
                  <a:pt x="11254" y="17870"/>
                </a:cubicBezTo>
                <a:cubicBezTo>
                  <a:pt x="11745" y="17870"/>
                  <a:pt x="12236" y="17798"/>
                  <a:pt x="12709" y="17648"/>
                </a:cubicBezTo>
                <a:cubicBezTo>
                  <a:pt x="15111" y="16880"/>
                  <a:pt x="16478" y="14212"/>
                  <a:pt x="16011" y="11777"/>
                </a:cubicBezTo>
                <a:cubicBezTo>
                  <a:pt x="15945" y="11510"/>
                  <a:pt x="15845" y="11210"/>
                  <a:pt x="15745" y="10943"/>
                </a:cubicBezTo>
                <a:cubicBezTo>
                  <a:pt x="15678" y="10843"/>
                  <a:pt x="15578" y="10743"/>
                  <a:pt x="15478" y="10676"/>
                </a:cubicBezTo>
                <a:cubicBezTo>
                  <a:pt x="15244" y="10176"/>
                  <a:pt x="14977" y="9742"/>
                  <a:pt x="14610" y="9342"/>
                </a:cubicBezTo>
                <a:cubicBezTo>
                  <a:pt x="14811" y="9075"/>
                  <a:pt x="15011" y="8841"/>
                  <a:pt x="15178" y="8608"/>
                </a:cubicBezTo>
                <a:lnTo>
                  <a:pt x="15911" y="7640"/>
                </a:lnTo>
                <a:cubicBezTo>
                  <a:pt x="16345" y="8074"/>
                  <a:pt x="16779" y="8574"/>
                  <a:pt x="17112" y="9108"/>
                </a:cubicBezTo>
                <a:cubicBezTo>
                  <a:pt x="17246" y="9342"/>
                  <a:pt x="17379" y="9575"/>
                  <a:pt x="17513" y="9809"/>
                </a:cubicBezTo>
                <a:cubicBezTo>
                  <a:pt x="17446" y="9909"/>
                  <a:pt x="17446" y="10042"/>
                  <a:pt x="17513" y="10176"/>
                </a:cubicBezTo>
                <a:cubicBezTo>
                  <a:pt x="18847" y="13345"/>
                  <a:pt x="17379" y="17447"/>
                  <a:pt x="14344" y="19049"/>
                </a:cubicBezTo>
                <a:cubicBezTo>
                  <a:pt x="13411" y="19541"/>
                  <a:pt x="12367" y="19771"/>
                  <a:pt x="11317" y="19771"/>
                </a:cubicBezTo>
                <a:cubicBezTo>
                  <a:pt x="8951" y="19771"/>
                  <a:pt x="6551" y="18601"/>
                  <a:pt x="5304" y="16614"/>
                </a:cubicBezTo>
                <a:cubicBezTo>
                  <a:pt x="4570" y="15479"/>
                  <a:pt x="4170" y="14145"/>
                  <a:pt x="4203" y="12811"/>
                </a:cubicBezTo>
                <a:cubicBezTo>
                  <a:pt x="4270" y="11677"/>
                  <a:pt x="4637" y="10576"/>
                  <a:pt x="5270" y="9575"/>
                </a:cubicBezTo>
                <a:cubicBezTo>
                  <a:pt x="6505" y="7674"/>
                  <a:pt x="8740" y="6306"/>
                  <a:pt x="10975" y="6073"/>
                </a:cubicBezTo>
                <a:cubicBezTo>
                  <a:pt x="11246" y="6041"/>
                  <a:pt x="11517" y="6024"/>
                  <a:pt x="11787" y="6024"/>
                </a:cubicBezTo>
                <a:close/>
                <a:moveTo>
                  <a:pt x="12069" y="2801"/>
                </a:moveTo>
                <a:cubicBezTo>
                  <a:pt x="13365" y="2801"/>
                  <a:pt x="14628" y="3064"/>
                  <a:pt x="15811" y="3604"/>
                </a:cubicBezTo>
                <a:cubicBezTo>
                  <a:pt x="16345" y="3871"/>
                  <a:pt x="16845" y="4171"/>
                  <a:pt x="17312" y="4538"/>
                </a:cubicBezTo>
                <a:cubicBezTo>
                  <a:pt x="17046" y="4872"/>
                  <a:pt x="16779" y="5205"/>
                  <a:pt x="16512" y="5572"/>
                </a:cubicBezTo>
                <a:cubicBezTo>
                  <a:pt x="16245" y="5906"/>
                  <a:pt x="16011" y="6239"/>
                  <a:pt x="15745" y="6573"/>
                </a:cubicBezTo>
                <a:cubicBezTo>
                  <a:pt x="15645" y="6506"/>
                  <a:pt x="15544" y="6440"/>
                  <a:pt x="15444" y="6373"/>
                </a:cubicBezTo>
                <a:cubicBezTo>
                  <a:pt x="14377" y="5639"/>
                  <a:pt x="13076" y="5272"/>
                  <a:pt x="11808" y="5239"/>
                </a:cubicBezTo>
                <a:cubicBezTo>
                  <a:pt x="11776" y="5238"/>
                  <a:pt x="11744" y="5238"/>
                  <a:pt x="11712" y="5238"/>
                </a:cubicBezTo>
                <a:cubicBezTo>
                  <a:pt x="9176" y="5238"/>
                  <a:pt x="6651" y="6531"/>
                  <a:pt x="5070" y="8508"/>
                </a:cubicBezTo>
                <a:cubicBezTo>
                  <a:pt x="4270" y="9542"/>
                  <a:pt x="3669" y="10709"/>
                  <a:pt x="3503" y="12010"/>
                </a:cubicBezTo>
                <a:cubicBezTo>
                  <a:pt x="3302" y="13445"/>
                  <a:pt x="3569" y="14912"/>
                  <a:pt x="4170" y="16213"/>
                </a:cubicBezTo>
                <a:cubicBezTo>
                  <a:pt x="5463" y="18906"/>
                  <a:pt x="8366" y="20575"/>
                  <a:pt x="11307" y="20575"/>
                </a:cubicBezTo>
                <a:cubicBezTo>
                  <a:pt x="12081" y="20575"/>
                  <a:pt x="12859" y="20460"/>
                  <a:pt x="13610" y="20216"/>
                </a:cubicBezTo>
                <a:cubicBezTo>
                  <a:pt x="17279" y="19015"/>
                  <a:pt x="19414" y="14846"/>
                  <a:pt x="18647" y="11110"/>
                </a:cubicBezTo>
                <a:cubicBezTo>
                  <a:pt x="18547" y="10643"/>
                  <a:pt x="18380" y="10209"/>
                  <a:pt x="18213" y="9775"/>
                </a:cubicBezTo>
                <a:cubicBezTo>
                  <a:pt x="18180" y="9675"/>
                  <a:pt x="18080" y="9609"/>
                  <a:pt x="17946" y="9575"/>
                </a:cubicBezTo>
                <a:cubicBezTo>
                  <a:pt x="17546" y="8641"/>
                  <a:pt x="17012" y="7807"/>
                  <a:pt x="16312" y="7073"/>
                </a:cubicBezTo>
                <a:cubicBezTo>
                  <a:pt x="16845" y="6373"/>
                  <a:pt x="17346" y="5672"/>
                  <a:pt x="17879" y="4972"/>
                </a:cubicBezTo>
                <a:cubicBezTo>
                  <a:pt x="18647" y="5672"/>
                  <a:pt x="19314" y="6440"/>
                  <a:pt x="19881" y="7340"/>
                </a:cubicBezTo>
                <a:cubicBezTo>
                  <a:pt x="20114" y="7707"/>
                  <a:pt x="20315" y="8107"/>
                  <a:pt x="20515" y="8508"/>
                </a:cubicBezTo>
                <a:cubicBezTo>
                  <a:pt x="20481" y="8608"/>
                  <a:pt x="20481" y="8741"/>
                  <a:pt x="20515" y="8875"/>
                </a:cubicBezTo>
                <a:cubicBezTo>
                  <a:pt x="21515" y="11210"/>
                  <a:pt x="21449" y="13878"/>
                  <a:pt x="20615" y="16247"/>
                </a:cubicBezTo>
                <a:cubicBezTo>
                  <a:pt x="19781" y="18615"/>
                  <a:pt x="18113" y="20716"/>
                  <a:pt x="15878" y="21917"/>
                </a:cubicBezTo>
                <a:cubicBezTo>
                  <a:pt x="14518" y="22659"/>
                  <a:pt x="12981" y="23006"/>
                  <a:pt x="11438" y="23006"/>
                </a:cubicBezTo>
                <a:cubicBezTo>
                  <a:pt x="10482" y="23006"/>
                  <a:pt x="9525" y="22873"/>
                  <a:pt x="8606" y="22618"/>
                </a:cubicBezTo>
                <a:cubicBezTo>
                  <a:pt x="6204" y="21984"/>
                  <a:pt x="3970" y="20550"/>
                  <a:pt x="2635" y="18448"/>
                </a:cubicBezTo>
                <a:cubicBezTo>
                  <a:pt x="1534" y="16780"/>
                  <a:pt x="934" y="14779"/>
                  <a:pt x="967" y="12811"/>
                </a:cubicBezTo>
                <a:cubicBezTo>
                  <a:pt x="1034" y="11110"/>
                  <a:pt x="1568" y="9475"/>
                  <a:pt x="2535" y="8041"/>
                </a:cubicBezTo>
                <a:cubicBezTo>
                  <a:pt x="3436" y="6606"/>
                  <a:pt x="4703" y="5406"/>
                  <a:pt x="6171" y="4538"/>
                </a:cubicBezTo>
                <a:cubicBezTo>
                  <a:pt x="7605" y="3638"/>
                  <a:pt x="9273" y="3037"/>
                  <a:pt x="10908" y="2870"/>
                </a:cubicBezTo>
                <a:cubicBezTo>
                  <a:pt x="11297" y="2825"/>
                  <a:pt x="11684" y="2801"/>
                  <a:pt x="12069" y="2801"/>
                </a:cubicBezTo>
                <a:close/>
                <a:moveTo>
                  <a:pt x="18919" y="1"/>
                </a:moveTo>
                <a:cubicBezTo>
                  <a:pt x="18772" y="1"/>
                  <a:pt x="18621" y="115"/>
                  <a:pt x="18647" y="269"/>
                </a:cubicBezTo>
                <a:cubicBezTo>
                  <a:pt x="18647" y="635"/>
                  <a:pt x="18680" y="1036"/>
                  <a:pt x="18713" y="1403"/>
                </a:cubicBezTo>
                <a:cubicBezTo>
                  <a:pt x="18647" y="1936"/>
                  <a:pt x="18580" y="2437"/>
                  <a:pt x="18547" y="2970"/>
                </a:cubicBezTo>
                <a:cubicBezTo>
                  <a:pt x="18447" y="3071"/>
                  <a:pt x="18346" y="3204"/>
                  <a:pt x="18280" y="3304"/>
                </a:cubicBezTo>
                <a:cubicBezTo>
                  <a:pt x="18113" y="3504"/>
                  <a:pt x="17946" y="3738"/>
                  <a:pt x="17779" y="3938"/>
                </a:cubicBezTo>
                <a:cubicBezTo>
                  <a:pt x="17613" y="3838"/>
                  <a:pt x="17479" y="3704"/>
                  <a:pt x="17312" y="3604"/>
                </a:cubicBezTo>
                <a:cubicBezTo>
                  <a:pt x="15811" y="2570"/>
                  <a:pt x="13977" y="2036"/>
                  <a:pt x="12142" y="2003"/>
                </a:cubicBezTo>
                <a:cubicBezTo>
                  <a:pt x="10307" y="2003"/>
                  <a:pt x="8473" y="2470"/>
                  <a:pt x="6838" y="3271"/>
                </a:cubicBezTo>
                <a:cubicBezTo>
                  <a:pt x="5204" y="4071"/>
                  <a:pt x="3703" y="5205"/>
                  <a:pt x="2569" y="6640"/>
                </a:cubicBezTo>
                <a:cubicBezTo>
                  <a:pt x="1401" y="8074"/>
                  <a:pt x="567" y="9775"/>
                  <a:pt x="300" y="11610"/>
                </a:cubicBezTo>
                <a:cubicBezTo>
                  <a:pt x="0" y="13645"/>
                  <a:pt x="367" y="15680"/>
                  <a:pt x="1234" y="17548"/>
                </a:cubicBezTo>
                <a:cubicBezTo>
                  <a:pt x="2335" y="19949"/>
                  <a:pt x="4336" y="21784"/>
                  <a:pt x="6772" y="22851"/>
                </a:cubicBezTo>
                <a:cubicBezTo>
                  <a:pt x="8244" y="23468"/>
                  <a:pt x="9847" y="23812"/>
                  <a:pt x="11446" y="23812"/>
                </a:cubicBezTo>
                <a:cubicBezTo>
                  <a:pt x="12528" y="23812"/>
                  <a:pt x="13608" y="23655"/>
                  <a:pt x="14644" y="23318"/>
                </a:cubicBezTo>
                <a:cubicBezTo>
                  <a:pt x="17246" y="22484"/>
                  <a:pt x="19347" y="20583"/>
                  <a:pt x="20615" y="18215"/>
                </a:cubicBezTo>
                <a:cubicBezTo>
                  <a:pt x="21882" y="15813"/>
                  <a:pt x="22383" y="13011"/>
                  <a:pt x="21816" y="10342"/>
                </a:cubicBezTo>
                <a:cubicBezTo>
                  <a:pt x="21682" y="9709"/>
                  <a:pt x="21449" y="9075"/>
                  <a:pt x="21215" y="8474"/>
                </a:cubicBezTo>
                <a:cubicBezTo>
                  <a:pt x="21148" y="8374"/>
                  <a:pt x="21048" y="8308"/>
                  <a:pt x="20948" y="8274"/>
                </a:cubicBezTo>
                <a:cubicBezTo>
                  <a:pt x="20315" y="6807"/>
                  <a:pt x="19447" y="5472"/>
                  <a:pt x="18313" y="4405"/>
                </a:cubicBezTo>
                <a:cubicBezTo>
                  <a:pt x="18380" y="4305"/>
                  <a:pt x="18480" y="4171"/>
                  <a:pt x="18580" y="4038"/>
                </a:cubicBezTo>
                <a:cubicBezTo>
                  <a:pt x="18713" y="3871"/>
                  <a:pt x="18847" y="3704"/>
                  <a:pt x="18980" y="3504"/>
                </a:cubicBezTo>
                <a:cubicBezTo>
                  <a:pt x="19247" y="3404"/>
                  <a:pt x="19547" y="3304"/>
                  <a:pt x="19814" y="3204"/>
                </a:cubicBezTo>
                <a:cubicBezTo>
                  <a:pt x="20148" y="3104"/>
                  <a:pt x="20448" y="3004"/>
                  <a:pt x="20748" y="2870"/>
                </a:cubicBezTo>
                <a:cubicBezTo>
                  <a:pt x="21048" y="2737"/>
                  <a:pt x="21315" y="2570"/>
                  <a:pt x="21615" y="2403"/>
                </a:cubicBezTo>
                <a:cubicBezTo>
                  <a:pt x="21749" y="2337"/>
                  <a:pt x="21782" y="2103"/>
                  <a:pt x="21649" y="1970"/>
                </a:cubicBezTo>
                <a:cubicBezTo>
                  <a:pt x="21515" y="1870"/>
                  <a:pt x="21415" y="1736"/>
                  <a:pt x="21282" y="1636"/>
                </a:cubicBezTo>
                <a:cubicBezTo>
                  <a:pt x="21215" y="1603"/>
                  <a:pt x="21148" y="1536"/>
                  <a:pt x="21082" y="1503"/>
                </a:cubicBezTo>
                <a:cubicBezTo>
                  <a:pt x="20915" y="1303"/>
                  <a:pt x="20648" y="1136"/>
                  <a:pt x="20448" y="969"/>
                </a:cubicBezTo>
                <a:cubicBezTo>
                  <a:pt x="19981" y="669"/>
                  <a:pt x="19547" y="335"/>
                  <a:pt x="19047" y="35"/>
                </a:cubicBezTo>
                <a:cubicBezTo>
                  <a:pt x="19008" y="12"/>
                  <a:pt x="18964" y="1"/>
                  <a:pt x="1891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46"/>
          <p:cNvSpPr txBox="1"/>
          <p:nvPr>
            <p:ph type="title"/>
          </p:nvPr>
        </p:nvSpPr>
        <p:spPr>
          <a:xfrm>
            <a:off x="605125" y="593900"/>
            <a:ext cx="5390100" cy="638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n" sz="2800">
                <a:latin typeface="Arial"/>
                <a:ea typeface="Arial"/>
                <a:cs typeface="Arial"/>
                <a:sym typeface="Arial"/>
              </a:rPr>
              <a:t>Delphi Wideband</a:t>
            </a:r>
            <a:endParaRPr sz="3300"/>
          </a:p>
        </p:txBody>
      </p:sp>
      <p:sp>
        <p:nvSpPr>
          <p:cNvPr id="316" name="Google Shape;316;p46"/>
          <p:cNvSpPr txBox="1"/>
          <p:nvPr>
            <p:ph idx="1" type="body"/>
          </p:nvPr>
        </p:nvSpPr>
        <p:spPr>
          <a:xfrm>
            <a:off x="549100" y="1389525"/>
            <a:ext cx="5233200" cy="318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900">
                <a:latin typeface="Arial"/>
                <a:ea typeface="Arial"/>
                <a:cs typeface="Arial"/>
                <a:sym typeface="Arial"/>
              </a:rPr>
              <a:t>Wideband Delphi Technique is </a:t>
            </a:r>
            <a:r>
              <a:rPr b="1" lang="en" sz="1900">
                <a:latin typeface="Arial"/>
                <a:ea typeface="Arial"/>
                <a:cs typeface="Arial"/>
                <a:sym typeface="Arial"/>
              </a:rPr>
              <a:t>a consensus-based estimation technique for estimating effort</a:t>
            </a:r>
            <a:r>
              <a:rPr lang="en" sz="1900">
                <a:latin typeface="Arial"/>
                <a:ea typeface="Arial"/>
                <a:cs typeface="Arial"/>
                <a:sym typeface="Arial"/>
              </a:rPr>
              <a:t>.</a:t>
            </a:r>
            <a:endParaRPr sz="1900">
              <a:latin typeface="Arial"/>
              <a:ea typeface="Arial"/>
              <a:cs typeface="Arial"/>
              <a:sym typeface="Arial"/>
            </a:endParaRPr>
          </a:p>
          <a:p>
            <a:pPr indent="0" lvl="0" marL="0" rtl="0" algn="l">
              <a:spcBef>
                <a:spcPts val="0"/>
              </a:spcBef>
              <a:spcAft>
                <a:spcPts val="0"/>
              </a:spcAft>
              <a:buNone/>
            </a:pPr>
            <a:r>
              <a:rPr lang="en" sz="1900">
                <a:latin typeface="Arial"/>
                <a:ea typeface="Arial"/>
                <a:cs typeface="Arial"/>
                <a:sym typeface="Arial"/>
              </a:rPr>
              <a:t> </a:t>
            </a:r>
            <a:endParaRPr sz="1900">
              <a:latin typeface="Arial"/>
              <a:ea typeface="Arial"/>
              <a:cs typeface="Arial"/>
              <a:sym typeface="Arial"/>
            </a:endParaRPr>
          </a:p>
          <a:p>
            <a:pPr indent="-349250" lvl="0" marL="457200" rtl="0" algn="l">
              <a:spcBef>
                <a:spcPts val="0"/>
              </a:spcBef>
              <a:spcAft>
                <a:spcPts val="0"/>
              </a:spcAft>
              <a:buSzPts val="1900"/>
              <a:buFont typeface="Arial"/>
              <a:buChar char="●"/>
            </a:pPr>
            <a:r>
              <a:rPr lang="en" sz="1900">
                <a:latin typeface="Arial"/>
                <a:ea typeface="Arial"/>
                <a:cs typeface="Arial"/>
                <a:sym typeface="Arial"/>
              </a:rPr>
              <a:t>Useful when estimating time to do a task. </a:t>
            </a:r>
            <a:endParaRPr sz="1900">
              <a:latin typeface="Arial"/>
              <a:ea typeface="Arial"/>
              <a:cs typeface="Arial"/>
              <a:sym typeface="Arial"/>
            </a:endParaRPr>
          </a:p>
          <a:p>
            <a:pPr indent="-349250" lvl="0" marL="457200" rtl="0" algn="l">
              <a:spcBef>
                <a:spcPts val="0"/>
              </a:spcBef>
              <a:spcAft>
                <a:spcPts val="0"/>
              </a:spcAft>
              <a:buSzPts val="1900"/>
              <a:buFont typeface="Arial"/>
              <a:buChar char="●"/>
            </a:pPr>
            <a:r>
              <a:rPr lang="en" sz="1900">
                <a:latin typeface="Arial"/>
                <a:ea typeface="Arial"/>
                <a:cs typeface="Arial"/>
                <a:sym typeface="Arial"/>
              </a:rPr>
              <a:t>Participation of experienced people and they individually estimating would lead to reliable results. </a:t>
            </a:r>
            <a:endParaRPr sz="1900">
              <a:latin typeface="Arial"/>
              <a:ea typeface="Arial"/>
              <a:cs typeface="Arial"/>
              <a:sym typeface="Arial"/>
            </a:endParaRPr>
          </a:p>
          <a:p>
            <a:pPr indent="-349250" lvl="0" marL="457200" rtl="0" algn="l">
              <a:spcBef>
                <a:spcPts val="0"/>
              </a:spcBef>
              <a:spcAft>
                <a:spcPts val="0"/>
              </a:spcAft>
              <a:buSzPts val="1900"/>
              <a:buFont typeface="Arial"/>
              <a:buChar char="●"/>
            </a:pPr>
            <a:r>
              <a:rPr lang="en" sz="1900">
                <a:latin typeface="Arial"/>
                <a:ea typeface="Arial"/>
                <a:cs typeface="Arial"/>
                <a:sym typeface="Arial"/>
              </a:rPr>
              <a:t>People who would do the work are making estimates thus making valid estimates.</a:t>
            </a:r>
            <a:endParaRPr sz="2800"/>
          </a:p>
        </p:txBody>
      </p:sp>
      <p:pic>
        <p:nvPicPr>
          <p:cNvPr id="317" name="Google Shape;317;p46"/>
          <p:cNvPicPr preferRelativeResize="0"/>
          <p:nvPr/>
        </p:nvPicPr>
        <p:blipFill>
          <a:blip r:embed="rId3">
            <a:alphaModFix/>
          </a:blip>
          <a:stretch>
            <a:fillRect/>
          </a:stretch>
        </p:blipFill>
        <p:spPr>
          <a:xfrm>
            <a:off x="5894300" y="1333500"/>
            <a:ext cx="2919750" cy="294715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47"/>
          <p:cNvSpPr txBox="1"/>
          <p:nvPr>
            <p:ph type="title"/>
          </p:nvPr>
        </p:nvSpPr>
        <p:spPr>
          <a:xfrm>
            <a:off x="457200" y="661150"/>
            <a:ext cx="5044800" cy="627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600">
                <a:solidFill>
                  <a:srgbClr val="69E781"/>
                </a:solidFill>
              </a:rPr>
              <a:t>Steps of Delphi Wideband</a:t>
            </a:r>
            <a:endParaRPr sz="2600">
              <a:solidFill>
                <a:srgbClr val="69E781"/>
              </a:solidFill>
            </a:endParaRPr>
          </a:p>
        </p:txBody>
      </p:sp>
      <p:sp>
        <p:nvSpPr>
          <p:cNvPr id="323" name="Google Shape;323;p47"/>
          <p:cNvSpPr txBox="1"/>
          <p:nvPr>
            <p:ph idx="1" type="body"/>
          </p:nvPr>
        </p:nvSpPr>
        <p:spPr>
          <a:xfrm>
            <a:off x="905425" y="1748125"/>
            <a:ext cx="3553500" cy="27342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Font typeface="Arial"/>
              <a:buChar char="●"/>
            </a:pPr>
            <a:r>
              <a:rPr lang="en" sz="2000">
                <a:latin typeface="Arial"/>
                <a:ea typeface="Arial"/>
                <a:cs typeface="Arial"/>
                <a:sym typeface="Arial"/>
              </a:rPr>
              <a:t>Choosing the team</a:t>
            </a:r>
            <a:endParaRPr sz="2000">
              <a:latin typeface="Arial"/>
              <a:ea typeface="Arial"/>
              <a:cs typeface="Arial"/>
              <a:sym typeface="Arial"/>
            </a:endParaRPr>
          </a:p>
          <a:p>
            <a:pPr indent="-355600" lvl="0" marL="457200" rtl="0" algn="l">
              <a:spcBef>
                <a:spcPts val="0"/>
              </a:spcBef>
              <a:spcAft>
                <a:spcPts val="0"/>
              </a:spcAft>
              <a:buSzPts val="2000"/>
              <a:buFont typeface="Arial"/>
              <a:buChar char="●"/>
            </a:pPr>
            <a:r>
              <a:rPr lang="en" sz="2000">
                <a:latin typeface="Arial"/>
                <a:ea typeface="Arial"/>
                <a:cs typeface="Arial"/>
                <a:sym typeface="Arial"/>
              </a:rPr>
              <a:t>Kick off meeting</a:t>
            </a:r>
            <a:endParaRPr sz="2000">
              <a:latin typeface="Arial"/>
              <a:ea typeface="Arial"/>
              <a:cs typeface="Arial"/>
              <a:sym typeface="Arial"/>
            </a:endParaRPr>
          </a:p>
          <a:p>
            <a:pPr indent="-355600" lvl="0" marL="457200" rtl="0" algn="l">
              <a:spcBef>
                <a:spcPts val="0"/>
              </a:spcBef>
              <a:spcAft>
                <a:spcPts val="0"/>
              </a:spcAft>
              <a:buSzPts val="2000"/>
              <a:buFont typeface="Arial"/>
              <a:buChar char="●"/>
            </a:pPr>
            <a:r>
              <a:rPr lang="en" sz="2000">
                <a:latin typeface="Arial"/>
                <a:ea typeface="Arial"/>
                <a:cs typeface="Arial"/>
                <a:sym typeface="Arial"/>
              </a:rPr>
              <a:t>Individual preparation</a:t>
            </a:r>
            <a:endParaRPr sz="2000">
              <a:latin typeface="Arial"/>
              <a:ea typeface="Arial"/>
              <a:cs typeface="Arial"/>
              <a:sym typeface="Arial"/>
            </a:endParaRPr>
          </a:p>
          <a:p>
            <a:pPr indent="-355600" lvl="0" marL="457200" rtl="0" algn="l">
              <a:spcBef>
                <a:spcPts val="0"/>
              </a:spcBef>
              <a:spcAft>
                <a:spcPts val="0"/>
              </a:spcAft>
              <a:buSzPts val="2000"/>
              <a:buFont typeface="Arial"/>
              <a:buChar char="●"/>
            </a:pPr>
            <a:r>
              <a:rPr lang="en" sz="2000">
                <a:latin typeface="Arial"/>
                <a:ea typeface="Arial"/>
                <a:cs typeface="Arial"/>
                <a:sym typeface="Arial"/>
              </a:rPr>
              <a:t>Estimation Session</a:t>
            </a:r>
            <a:endParaRPr sz="2000">
              <a:latin typeface="Arial"/>
              <a:ea typeface="Arial"/>
              <a:cs typeface="Arial"/>
              <a:sym typeface="Arial"/>
            </a:endParaRPr>
          </a:p>
          <a:p>
            <a:pPr indent="-355600" lvl="0" marL="457200" rtl="0" algn="l">
              <a:spcBef>
                <a:spcPts val="0"/>
              </a:spcBef>
              <a:spcAft>
                <a:spcPts val="0"/>
              </a:spcAft>
              <a:buSzPts val="2000"/>
              <a:buFont typeface="Arial"/>
              <a:buChar char="●"/>
            </a:pPr>
            <a:r>
              <a:rPr lang="en" sz="2000">
                <a:latin typeface="Arial"/>
                <a:ea typeface="Arial"/>
                <a:cs typeface="Arial"/>
                <a:sym typeface="Arial"/>
              </a:rPr>
              <a:t>Assemble tasks</a:t>
            </a:r>
            <a:endParaRPr sz="2000">
              <a:latin typeface="Arial"/>
              <a:ea typeface="Arial"/>
              <a:cs typeface="Arial"/>
              <a:sym typeface="Arial"/>
            </a:endParaRPr>
          </a:p>
          <a:p>
            <a:pPr indent="-355600" lvl="0" marL="457200" rtl="0" algn="l">
              <a:spcBef>
                <a:spcPts val="0"/>
              </a:spcBef>
              <a:spcAft>
                <a:spcPts val="0"/>
              </a:spcAft>
              <a:buSzPts val="2000"/>
              <a:buFont typeface="Arial"/>
              <a:buChar char="●"/>
            </a:pPr>
            <a:r>
              <a:rPr lang="en" sz="2000">
                <a:latin typeface="Arial"/>
                <a:ea typeface="Arial"/>
                <a:cs typeface="Arial"/>
                <a:sym typeface="Arial"/>
              </a:rPr>
              <a:t>Review result</a:t>
            </a:r>
            <a:endParaRPr sz="2000">
              <a:latin typeface="Arial"/>
              <a:ea typeface="Arial"/>
              <a:cs typeface="Arial"/>
              <a:sym typeface="Arial"/>
            </a:endParaRPr>
          </a:p>
        </p:txBody>
      </p:sp>
      <p:pic>
        <p:nvPicPr>
          <p:cNvPr id="324" name="Google Shape;324;p47"/>
          <p:cNvPicPr preferRelativeResize="0"/>
          <p:nvPr/>
        </p:nvPicPr>
        <p:blipFill>
          <a:blip r:embed="rId3">
            <a:alphaModFix/>
          </a:blip>
          <a:stretch>
            <a:fillRect/>
          </a:stretch>
        </p:blipFill>
        <p:spPr>
          <a:xfrm>
            <a:off x="4650450" y="1224237"/>
            <a:ext cx="3910851" cy="2933138"/>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48"/>
          <p:cNvSpPr txBox="1"/>
          <p:nvPr>
            <p:ph type="title"/>
          </p:nvPr>
        </p:nvSpPr>
        <p:spPr>
          <a:xfrm>
            <a:off x="487050" y="162525"/>
            <a:ext cx="56196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0" lang="en" sz="2000">
                <a:solidFill>
                  <a:srgbClr val="5EB2FC"/>
                </a:solidFill>
              </a:rPr>
              <a:t>Purpose and focus of the Delphi method</a:t>
            </a:r>
            <a:endParaRPr b="0" sz="3200">
              <a:solidFill>
                <a:srgbClr val="5EB2FC"/>
              </a:solidFill>
            </a:endParaRPr>
          </a:p>
        </p:txBody>
      </p:sp>
      <p:sp>
        <p:nvSpPr>
          <p:cNvPr id="330" name="Google Shape;330;p48"/>
          <p:cNvSpPr txBox="1"/>
          <p:nvPr>
            <p:ph idx="1" type="body"/>
          </p:nvPr>
        </p:nvSpPr>
        <p:spPr>
          <a:xfrm>
            <a:off x="487050" y="1088525"/>
            <a:ext cx="7910400" cy="2821800"/>
          </a:xfrm>
          <a:prstGeom prst="rect">
            <a:avLst/>
          </a:prstGeom>
        </p:spPr>
        <p:txBody>
          <a:bodyPr anchorCtr="0" anchor="t" bIns="91425" lIns="91425" spcFirstLastPara="1" rIns="91425" wrap="square" tIns="91425">
            <a:noAutofit/>
          </a:bodyPr>
          <a:lstStyle/>
          <a:p>
            <a:pPr indent="-323850" lvl="0" marL="457200" rtl="0" algn="l">
              <a:lnSpc>
                <a:spcPct val="115000"/>
              </a:lnSpc>
              <a:spcBef>
                <a:spcPts val="1500"/>
              </a:spcBef>
              <a:spcAft>
                <a:spcPts val="0"/>
              </a:spcAft>
              <a:buSzPts val="1500"/>
              <a:buChar char="●"/>
            </a:pPr>
            <a:r>
              <a:rPr lang="en" sz="1500">
                <a:solidFill>
                  <a:schemeClr val="dk1"/>
                </a:solidFill>
              </a:rPr>
              <a:t>Expert input:</a:t>
            </a:r>
            <a:r>
              <a:rPr lang="en" sz="1500"/>
              <a:t> The Delphi method collects input and opinions from a panel of experts.</a:t>
            </a:r>
            <a:endParaRPr sz="1500"/>
          </a:p>
          <a:p>
            <a:pPr indent="-323850" lvl="0" marL="457200" rtl="0" algn="l">
              <a:lnSpc>
                <a:spcPct val="115000"/>
              </a:lnSpc>
              <a:spcBef>
                <a:spcPts val="0"/>
              </a:spcBef>
              <a:spcAft>
                <a:spcPts val="0"/>
              </a:spcAft>
              <a:buSzPts val="1500"/>
              <a:buChar char="●"/>
            </a:pPr>
            <a:r>
              <a:rPr lang="en" sz="1500">
                <a:solidFill>
                  <a:schemeClr val="dk1"/>
                </a:solidFill>
              </a:rPr>
              <a:t>Iterative process:</a:t>
            </a:r>
            <a:r>
              <a:rPr lang="en" sz="1500"/>
              <a:t> It involves multiple rounds of feedback and refinement.</a:t>
            </a:r>
            <a:endParaRPr sz="1500"/>
          </a:p>
          <a:p>
            <a:pPr indent="-323850" lvl="0" marL="457200" rtl="0" algn="l">
              <a:lnSpc>
                <a:spcPct val="115000"/>
              </a:lnSpc>
              <a:spcBef>
                <a:spcPts val="0"/>
              </a:spcBef>
              <a:spcAft>
                <a:spcPts val="0"/>
              </a:spcAft>
              <a:buSzPts val="1500"/>
              <a:buChar char="●"/>
            </a:pPr>
            <a:r>
              <a:rPr lang="en" sz="1500">
                <a:solidFill>
                  <a:schemeClr val="dk1"/>
                </a:solidFill>
              </a:rPr>
              <a:t>Anonymity:</a:t>
            </a:r>
            <a:r>
              <a:rPr lang="en" sz="1500"/>
              <a:t> Experts provide input anonymously to avoid bias and influence.</a:t>
            </a:r>
            <a:endParaRPr sz="1500"/>
          </a:p>
          <a:p>
            <a:pPr indent="-323850" lvl="0" marL="457200" rtl="0" algn="l">
              <a:lnSpc>
                <a:spcPct val="115000"/>
              </a:lnSpc>
              <a:spcBef>
                <a:spcPts val="0"/>
              </a:spcBef>
              <a:spcAft>
                <a:spcPts val="0"/>
              </a:spcAft>
              <a:buSzPts val="1500"/>
              <a:buChar char="●"/>
            </a:pPr>
            <a:r>
              <a:rPr lang="en" sz="1500">
                <a:solidFill>
                  <a:schemeClr val="dk1"/>
                </a:solidFill>
              </a:rPr>
              <a:t>Consensus building:</a:t>
            </a:r>
            <a:r>
              <a:rPr lang="en" sz="1500"/>
              <a:t> The method aims to reach agreement or convergence among  experts opinions.</a:t>
            </a:r>
            <a:endParaRPr sz="1500"/>
          </a:p>
          <a:p>
            <a:pPr indent="-323850" lvl="0" marL="457200" rtl="0" algn="l">
              <a:lnSpc>
                <a:spcPct val="115000"/>
              </a:lnSpc>
              <a:spcBef>
                <a:spcPts val="0"/>
              </a:spcBef>
              <a:spcAft>
                <a:spcPts val="0"/>
              </a:spcAft>
              <a:buSzPts val="1500"/>
              <a:buChar char="●"/>
            </a:pPr>
            <a:r>
              <a:rPr lang="en" sz="1500">
                <a:solidFill>
                  <a:schemeClr val="dk1"/>
                </a:solidFill>
              </a:rPr>
              <a:t>Complex decision-making:</a:t>
            </a:r>
            <a:r>
              <a:rPr lang="en" sz="1500"/>
              <a:t> It is used for complex or uncertain topics requiring expert judgment.</a:t>
            </a:r>
            <a:endParaRPr sz="1900"/>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49"/>
          <p:cNvSpPr txBox="1"/>
          <p:nvPr/>
        </p:nvSpPr>
        <p:spPr>
          <a:xfrm>
            <a:off x="451975" y="239275"/>
            <a:ext cx="7945200" cy="4269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600">
                <a:solidFill>
                  <a:srgbClr val="4A86E8"/>
                </a:solidFill>
              </a:rPr>
              <a:t>Advantages:</a:t>
            </a:r>
            <a:endParaRPr b="1" sz="1600">
              <a:solidFill>
                <a:srgbClr val="4A86E8"/>
              </a:solidFill>
            </a:endParaRPr>
          </a:p>
          <a:p>
            <a:pPr indent="-317500" lvl="0" marL="457200" rtl="0" algn="l">
              <a:lnSpc>
                <a:spcPct val="115000"/>
              </a:lnSpc>
              <a:spcBef>
                <a:spcPts val="1500"/>
              </a:spcBef>
              <a:spcAft>
                <a:spcPts val="0"/>
              </a:spcAft>
              <a:buClr>
                <a:schemeClr val="dk2"/>
              </a:buClr>
              <a:buSzPts val="1400"/>
              <a:buFont typeface="Arial"/>
              <a:buAutoNum type="arabicPeriod"/>
            </a:pPr>
            <a:r>
              <a:rPr lang="en">
                <a:solidFill>
                  <a:schemeClr val="dk1"/>
                </a:solidFill>
              </a:rPr>
              <a:t>Varied expertise:</a:t>
            </a:r>
            <a:r>
              <a:rPr lang="en">
                <a:solidFill>
                  <a:schemeClr val="dk2"/>
                </a:solidFill>
              </a:rPr>
              <a:t> Delphi method gathers input from different experts, getting a range of perspectives.</a:t>
            </a:r>
            <a:endParaRPr>
              <a:solidFill>
                <a:schemeClr val="dk2"/>
              </a:solidFill>
            </a:endParaRPr>
          </a:p>
          <a:p>
            <a:pPr indent="-317500" lvl="0" marL="457200" rtl="0" algn="l">
              <a:lnSpc>
                <a:spcPct val="115000"/>
              </a:lnSpc>
              <a:spcBef>
                <a:spcPts val="0"/>
              </a:spcBef>
              <a:spcAft>
                <a:spcPts val="0"/>
              </a:spcAft>
              <a:buClr>
                <a:schemeClr val="dk2"/>
              </a:buClr>
              <a:buSzPts val="1400"/>
              <a:buFont typeface="Arial"/>
              <a:buAutoNum type="arabicPeriod"/>
            </a:pPr>
            <a:r>
              <a:rPr lang="en">
                <a:solidFill>
                  <a:schemeClr val="dk1"/>
                </a:solidFill>
              </a:rPr>
              <a:t>Anonymous opinions:</a:t>
            </a:r>
            <a:r>
              <a:rPr lang="en">
                <a:solidFill>
                  <a:schemeClr val="dk2"/>
                </a:solidFill>
              </a:rPr>
              <a:t> Experts can share unbiased views without being influenced by others.</a:t>
            </a:r>
            <a:endParaRPr>
              <a:solidFill>
                <a:schemeClr val="dk2"/>
              </a:solidFill>
            </a:endParaRPr>
          </a:p>
          <a:p>
            <a:pPr indent="-317500" lvl="0" marL="457200" rtl="0" algn="l">
              <a:lnSpc>
                <a:spcPct val="115000"/>
              </a:lnSpc>
              <a:spcBef>
                <a:spcPts val="0"/>
              </a:spcBef>
              <a:spcAft>
                <a:spcPts val="0"/>
              </a:spcAft>
              <a:buClr>
                <a:schemeClr val="dk2"/>
              </a:buClr>
              <a:buSzPts val="1400"/>
              <a:buFont typeface="Arial"/>
              <a:buAutoNum type="arabicPeriod"/>
            </a:pPr>
            <a:r>
              <a:rPr lang="en">
                <a:solidFill>
                  <a:schemeClr val="dk1"/>
                </a:solidFill>
              </a:rPr>
              <a:t>Consensus through feedback:</a:t>
            </a:r>
            <a:r>
              <a:rPr lang="en">
                <a:solidFill>
                  <a:schemeClr val="dk2"/>
                </a:solidFill>
              </a:rPr>
              <a:t> Multiple rounds help experts refine their opinions and reach agreement.</a:t>
            </a:r>
            <a:endParaRPr>
              <a:solidFill>
                <a:schemeClr val="dk2"/>
              </a:solidFill>
            </a:endParaRPr>
          </a:p>
          <a:p>
            <a:pPr indent="0" lvl="0" marL="0" rtl="0" algn="l">
              <a:lnSpc>
                <a:spcPct val="115000"/>
              </a:lnSpc>
              <a:spcBef>
                <a:spcPts val="1500"/>
              </a:spcBef>
              <a:spcAft>
                <a:spcPts val="0"/>
              </a:spcAft>
              <a:buNone/>
            </a:pPr>
            <a:r>
              <a:rPr b="1" lang="en" sz="1600">
                <a:solidFill>
                  <a:srgbClr val="EC3A3B"/>
                </a:solidFill>
              </a:rPr>
              <a:t>Disadvantages:</a:t>
            </a:r>
            <a:endParaRPr b="1" sz="1600">
              <a:solidFill>
                <a:srgbClr val="EC3A3B"/>
              </a:solidFill>
            </a:endParaRPr>
          </a:p>
          <a:p>
            <a:pPr indent="-317500" lvl="0" marL="457200" rtl="0" algn="l">
              <a:lnSpc>
                <a:spcPct val="115000"/>
              </a:lnSpc>
              <a:spcBef>
                <a:spcPts val="1500"/>
              </a:spcBef>
              <a:spcAft>
                <a:spcPts val="0"/>
              </a:spcAft>
              <a:buClr>
                <a:schemeClr val="dk2"/>
              </a:buClr>
              <a:buSzPts val="1400"/>
              <a:buFont typeface="Arial"/>
              <a:buAutoNum type="arabicPeriod"/>
            </a:pPr>
            <a:r>
              <a:rPr lang="en">
                <a:solidFill>
                  <a:schemeClr val="dk1"/>
                </a:solidFill>
              </a:rPr>
              <a:t>Time-consuming:</a:t>
            </a:r>
            <a:r>
              <a:rPr lang="en">
                <a:solidFill>
                  <a:schemeClr val="dk2"/>
                </a:solidFill>
              </a:rPr>
              <a:t> Conducting multiple rounds of communication takes a long time.</a:t>
            </a:r>
            <a:endParaRPr>
              <a:solidFill>
                <a:schemeClr val="dk2"/>
              </a:solidFill>
            </a:endParaRPr>
          </a:p>
          <a:p>
            <a:pPr indent="-317500" lvl="0" marL="457200" rtl="0" algn="l">
              <a:lnSpc>
                <a:spcPct val="115000"/>
              </a:lnSpc>
              <a:spcBef>
                <a:spcPts val="0"/>
              </a:spcBef>
              <a:spcAft>
                <a:spcPts val="0"/>
              </a:spcAft>
              <a:buClr>
                <a:schemeClr val="dk2"/>
              </a:buClr>
              <a:buSzPts val="1400"/>
              <a:buFont typeface="Arial"/>
              <a:buAutoNum type="arabicPeriod"/>
            </a:pPr>
            <a:r>
              <a:rPr lang="en">
                <a:solidFill>
                  <a:schemeClr val="dk1"/>
                </a:solidFill>
              </a:rPr>
              <a:t>Costly expert gathering: </a:t>
            </a:r>
            <a:r>
              <a:rPr lang="en">
                <a:solidFill>
                  <a:schemeClr val="dk2"/>
                </a:solidFill>
              </a:rPr>
              <a:t>Assembling a panel of experts can be expensive.</a:t>
            </a:r>
            <a:endParaRPr>
              <a:solidFill>
                <a:schemeClr val="dk2"/>
              </a:solidFill>
            </a:endParaRPr>
          </a:p>
          <a:p>
            <a:pPr indent="-317500" lvl="0" marL="457200" rtl="0" algn="l">
              <a:lnSpc>
                <a:spcPct val="115000"/>
              </a:lnSpc>
              <a:spcBef>
                <a:spcPts val="0"/>
              </a:spcBef>
              <a:spcAft>
                <a:spcPts val="0"/>
              </a:spcAft>
              <a:buClr>
                <a:schemeClr val="dk2"/>
              </a:buClr>
              <a:buSzPts val="1400"/>
              <a:buFont typeface="Arial"/>
              <a:buAutoNum type="arabicPeriod"/>
            </a:pPr>
            <a:r>
              <a:rPr lang="en">
                <a:solidFill>
                  <a:schemeClr val="dk1"/>
                </a:solidFill>
              </a:rPr>
              <a:t>Reliability affected by expert availability: </a:t>
            </a:r>
            <a:r>
              <a:rPr lang="en">
                <a:solidFill>
                  <a:schemeClr val="dk2"/>
                </a:solidFill>
              </a:rPr>
              <a:t>Results may be less reliable if experts are not committed.</a:t>
            </a:r>
            <a:endParaRPr>
              <a:solidFill>
                <a:schemeClr val="dk2"/>
              </a:solidFill>
            </a:endParaRPr>
          </a:p>
          <a:p>
            <a:pPr indent="-317500" lvl="0" marL="457200" rtl="0" algn="l">
              <a:lnSpc>
                <a:spcPct val="115000"/>
              </a:lnSpc>
              <a:spcBef>
                <a:spcPts val="0"/>
              </a:spcBef>
              <a:spcAft>
                <a:spcPts val="0"/>
              </a:spcAft>
              <a:buClr>
                <a:schemeClr val="dk2"/>
              </a:buClr>
              <a:buSzPts val="1400"/>
              <a:buFont typeface="Arial"/>
              <a:buAutoNum type="arabicPeriod"/>
            </a:pPr>
            <a:r>
              <a:rPr lang="en">
                <a:solidFill>
                  <a:schemeClr val="dk1"/>
                </a:solidFill>
              </a:rPr>
              <a:t>Limited in-person interaction:</a:t>
            </a:r>
            <a:r>
              <a:rPr lang="en">
                <a:solidFill>
                  <a:schemeClr val="dk2"/>
                </a:solidFill>
              </a:rPr>
              <a:t> Lack of face-to-face meetings can hinder idea sharing.</a:t>
            </a:r>
            <a:endParaRPr>
              <a:solidFill>
                <a:schemeClr val="dk2"/>
              </a:solidFill>
            </a:endParaRPr>
          </a:p>
          <a:p>
            <a:pPr indent="-317500" lvl="0" marL="457200" rtl="0" algn="l">
              <a:lnSpc>
                <a:spcPct val="115000"/>
              </a:lnSpc>
              <a:spcBef>
                <a:spcPts val="0"/>
              </a:spcBef>
              <a:spcAft>
                <a:spcPts val="0"/>
              </a:spcAft>
              <a:buClr>
                <a:schemeClr val="dk2"/>
              </a:buClr>
              <a:buSzPts val="1400"/>
              <a:buFont typeface="Arial"/>
              <a:buAutoNum type="arabicPeriod"/>
            </a:pPr>
            <a:r>
              <a:rPr lang="en">
                <a:solidFill>
                  <a:schemeClr val="dk1"/>
                </a:solidFill>
              </a:rPr>
              <a:t>Potential bias in selection: </a:t>
            </a:r>
            <a:r>
              <a:rPr lang="en">
                <a:solidFill>
                  <a:schemeClr val="dk2"/>
                </a:solidFill>
              </a:rPr>
              <a:t>Biases can arise from how experts are chosen and how results are interpreted.</a:t>
            </a:r>
            <a:endParaRPr b="1" sz="1800">
              <a:solidFill>
                <a:schemeClr val="dk2"/>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50"/>
          <p:cNvSpPr txBox="1"/>
          <p:nvPr>
            <p:ph type="title"/>
          </p:nvPr>
        </p:nvSpPr>
        <p:spPr>
          <a:xfrm>
            <a:off x="-100" y="408875"/>
            <a:ext cx="9144000" cy="47346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2"/>
              </a:buClr>
              <a:buSzPts val="1100"/>
              <a:buFont typeface="Arial"/>
              <a:buNone/>
            </a:pPr>
            <a:r>
              <a:rPr lang="en" sz="1300">
                <a:latin typeface="Arial"/>
                <a:ea typeface="Arial"/>
                <a:cs typeface="Arial"/>
                <a:sym typeface="Arial"/>
              </a:rPr>
              <a:t>Delphi method in this project</a:t>
            </a:r>
            <a:endParaRPr sz="1300">
              <a:latin typeface="Arial"/>
              <a:ea typeface="Arial"/>
              <a:cs typeface="Arial"/>
              <a:sym typeface="Arial"/>
            </a:endParaRPr>
          </a:p>
          <a:p>
            <a:pPr indent="0" lvl="0" marL="12700" rtl="0" algn="l">
              <a:lnSpc>
                <a:spcPct val="122727"/>
              </a:lnSpc>
              <a:spcBef>
                <a:spcPts val="1300"/>
              </a:spcBef>
              <a:spcAft>
                <a:spcPts val="0"/>
              </a:spcAft>
              <a:buNone/>
            </a:pPr>
            <a:r>
              <a:rPr b="0" lang="en" sz="1300">
                <a:latin typeface="Arial"/>
                <a:ea typeface="Arial"/>
                <a:cs typeface="Arial"/>
                <a:sym typeface="Arial"/>
              </a:rPr>
              <a:t>Using the method we did the project estimation. Using the six steps below  we performed the Delphi method:</a:t>
            </a:r>
            <a:endParaRPr b="0" sz="1300">
              <a:latin typeface="Arial"/>
              <a:ea typeface="Arial"/>
              <a:cs typeface="Arial"/>
              <a:sym typeface="Arial"/>
            </a:endParaRPr>
          </a:p>
          <a:p>
            <a:pPr indent="0" lvl="0" marL="12700" rtl="0" algn="l">
              <a:lnSpc>
                <a:spcPct val="122727"/>
              </a:lnSpc>
              <a:spcBef>
                <a:spcPts val="1300"/>
              </a:spcBef>
              <a:spcAft>
                <a:spcPts val="0"/>
              </a:spcAft>
              <a:buNone/>
            </a:pPr>
            <a:r>
              <a:t/>
            </a:r>
            <a:endParaRPr b="0" sz="1300">
              <a:latin typeface="Arial"/>
              <a:ea typeface="Arial"/>
              <a:cs typeface="Arial"/>
              <a:sym typeface="Arial"/>
            </a:endParaRPr>
          </a:p>
          <a:p>
            <a:pPr indent="0" lvl="0" marL="12700" rtl="0" algn="l">
              <a:lnSpc>
                <a:spcPct val="115000"/>
              </a:lnSpc>
              <a:spcBef>
                <a:spcPts val="0"/>
              </a:spcBef>
              <a:spcAft>
                <a:spcPts val="0"/>
              </a:spcAft>
              <a:buNone/>
            </a:pPr>
            <a:r>
              <a:rPr lang="en" sz="1200">
                <a:latin typeface="Arial"/>
                <a:ea typeface="Arial"/>
                <a:cs typeface="Arial"/>
                <a:sym typeface="Arial"/>
              </a:rPr>
              <a:t>Step 1: </a:t>
            </a:r>
            <a:r>
              <a:rPr b="0" lang="en" sz="1200">
                <a:solidFill>
                  <a:srgbClr val="F6B26B"/>
                </a:solidFill>
                <a:latin typeface="Arial"/>
                <a:ea typeface="Arial"/>
                <a:cs typeface="Arial"/>
                <a:sym typeface="Arial"/>
              </a:rPr>
              <a:t>Choose the team</a:t>
            </a:r>
            <a:r>
              <a:rPr b="0" lang="en" sz="1200">
                <a:latin typeface="Arial"/>
                <a:ea typeface="Arial"/>
                <a:cs typeface="Arial"/>
                <a:sym typeface="Arial"/>
              </a:rPr>
              <a:t>:</a:t>
            </a:r>
            <a:endParaRPr b="0" sz="1200">
              <a:latin typeface="Arial"/>
              <a:ea typeface="Arial"/>
              <a:cs typeface="Arial"/>
              <a:sym typeface="Arial"/>
            </a:endParaRPr>
          </a:p>
          <a:p>
            <a:pPr indent="0" lvl="0" marL="469900" marR="12700" rtl="0" algn="just">
              <a:lnSpc>
                <a:spcPct val="144000"/>
              </a:lnSpc>
              <a:spcBef>
                <a:spcPts val="1100"/>
              </a:spcBef>
              <a:spcAft>
                <a:spcPts val="0"/>
              </a:spcAft>
              <a:buNone/>
            </a:pPr>
            <a:r>
              <a:rPr b="0" lang="en" sz="1100">
                <a:latin typeface="Arial"/>
                <a:ea typeface="Arial"/>
                <a:cs typeface="Arial"/>
                <a:sym typeface="Arial"/>
              </a:rPr>
              <a:t>We have chosen five members for our team, and our moderator is familiar with the Delphi process. 2 team member are part of the estimation team.</a:t>
            </a:r>
            <a:endParaRPr b="0" sz="1100">
              <a:latin typeface="Arial"/>
              <a:ea typeface="Arial"/>
              <a:cs typeface="Arial"/>
              <a:sym typeface="Arial"/>
            </a:endParaRPr>
          </a:p>
          <a:p>
            <a:pPr indent="0" lvl="0" marL="12700" rtl="0" algn="l">
              <a:lnSpc>
                <a:spcPct val="115000"/>
              </a:lnSpc>
              <a:spcBef>
                <a:spcPts val="0"/>
              </a:spcBef>
              <a:spcAft>
                <a:spcPts val="0"/>
              </a:spcAft>
              <a:buNone/>
            </a:pPr>
            <a:r>
              <a:rPr lang="en" sz="1200">
                <a:latin typeface="Arial"/>
                <a:ea typeface="Arial"/>
                <a:cs typeface="Arial"/>
                <a:sym typeface="Arial"/>
              </a:rPr>
              <a:t>Step 2: </a:t>
            </a:r>
            <a:r>
              <a:rPr b="0" lang="en" sz="1200">
                <a:solidFill>
                  <a:srgbClr val="3D85C6"/>
                </a:solidFill>
                <a:latin typeface="Arial"/>
                <a:ea typeface="Arial"/>
                <a:cs typeface="Arial"/>
                <a:sym typeface="Arial"/>
              </a:rPr>
              <a:t>Kick-off Meeting</a:t>
            </a:r>
            <a:r>
              <a:rPr b="0" lang="en" sz="1200">
                <a:latin typeface="Arial"/>
                <a:ea typeface="Arial"/>
                <a:cs typeface="Arial"/>
                <a:sym typeface="Arial"/>
              </a:rPr>
              <a:t>:</a:t>
            </a:r>
            <a:endParaRPr b="0" sz="1200">
              <a:latin typeface="Arial"/>
              <a:ea typeface="Arial"/>
              <a:cs typeface="Arial"/>
              <a:sym typeface="Arial"/>
            </a:endParaRPr>
          </a:p>
          <a:p>
            <a:pPr indent="0" lvl="0" marL="469900" marR="12700" rtl="0" algn="just">
              <a:lnSpc>
                <a:spcPct val="144000"/>
              </a:lnSpc>
              <a:spcBef>
                <a:spcPts val="1100"/>
              </a:spcBef>
              <a:spcAft>
                <a:spcPts val="0"/>
              </a:spcAft>
              <a:buNone/>
            </a:pPr>
            <a:r>
              <a:rPr b="0" lang="en" sz="1100">
                <a:latin typeface="Arial"/>
                <a:ea typeface="Arial"/>
                <a:cs typeface="Arial"/>
                <a:sym typeface="Arial"/>
              </a:rPr>
              <a:t>All of our team members have done the research for the background of  our project beforehand. Three of our team members had written down assumptions. Rest of the members are assigned to generate WBS with tasks.</a:t>
            </a:r>
            <a:endParaRPr b="0" sz="1100">
              <a:latin typeface="Arial"/>
              <a:ea typeface="Arial"/>
              <a:cs typeface="Arial"/>
              <a:sym typeface="Arial"/>
            </a:endParaRPr>
          </a:p>
          <a:p>
            <a:pPr indent="0" lvl="0" marL="12700" rtl="0" algn="l">
              <a:lnSpc>
                <a:spcPct val="115000"/>
              </a:lnSpc>
              <a:spcBef>
                <a:spcPts val="100"/>
              </a:spcBef>
              <a:spcAft>
                <a:spcPts val="0"/>
              </a:spcAft>
              <a:buNone/>
            </a:pPr>
            <a:r>
              <a:rPr lang="en" sz="1200">
                <a:latin typeface="Arial"/>
                <a:ea typeface="Arial"/>
                <a:cs typeface="Arial"/>
                <a:sym typeface="Arial"/>
              </a:rPr>
              <a:t>Step 3: </a:t>
            </a:r>
            <a:r>
              <a:rPr b="0" lang="en" sz="1200">
                <a:solidFill>
                  <a:srgbClr val="45818E"/>
                </a:solidFill>
                <a:latin typeface="Arial"/>
                <a:ea typeface="Arial"/>
                <a:cs typeface="Arial"/>
                <a:sym typeface="Arial"/>
              </a:rPr>
              <a:t>Individual Preparation:</a:t>
            </a:r>
            <a:endParaRPr b="0" sz="1200">
              <a:solidFill>
                <a:srgbClr val="45818E"/>
              </a:solidFill>
              <a:latin typeface="Arial"/>
              <a:ea typeface="Arial"/>
              <a:cs typeface="Arial"/>
              <a:sym typeface="Arial"/>
            </a:endParaRPr>
          </a:p>
          <a:p>
            <a:pPr indent="0" lvl="0" marL="469900" marR="12700" rtl="0" algn="just">
              <a:lnSpc>
                <a:spcPct val="144000"/>
              </a:lnSpc>
              <a:spcBef>
                <a:spcPts val="1100"/>
              </a:spcBef>
              <a:spcAft>
                <a:spcPts val="0"/>
              </a:spcAft>
              <a:buNone/>
            </a:pPr>
            <a:r>
              <a:rPr b="0" lang="en" sz="1100">
                <a:latin typeface="Arial"/>
                <a:ea typeface="Arial"/>
                <a:cs typeface="Arial"/>
                <a:sym typeface="Arial"/>
              </a:rPr>
              <a:t>Team member prepares schedules to do certain tasks, for each task, our five team  members wrote down how much time it would take to complete their individual task,  some members are given tasks of risk analysis and WBS, so if there is any additional  assumptions they need to make for generating new estimations, they will tackle it.</a:t>
            </a:r>
            <a:endParaRPr b="0" sz="1100">
              <a:latin typeface="Arial"/>
              <a:ea typeface="Arial"/>
              <a:cs typeface="Arial"/>
              <a:sym typeface="Arial"/>
            </a:endParaRPr>
          </a:p>
          <a:p>
            <a:pPr indent="0" lvl="0" marL="12700" rtl="0" algn="l">
              <a:lnSpc>
                <a:spcPct val="122727"/>
              </a:lnSpc>
              <a:spcBef>
                <a:spcPts val="1300"/>
              </a:spcBef>
              <a:spcAft>
                <a:spcPts val="0"/>
              </a:spcAft>
              <a:buClr>
                <a:schemeClr val="dk2"/>
              </a:buClr>
              <a:buSzPts val="1100"/>
              <a:buFont typeface="Arial"/>
              <a:buNone/>
            </a:pPr>
            <a:r>
              <a:t/>
            </a:r>
            <a:endParaRPr b="0" sz="1300">
              <a:latin typeface="Arial"/>
              <a:ea typeface="Arial"/>
              <a:cs typeface="Arial"/>
              <a:sym typeface="Arial"/>
            </a:endParaRPr>
          </a:p>
          <a:p>
            <a:pPr indent="0" lvl="0" marL="0" rtl="0" algn="ctr">
              <a:spcBef>
                <a:spcPts val="0"/>
              </a:spcBef>
              <a:spcAft>
                <a:spcPts val="0"/>
              </a:spcAft>
              <a:buNone/>
            </a:pPr>
            <a:r>
              <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51"/>
          <p:cNvSpPr txBox="1"/>
          <p:nvPr/>
        </p:nvSpPr>
        <p:spPr>
          <a:xfrm>
            <a:off x="21300" y="777300"/>
            <a:ext cx="9101400" cy="2818800"/>
          </a:xfrm>
          <a:prstGeom prst="rect">
            <a:avLst/>
          </a:prstGeom>
          <a:noFill/>
          <a:ln>
            <a:noFill/>
          </a:ln>
        </p:spPr>
        <p:txBody>
          <a:bodyPr anchorCtr="0" anchor="t" bIns="91425" lIns="91425" spcFirstLastPara="1" rIns="91425" wrap="square" tIns="91425">
            <a:spAutoFit/>
          </a:bodyPr>
          <a:lstStyle/>
          <a:p>
            <a:pPr indent="0" lvl="0" marL="12700" rtl="0" algn="l">
              <a:lnSpc>
                <a:spcPct val="115000"/>
              </a:lnSpc>
              <a:spcBef>
                <a:spcPts val="100"/>
              </a:spcBef>
              <a:spcAft>
                <a:spcPts val="0"/>
              </a:spcAft>
              <a:buClr>
                <a:schemeClr val="dk2"/>
              </a:buClr>
              <a:buSzPts val="1100"/>
              <a:buFont typeface="Arial"/>
              <a:buNone/>
            </a:pPr>
            <a:r>
              <a:rPr b="1" lang="en" sz="1200">
                <a:solidFill>
                  <a:schemeClr val="dk2"/>
                </a:solidFill>
              </a:rPr>
              <a:t>Step 4: </a:t>
            </a:r>
            <a:r>
              <a:rPr lang="en" sz="1200">
                <a:solidFill>
                  <a:srgbClr val="F6B26B"/>
                </a:solidFill>
              </a:rPr>
              <a:t>Estimation Session</a:t>
            </a:r>
            <a:r>
              <a:rPr lang="en" sz="1200">
                <a:solidFill>
                  <a:schemeClr val="dk2"/>
                </a:solidFill>
              </a:rPr>
              <a:t>:</a:t>
            </a:r>
            <a:endParaRPr sz="1200">
              <a:solidFill>
                <a:schemeClr val="dk2"/>
              </a:solidFill>
            </a:endParaRPr>
          </a:p>
          <a:p>
            <a:pPr indent="0" lvl="0" marL="469900" marR="12700" rtl="0" algn="just">
              <a:lnSpc>
                <a:spcPct val="144000"/>
              </a:lnSpc>
              <a:spcBef>
                <a:spcPts val="1100"/>
              </a:spcBef>
              <a:spcAft>
                <a:spcPts val="0"/>
              </a:spcAft>
              <a:buNone/>
            </a:pPr>
            <a:r>
              <a:rPr lang="en" sz="1100">
                <a:solidFill>
                  <a:schemeClr val="dk2"/>
                </a:solidFill>
              </a:rPr>
              <a:t>In this step, first we have come to a consensus on the effort required for each task in  WBS. The effort was equally divided. Also, every team member fills out an estimation  form individually with his/her estimates. Finally, we have done a discussion season when  every member revises their estimates along with group discussion.</a:t>
            </a:r>
            <a:endParaRPr sz="1100">
              <a:solidFill>
                <a:schemeClr val="dk2"/>
              </a:solidFill>
            </a:endParaRPr>
          </a:p>
          <a:p>
            <a:pPr indent="0" lvl="0" marL="469900" marR="12700" rtl="0" algn="just">
              <a:lnSpc>
                <a:spcPct val="144000"/>
              </a:lnSpc>
              <a:spcBef>
                <a:spcPts val="1100"/>
              </a:spcBef>
              <a:spcAft>
                <a:spcPts val="0"/>
              </a:spcAft>
              <a:buNone/>
            </a:pPr>
            <a:r>
              <a:t/>
            </a:r>
            <a:endParaRPr sz="1100">
              <a:solidFill>
                <a:schemeClr val="dk2"/>
              </a:solidFill>
            </a:endParaRPr>
          </a:p>
          <a:p>
            <a:pPr indent="0" lvl="0" marL="0" marR="12700" rtl="0" algn="just">
              <a:lnSpc>
                <a:spcPct val="144000"/>
              </a:lnSpc>
              <a:spcBef>
                <a:spcPts val="1100"/>
              </a:spcBef>
              <a:spcAft>
                <a:spcPts val="0"/>
              </a:spcAft>
              <a:buNone/>
            </a:pPr>
            <a:r>
              <a:t/>
            </a:r>
            <a:endParaRPr sz="1100">
              <a:solidFill>
                <a:schemeClr val="dk2"/>
              </a:solidFill>
            </a:endParaRPr>
          </a:p>
          <a:p>
            <a:pPr indent="0" lvl="0" marL="12700" rtl="0" algn="l">
              <a:lnSpc>
                <a:spcPct val="115000"/>
              </a:lnSpc>
              <a:spcBef>
                <a:spcPts val="100"/>
              </a:spcBef>
              <a:spcAft>
                <a:spcPts val="0"/>
              </a:spcAft>
              <a:buNone/>
            </a:pPr>
            <a:r>
              <a:rPr b="1" lang="en" sz="1200">
                <a:solidFill>
                  <a:schemeClr val="dk2"/>
                </a:solidFill>
              </a:rPr>
              <a:t>Step 5: </a:t>
            </a:r>
            <a:r>
              <a:rPr lang="en" sz="1200">
                <a:solidFill>
                  <a:schemeClr val="dk1"/>
                </a:solidFill>
              </a:rPr>
              <a:t>Assemble Tasks</a:t>
            </a:r>
            <a:r>
              <a:rPr lang="en" sz="1200">
                <a:solidFill>
                  <a:schemeClr val="dk2"/>
                </a:solidFill>
              </a:rPr>
              <a:t>:</a:t>
            </a:r>
            <a:endParaRPr sz="1200">
              <a:solidFill>
                <a:schemeClr val="dk2"/>
              </a:solidFill>
            </a:endParaRPr>
          </a:p>
          <a:p>
            <a:pPr indent="0" lvl="0" marL="12700" marR="12700" rtl="0" algn="l">
              <a:lnSpc>
                <a:spcPct val="144000"/>
              </a:lnSpc>
              <a:spcBef>
                <a:spcPts val="1100"/>
              </a:spcBef>
              <a:spcAft>
                <a:spcPts val="0"/>
              </a:spcAft>
              <a:buClr>
                <a:schemeClr val="dk2"/>
              </a:buClr>
              <a:buSzPts val="1100"/>
              <a:buFont typeface="Arial"/>
              <a:buNone/>
            </a:pPr>
            <a:r>
              <a:rPr lang="en" sz="1100">
                <a:solidFill>
                  <a:schemeClr val="dk2"/>
                </a:solidFill>
              </a:rPr>
              <a:t>In this step, we have collected the estimates from our other team members. Also, we have  compiled the final task lists, estimates &amp; assumptions.</a:t>
            </a:r>
            <a:endParaRPr sz="1100">
              <a:solidFill>
                <a:schemeClr val="dk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cxnSp>
        <p:nvCxnSpPr>
          <p:cNvPr id="69" name="Google Shape;69;p16"/>
          <p:cNvCxnSpPr/>
          <p:nvPr/>
        </p:nvCxnSpPr>
        <p:spPr>
          <a:xfrm>
            <a:off x="9525" y="2743200"/>
            <a:ext cx="9134400" cy="0"/>
          </a:xfrm>
          <a:prstGeom prst="straightConnector1">
            <a:avLst/>
          </a:prstGeom>
          <a:noFill/>
          <a:ln cap="flat" cmpd="sng" w="19050">
            <a:solidFill>
              <a:srgbClr val="B5B5B5"/>
            </a:solidFill>
            <a:prstDash val="lgDash"/>
            <a:round/>
            <a:headEnd len="med" w="med" type="none"/>
            <a:tailEnd len="med" w="med" type="none"/>
          </a:ln>
        </p:spPr>
      </p:cxnSp>
      <p:sp>
        <p:nvSpPr>
          <p:cNvPr id="70" name="Google Shape;70;p16"/>
          <p:cNvSpPr txBox="1"/>
          <p:nvPr>
            <p:ph type="title"/>
          </p:nvPr>
        </p:nvSpPr>
        <p:spPr>
          <a:xfrm>
            <a:off x="459200" y="165875"/>
            <a:ext cx="8013300" cy="52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5 </a:t>
            </a:r>
            <a:r>
              <a:rPr lang="en"/>
              <a:t>Methodology </a:t>
            </a:r>
            <a:endParaRPr>
              <a:solidFill>
                <a:schemeClr val="dk2"/>
              </a:solidFill>
            </a:endParaRPr>
          </a:p>
        </p:txBody>
      </p:sp>
      <p:grpSp>
        <p:nvGrpSpPr>
          <p:cNvPr id="71" name="Google Shape;71;p16"/>
          <p:cNvGrpSpPr/>
          <p:nvPr/>
        </p:nvGrpSpPr>
        <p:grpSpPr>
          <a:xfrm>
            <a:off x="-956069" y="3952303"/>
            <a:ext cx="335770" cy="328733"/>
            <a:chOff x="-956069" y="3952303"/>
            <a:chExt cx="335770" cy="328733"/>
          </a:xfrm>
        </p:grpSpPr>
        <p:sp>
          <p:nvSpPr>
            <p:cNvPr id="72" name="Google Shape;72;p16"/>
            <p:cNvSpPr/>
            <p:nvPr/>
          </p:nvSpPr>
          <p:spPr>
            <a:xfrm>
              <a:off x="-868538" y="3952303"/>
              <a:ext cx="160989" cy="185616"/>
            </a:xfrm>
            <a:custGeom>
              <a:rect b="b" l="l" r="r" t="t"/>
              <a:pathLst>
                <a:path extrusionOk="0" h="1319" w="1144">
                  <a:moveTo>
                    <a:pt x="571" y="76"/>
                  </a:moveTo>
                  <a:cubicBezTo>
                    <a:pt x="720" y="76"/>
                    <a:pt x="845" y="150"/>
                    <a:pt x="944" y="249"/>
                  </a:cubicBezTo>
                  <a:cubicBezTo>
                    <a:pt x="1018" y="348"/>
                    <a:pt x="1093" y="497"/>
                    <a:pt x="1093" y="672"/>
                  </a:cubicBezTo>
                  <a:cubicBezTo>
                    <a:pt x="1093" y="821"/>
                    <a:pt x="1018" y="970"/>
                    <a:pt x="944" y="1094"/>
                  </a:cubicBezTo>
                  <a:cubicBezTo>
                    <a:pt x="845" y="1193"/>
                    <a:pt x="720" y="1268"/>
                    <a:pt x="571" y="1268"/>
                  </a:cubicBezTo>
                  <a:cubicBezTo>
                    <a:pt x="422" y="1268"/>
                    <a:pt x="299" y="1193"/>
                    <a:pt x="199" y="1094"/>
                  </a:cubicBezTo>
                  <a:cubicBezTo>
                    <a:pt x="124" y="970"/>
                    <a:pt x="50" y="821"/>
                    <a:pt x="50" y="672"/>
                  </a:cubicBezTo>
                  <a:cubicBezTo>
                    <a:pt x="50" y="497"/>
                    <a:pt x="124" y="348"/>
                    <a:pt x="199" y="249"/>
                  </a:cubicBezTo>
                  <a:cubicBezTo>
                    <a:pt x="299" y="150"/>
                    <a:pt x="422" y="76"/>
                    <a:pt x="571" y="76"/>
                  </a:cubicBezTo>
                  <a:close/>
                  <a:moveTo>
                    <a:pt x="571" y="1"/>
                  </a:moveTo>
                  <a:cubicBezTo>
                    <a:pt x="422" y="1"/>
                    <a:pt x="273" y="76"/>
                    <a:pt x="150" y="199"/>
                  </a:cubicBezTo>
                  <a:cubicBezTo>
                    <a:pt x="50" y="325"/>
                    <a:pt x="1" y="497"/>
                    <a:pt x="1" y="672"/>
                  </a:cubicBezTo>
                  <a:cubicBezTo>
                    <a:pt x="1" y="845"/>
                    <a:pt x="50" y="1020"/>
                    <a:pt x="150" y="1119"/>
                  </a:cubicBezTo>
                  <a:cubicBezTo>
                    <a:pt x="273" y="1243"/>
                    <a:pt x="422" y="1318"/>
                    <a:pt x="571" y="1318"/>
                  </a:cubicBezTo>
                  <a:cubicBezTo>
                    <a:pt x="746" y="1318"/>
                    <a:pt x="869" y="1243"/>
                    <a:pt x="994" y="1119"/>
                  </a:cubicBezTo>
                  <a:cubicBezTo>
                    <a:pt x="1093" y="1020"/>
                    <a:pt x="1143" y="845"/>
                    <a:pt x="1143" y="672"/>
                  </a:cubicBezTo>
                  <a:cubicBezTo>
                    <a:pt x="1143" y="497"/>
                    <a:pt x="1093" y="325"/>
                    <a:pt x="994" y="199"/>
                  </a:cubicBezTo>
                  <a:cubicBezTo>
                    <a:pt x="869" y="76"/>
                    <a:pt x="746" y="1"/>
                    <a:pt x="57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6"/>
            <p:cNvSpPr/>
            <p:nvPr/>
          </p:nvSpPr>
          <p:spPr>
            <a:xfrm>
              <a:off x="-956069" y="4141015"/>
              <a:ext cx="335770" cy="132985"/>
            </a:xfrm>
            <a:custGeom>
              <a:rect b="b" l="l" r="r" t="t"/>
              <a:pathLst>
                <a:path extrusionOk="0" h="945" w="2386">
                  <a:moveTo>
                    <a:pt x="1193" y="1"/>
                  </a:moveTo>
                  <a:cubicBezTo>
                    <a:pt x="871" y="1"/>
                    <a:pt x="573" y="100"/>
                    <a:pt x="348" y="275"/>
                  </a:cubicBezTo>
                  <a:cubicBezTo>
                    <a:pt x="150" y="424"/>
                    <a:pt x="1" y="672"/>
                    <a:pt x="1" y="921"/>
                  </a:cubicBezTo>
                  <a:lnTo>
                    <a:pt x="1" y="945"/>
                  </a:lnTo>
                  <a:lnTo>
                    <a:pt x="76" y="945"/>
                  </a:lnTo>
                  <a:lnTo>
                    <a:pt x="76" y="921"/>
                  </a:lnTo>
                  <a:cubicBezTo>
                    <a:pt x="76" y="696"/>
                    <a:pt x="199" y="474"/>
                    <a:pt x="398" y="325"/>
                  </a:cubicBezTo>
                  <a:cubicBezTo>
                    <a:pt x="597" y="150"/>
                    <a:pt x="871" y="51"/>
                    <a:pt x="1193" y="51"/>
                  </a:cubicBezTo>
                  <a:cubicBezTo>
                    <a:pt x="1517" y="51"/>
                    <a:pt x="1789" y="150"/>
                    <a:pt x="1988" y="325"/>
                  </a:cubicBezTo>
                  <a:cubicBezTo>
                    <a:pt x="2186" y="474"/>
                    <a:pt x="2312" y="696"/>
                    <a:pt x="2312" y="921"/>
                  </a:cubicBezTo>
                  <a:lnTo>
                    <a:pt x="2312" y="945"/>
                  </a:lnTo>
                  <a:lnTo>
                    <a:pt x="2385" y="945"/>
                  </a:lnTo>
                  <a:lnTo>
                    <a:pt x="2385" y="921"/>
                  </a:lnTo>
                  <a:cubicBezTo>
                    <a:pt x="2385" y="672"/>
                    <a:pt x="2262" y="424"/>
                    <a:pt x="2037" y="275"/>
                  </a:cubicBezTo>
                  <a:cubicBezTo>
                    <a:pt x="1815" y="100"/>
                    <a:pt x="1517" y="1"/>
                    <a:pt x="119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6"/>
            <p:cNvSpPr/>
            <p:nvPr/>
          </p:nvSpPr>
          <p:spPr>
            <a:xfrm>
              <a:off x="-809293" y="4137778"/>
              <a:ext cx="52772" cy="143258"/>
            </a:xfrm>
            <a:custGeom>
              <a:rect b="b" l="l" r="r" t="t"/>
              <a:pathLst>
                <a:path extrusionOk="0" h="1018" w="375">
                  <a:moveTo>
                    <a:pt x="176" y="123"/>
                  </a:moveTo>
                  <a:lnTo>
                    <a:pt x="225" y="199"/>
                  </a:lnTo>
                  <a:lnTo>
                    <a:pt x="200" y="322"/>
                  </a:lnTo>
                  <a:lnTo>
                    <a:pt x="200" y="348"/>
                  </a:lnTo>
                  <a:lnTo>
                    <a:pt x="299" y="819"/>
                  </a:lnTo>
                  <a:lnTo>
                    <a:pt x="176" y="918"/>
                  </a:lnTo>
                  <a:lnTo>
                    <a:pt x="51" y="819"/>
                  </a:lnTo>
                  <a:lnTo>
                    <a:pt x="176" y="322"/>
                  </a:lnTo>
                  <a:lnTo>
                    <a:pt x="150" y="199"/>
                  </a:lnTo>
                  <a:lnTo>
                    <a:pt x="176" y="123"/>
                  </a:lnTo>
                  <a:close/>
                  <a:moveTo>
                    <a:pt x="176" y="0"/>
                  </a:moveTo>
                  <a:lnTo>
                    <a:pt x="76" y="173"/>
                  </a:lnTo>
                  <a:lnTo>
                    <a:pt x="100" y="322"/>
                  </a:lnTo>
                  <a:lnTo>
                    <a:pt x="1" y="868"/>
                  </a:lnTo>
                  <a:lnTo>
                    <a:pt x="176" y="1017"/>
                  </a:lnTo>
                  <a:lnTo>
                    <a:pt x="374" y="868"/>
                  </a:lnTo>
                  <a:lnTo>
                    <a:pt x="253" y="336"/>
                  </a:lnTo>
                  <a:lnTo>
                    <a:pt x="253" y="336"/>
                  </a:lnTo>
                  <a:lnTo>
                    <a:pt x="299" y="173"/>
                  </a:lnTo>
                  <a:lnTo>
                    <a:pt x="17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6"/>
            <p:cNvSpPr/>
            <p:nvPr/>
          </p:nvSpPr>
          <p:spPr>
            <a:xfrm>
              <a:off x="-833638" y="3952303"/>
              <a:ext cx="126090" cy="98085"/>
            </a:xfrm>
            <a:custGeom>
              <a:rect b="b" l="l" r="r" t="t"/>
              <a:pathLst>
                <a:path extrusionOk="0" h="697" w="896">
                  <a:moveTo>
                    <a:pt x="323" y="76"/>
                  </a:moveTo>
                  <a:cubicBezTo>
                    <a:pt x="448" y="76"/>
                    <a:pt x="571" y="126"/>
                    <a:pt x="671" y="225"/>
                  </a:cubicBezTo>
                  <a:cubicBezTo>
                    <a:pt x="765" y="320"/>
                    <a:pt x="815" y="436"/>
                    <a:pt x="842" y="575"/>
                  </a:cubicBezTo>
                  <a:lnTo>
                    <a:pt x="842" y="575"/>
                  </a:lnTo>
                  <a:cubicBezTo>
                    <a:pt x="767" y="623"/>
                    <a:pt x="695" y="623"/>
                    <a:pt x="597" y="623"/>
                  </a:cubicBezTo>
                  <a:cubicBezTo>
                    <a:pt x="448" y="623"/>
                    <a:pt x="299" y="573"/>
                    <a:pt x="224" y="497"/>
                  </a:cubicBezTo>
                  <a:cubicBezTo>
                    <a:pt x="124" y="424"/>
                    <a:pt x="51" y="299"/>
                    <a:pt x="51" y="176"/>
                  </a:cubicBezTo>
                  <a:cubicBezTo>
                    <a:pt x="124" y="100"/>
                    <a:pt x="224" y="76"/>
                    <a:pt x="323" y="76"/>
                  </a:cubicBezTo>
                  <a:close/>
                  <a:moveTo>
                    <a:pt x="323" y="1"/>
                  </a:moveTo>
                  <a:cubicBezTo>
                    <a:pt x="200" y="1"/>
                    <a:pt x="100" y="50"/>
                    <a:pt x="1" y="126"/>
                  </a:cubicBezTo>
                  <a:lnTo>
                    <a:pt x="1" y="150"/>
                  </a:lnTo>
                  <a:lnTo>
                    <a:pt x="1" y="176"/>
                  </a:lnTo>
                  <a:cubicBezTo>
                    <a:pt x="1" y="325"/>
                    <a:pt x="51" y="448"/>
                    <a:pt x="174" y="547"/>
                  </a:cubicBezTo>
                  <a:cubicBezTo>
                    <a:pt x="273" y="646"/>
                    <a:pt x="422" y="696"/>
                    <a:pt x="597" y="696"/>
                  </a:cubicBezTo>
                  <a:cubicBezTo>
                    <a:pt x="696" y="696"/>
                    <a:pt x="796" y="672"/>
                    <a:pt x="895" y="646"/>
                  </a:cubicBezTo>
                  <a:lnTo>
                    <a:pt x="895" y="623"/>
                  </a:lnTo>
                  <a:lnTo>
                    <a:pt x="895" y="597"/>
                  </a:lnTo>
                  <a:cubicBezTo>
                    <a:pt x="895" y="448"/>
                    <a:pt x="820" y="299"/>
                    <a:pt x="720" y="176"/>
                  </a:cubicBezTo>
                  <a:cubicBezTo>
                    <a:pt x="621" y="76"/>
                    <a:pt x="472" y="1"/>
                    <a:pt x="32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6"/>
            <p:cNvSpPr/>
            <p:nvPr/>
          </p:nvSpPr>
          <p:spPr>
            <a:xfrm>
              <a:off x="-868538" y="3962998"/>
              <a:ext cx="52490" cy="80354"/>
            </a:xfrm>
            <a:custGeom>
              <a:rect b="b" l="l" r="r" t="t"/>
              <a:pathLst>
                <a:path extrusionOk="0" h="571" w="373">
                  <a:moveTo>
                    <a:pt x="251" y="142"/>
                  </a:moveTo>
                  <a:cubicBezTo>
                    <a:pt x="256" y="216"/>
                    <a:pt x="277" y="276"/>
                    <a:pt x="315" y="336"/>
                  </a:cubicBezTo>
                  <a:lnTo>
                    <a:pt x="315" y="336"/>
                  </a:lnTo>
                  <a:cubicBezTo>
                    <a:pt x="289" y="381"/>
                    <a:pt x="244" y="424"/>
                    <a:pt x="199" y="447"/>
                  </a:cubicBezTo>
                  <a:cubicBezTo>
                    <a:pt x="152" y="470"/>
                    <a:pt x="105" y="494"/>
                    <a:pt x="58" y="497"/>
                  </a:cubicBezTo>
                  <a:lnTo>
                    <a:pt x="58" y="497"/>
                  </a:lnTo>
                  <a:cubicBezTo>
                    <a:pt x="87" y="348"/>
                    <a:pt x="159" y="230"/>
                    <a:pt x="251" y="142"/>
                  </a:cubicBezTo>
                  <a:close/>
                  <a:moveTo>
                    <a:pt x="323" y="0"/>
                  </a:moveTo>
                  <a:lnTo>
                    <a:pt x="249" y="50"/>
                  </a:lnTo>
                  <a:cubicBezTo>
                    <a:pt x="100" y="149"/>
                    <a:pt x="1" y="322"/>
                    <a:pt x="1" y="521"/>
                  </a:cubicBezTo>
                  <a:lnTo>
                    <a:pt x="1" y="570"/>
                  </a:lnTo>
                  <a:lnTo>
                    <a:pt x="50" y="570"/>
                  </a:lnTo>
                  <a:cubicBezTo>
                    <a:pt x="124" y="570"/>
                    <a:pt x="173" y="547"/>
                    <a:pt x="249" y="497"/>
                  </a:cubicBezTo>
                  <a:cubicBezTo>
                    <a:pt x="299" y="471"/>
                    <a:pt x="348" y="421"/>
                    <a:pt x="372" y="348"/>
                  </a:cubicBezTo>
                  <a:lnTo>
                    <a:pt x="372" y="322"/>
                  </a:lnTo>
                  <a:cubicBezTo>
                    <a:pt x="323" y="249"/>
                    <a:pt x="299" y="173"/>
                    <a:pt x="299" y="100"/>
                  </a:cubicBezTo>
                  <a:lnTo>
                    <a:pt x="299" y="74"/>
                  </a:lnTo>
                  <a:lnTo>
                    <a:pt x="32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7" name="Google Shape;77;p16"/>
          <p:cNvGrpSpPr/>
          <p:nvPr/>
        </p:nvGrpSpPr>
        <p:grpSpPr>
          <a:xfrm>
            <a:off x="4726867" y="3047209"/>
            <a:ext cx="1561451" cy="1691637"/>
            <a:chOff x="2784137" y="1659468"/>
            <a:chExt cx="1698521" cy="2134019"/>
          </a:xfrm>
        </p:grpSpPr>
        <p:sp>
          <p:nvSpPr>
            <p:cNvPr id="78" name="Google Shape;78;p16"/>
            <p:cNvSpPr/>
            <p:nvPr/>
          </p:nvSpPr>
          <p:spPr>
            <a:xfrm>
              <a:off x="2784137" y="1659468"/>
              <a:ext cx="1698521" cy="2134019"/>
            </a:xfrm>
            <a:custGeom>
              <a:rect b="b" l="l" r="r" t="t"/>
              <a:pathLst>
                <a:path extrusionOk="0" h="79280" w="63101">
                  <a:moveTo>
                    <a:pt x="4819" y="0"/>
                  </a:moveTo>
                  <a:cubicBezTo>
                    <a:pt x="2185" y="0"/>
                    <a:pt x="1" y="2184"/>
                    <a:pt x="1" y="4938"/>
                  </a:cubicBezTo>
                  <a:lnTo>
                    <a:pt x="1" y="74342"/>
                  </a:lnTo>
                  <a:cubicBezTo>
                    <a:pt x="1" y="77095"/>
                    <a:pt x="2185" y="79280"/>
                    <a:pt x="4819" y="79280"/>
                  </a:cubicBezTo>
                  <a:lnTo>
                    <a:pt x="58282" y="79280"/>
                  </a:lnTo>
                  <a:cubicBezTo>
                    <a:pt x="60925" y="79280"/>
                    <a:pt x="63100" y="77095"/>
                    <a:pt x="63100" y="74342"/>
                  </a:cubicBezTo>
                  <a:lnTo>
                    <a:pt x="63100" y="4938"/>
                  </a:lnTo>
                  <a:cubicBezTo>
                    <a:pt x="63100" y="2184"/>
                    <a:pt x="60925" y="0"/>
                    <a:pt x="58282" y="0"/>
                  </a:cubicBezTo>
                  <a:close/>
                </a:path>
              </a:pathLst>
            </a:cu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6"/>
            <p:cNvSpPr/>
            <p:nvPr/>
          </p:nvSpPr>
          <p:spPr>
            <a:xfrm>
              <a:off x="2784137" y="2104145"/>
              <a:ext cx="1507057" cy="1537904"/>
            </a:xfrm>
            <a:custGeom>
              <a:rect b="b" l="l" r="r" t="t"/>
              <a:pathLst>
                <a:path extrusionOk="0" h="57134" w="55988">
                  <a:moveTo>
                    <a:pt x="2415" y="0"/>
                  </a:moveTo>
                  <a:cubicBezTo>
                    <a:pt x="1726" y="0"/>
                    <a:pt x="1148" y="349"/>
                    <a:pt x="689" y="689"/>
                  </a:cubicBezTo>
                  <a:cubicBezTo>
                    <a:pt x="230" y="1148"/>
                    <a:pt x="1" y="1836"/>
                    <a:pt x="1" y="2524"/>
                  </a:cubicBezTo>
                  <a:lnTo>
                    <a:pt x="1" y="57134"/>
                  </a:lnTo>
                  <a:cubicBezTo>
                    <a:pt x="1" y="56445"/>
                    <a:pt x="230" y="55876"/>
                    <a:pt x="689" y="55417"/>
                  </a:cubicBezTo>
                  <a:cubicBezTo>
                    <a:pt x="1148" y="54958"/>
                    <a:pt x="1726" y="54610"/>
                    <a:pt x="2415" y="54610"/>
                  </a:cubicBezTo>
                  <a:lnTo>
                    <a:pt x="50251" y="54610"/>
                  </a:lnTo>
                  <a:cubicBezTo>
                    <a:pt x="53463" y="54610"/>
                    <a:pt x="55987" y="52086"/>
                    <a:pt x="55987" y="48873"/>
                  </a:cubicBezTo>
                  <a:lnTo>
                    <a:pt x="55987" y="5737"/>
                  </a:lnTo>
                  <a:cubicBezTo>
                    <a:pt x="55987" y="2644"/>
                    <a:pt x="53463" y="0"/>
                    <a:pt x="50251" y="0"/>
                  </a:cubicBezTo>
                  <a:close/>
                </a:path>
              </a:pathLst>
            </a:custGeom>
            <a:solidFill>
              <a:schemeClr val="lt1"/>
            </a:solidFill>
            <a:ln>
              <a:noFill/>
            </a:ln>
            <a:effectLst>
              <a:outerShdw rotWithShape="0" algn="bl" dir="5400000" dist="47625">
                <a:srgbClr val="000000">
                  <a:alpha val="2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0" name="Google Shape;80;p16"/>
          <p:cNvGrpSpPr/>
          <p:nvPr/>
        </p:nvGrpSpPr>
        <p:grpSpPr>
          <a:xfrm>
            <a:off x="4151463" y="995310"/>
            <a:ext cx="1490962" cy="1747762"/>
            <a:chOff x="4779073" y="1659468"/>
            <a:chExt cx="1698521" cy="2134019"/>
          </a:xfrm>
        </p:grpSpPr>
        <p:sp>
          <p:nvSpPr>
            <p:cNvPr id="81" name="Google Shape;81;p16"/>
            <p:cNvSpPr/>
            <p:nvPr/>
          </p:nvSpPr>
          <p:spPr>
            <a:xfrm>
              <a:off x="4779073" y="1659468"/>
              <a:ext cx="1698521" cy="2134019"/>
            </a:xfrm>
            <a:custGeom>
              <a:rect b="b" l="l" r="r" t="t"/>
              <a:pathLst>
                <a:path extrusionOk="0" h="79280" w="63101">
                  <a:moveTo>
                    <a:pt x="4819" y="0"/>
                  </a:moveTo>
                  <a:cubicBezTo>
                    <a:pt x="2185" y="0"/>
                    <a:pt x="1" y="2184"/>
                    <a:pt x="1" y="4938"/>
                  </a:cubicBezTo>
                  <a:lnTo>
                    <a:pt x="1" y="74342"/>
                  </a:lnTo>
                  <a:cubicBezTo>
                    <a:pt x="1" y="77095"/>
                    <a:pt x="2185" y="79280"/>
                    <a:pt x="4819" y="79280"/>
                  </a:cubicBezTo>
                  <a:lnTo>
                    <a:pt x="58282" y="79280"/>
                  </a:lnTo>
                  <a:cubicBezTo>
                    <a:pt x="60925" y="79280"/>
                    <a:pt x="63100" y="77095"/>
                    <a:pt x="63100" y="74342"/>
                  </a:cubicBezTo>
                  <a:lnTo>
                    <a:pt x="63100" y="4938"/>
                  </a:lnTo>
                  <a:cubicBezTo>
                    <a:pt x="63100" y="2184"/>
                    <a:pt x="60925" y="0"/>
                    <a:pt x="58282" y="0"/>
                  </a:cubicBez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6"/>
            <p:cNvSpPr/>
            <p:nvPr/>
          </p:nvSpPr>
          <p:spPr>
            <a:xfrm>
              <a:off x="4779073" y="2104145"/>
              <a:ext cx="1507057" cy="1537904"/>
            </a:xfrm>
            <a:custGeom>
              <a:rect b="b" l="l" r="r" t="t"/>
              <a:pathLst>
                <a:path extrusionOk="0" h="57134" w="55988">
                  <a:moveTo>
                    <a:pt x="2415" y="0"/>
                  </a:moveTo>
                  <a:cubicBezTo>
                    <a:pt x="1726" y="0"/>
                    <a:pt x="1148" y="349"/>
                    <a:pt x="689" y="689"/>
                  </a:cubicBezTo>
                  <a:cubicBezTo>
                    <a:pt x="230" y="1148"/>
                    <a:pt x="1" y="1836"/>
                    <a:pt x="1" y="2524"/>
                  </a:cubicBezTo>
                  <a:lnTo>
                    <a:pt x="1" y="57134"/>
                  </a:lnTo>
                  <a:cubicBezTo>
                    <a:pt x="1" y="56445"/>
                    <a:pt x="230" y="55876"/>
                    <a:pt x="689" y="55417"/>
                  </a:cubicBezTo>
                  <a:cubicBezTo>
                    <a:pt x="1148" y="54958"/>
                    <a:pt x="1726" y="54610"/>
                    <a:pt x="2415" y="54610"/>
                  </a:cubicBezTo>
                  <a:lnTo>
                    <a:pt x="50251" y="54610"/>
                  </a:lnTo>
                  <a:cubicBezTo>
                    <a:pt x="53463" y="54610"/>
                    <a:pt x="55987" y="52086"/>
                    <a:pt x="55987" y="48873"/>
                  </a:cubicBezTo>
                  <a:lnTo>
                    <a:pt x="55987" y="5737"/>
                  </a:lnTo>
                  <a:cubicBezTo>
                    <a:pt x="55987" y="2644"/>
                    <a:pt x="53463" y="0"/>
                    <a:pt x="50251" y="0"/>
                  </a:cubicBezTo>
                  <a:close/>
                </a:path>
              </a:pathLst>
            </a:custGeom>
            <a:solidFill>
              <a:schemeClr val="lt1"/>
            </a:solidFill>
            <a:ln>
              <a:noFill/>
            </a:ln>
            <a:effectLst>
              <a:outerShdw rotWithShape="0" algn="bl" dir="5400000" dist="47625">
                <a:srgbClr val="000000">
                  <a:alpha val="2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3" name="Google Shape;83;p16"/>
          <p:cNvGrpSpPr/>
          <p:nvPr/>
        </p:nvGrpSpPr>
        <p:grpSpPr>
          <a:xfrm>
            <a:off x="6397129" y="1023375"/>
            <a:ext cx="1490938" cy="1691637"/>
            <a:chOff x="6774010" y="1659468"/>
            <a:chExt cx="1698494" cy="2134019"/>
          </a:xfrm>
        </p:grpSpPr>
        <p:sp>
          <p:nvSpPr>
            <p:cNvPr id="84" name="Google Shape;84;p16"/>
            <p:cNvSpPr/>
            <p:nvPr/>
          </p:nvSpPr>
          <p:spPr>
            <a:xfrm>
              <a:off x="6774010" y="1659468"/>
              <a:ext cx="1698494" cy="2134019"/>
            </a:xfrm>
            <a:custGeom>
              <a:rect b="b" l="l" r="r" t="t"/>
              <a:pathLst>
                <a:path extrusionOk="0" h="79280" w="63100">
                  <a:moveTo>
                    <a:pt x="4819" y="0"/>
                  </a:moveTo>
                  <a:cubicBezTo>
                    <a:pt x="2185" y="0"/>
                    <a:pt x="1" y="2184"/>
                    <a:pt x="1" y="4938"/>
                  </a:cubicBezTo>
                  <a:lnTo>
                    <a:pt x="1" y="74342"/>
                  </a:lnTo>
                  <a:cubicBezTo>
                    <a:pt x="1" y="77095"/>
                    <a:pt x="2185" y="79280"/>
                    <a:pt x="4819" y="79280"/>
                  </a:cubicBezTo>
                  <a:lnTo>
                    <a:pt x="58281" y="79280"/>
                  </a:lnTo>
                  <a:cubicBezTo>
                    <a:pt x="60925" y="79280"/>
                    <a:pt x="63100" y="77095"/>
                    <a:pt x="63100" y="74342"/>
                  </a:cubicBezTo>
                  <a:lnTo>
                    <a:pt x="63100" y="4938"/>
                  </a:lnTo>
                  <a:cubicBezTo>
                    <a:pt x="63100" y="2184"/>
                    <a:pt x="60925" y="0"/>
                    <a:pt x="58281" y="0"/>
                  </a:cubicBez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6"/>
            <p:cNvSpPr/>
            <p:nvPr/>
          </p:nvSpPr>
          <p:spPr>
            <a:xfrm>
              <a:off x="6774010" y="2104145"/>
              <a:ext cx="1507030" cy="1537904"/>
            </a:xfrm>
            <a:custGeom>
              <a:rect b="b" l="l" r="r" t="t"/>
              <a:pathLst>
                <a:path extrusionOk="0" h="57134" w="55987">
                  <a:moveTo>
                    <a:pt x="2415" y="0"/>
                  </a:moveTo>
                  <a:cubicBezTo>
                    <a:pt x="1726" y="0"/>
                    <a:pt x="1148" y="349"/>
                    <a:pt x="689" y="689"/>
                  </a:cubicBezTo>
                  <a:cubicBezTo>
                    <a:pt x="230" y="1148"/>
                    <a:pt x="1" y="1836"/>
                    <a:pt x="1" y="2524"/>
                  </a:cubicBezTo>
                  <a:lnTo>
                    <a:pt x="1" y="57134"/>
                  </a:lnTo>
                  <a:cubicBezTo>
                    <a:pt x="1" y="56445"/>
                    <a:pt x="230" y="55876"/>
                    <a:pt x="689" y="55417"/>
                  </a:cubicBezTo>
                  <a:cubicBezTo>
                    <a:pt x="1148" y="54958"/>
                    <a:pt x="1726" y="54610"/>
                    <a:pt x="2415" y="54610"/>
                  </a:cubicBezTo>
                  <a:lnTo>
                    <a:pt x="50251" y="54610"/>
                  </a:lnTo>
                  <a:cubicBezTo>
                    <a:pt x="53463" y="54610"/>
                    <a:pt x="55987" y="52086"/>
                    <a:pt x="55987" y="48873"/>
                  </a:cubicBezTo>
                  <a:lnTo>
                    <a:pt x="55987" y="5737"/>
                  </a:lnTo>
                  <a:cubicBezTo>
                    <a:pt x="55987" y="2644"/>
                    <a:pt x="53463" y="0"/>
                    <a:pt x="50251" y="0"/>
                  </a:cubicBezTo>
                  <a:close/>
                </a:path>
              </a:pathLst>
            </a:custGeom>
            <a:solidFill>
              <a:schemeClr val="lt1"/>
            </a:solidFill>
            <a:ln>
              <a:noFill/>
            </a:ln>
            <a:effectLst>
              <a:outerShdw rotWithShape="0" algn="bl" dir="5400000" dist="47625">
                <a:srgbClr val="000000">
                  <a:alpha val="2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6" name="Google Shape;86;p16"/>
          <p:cNvSpPr txBox="1"/>
          <p:nvPr/>
        </p:nvSpPr>
        <p:spPr>
          <a:xfrm>
            <a:off x="1820400" y="1323684"/>
            <a:ext cx="1289400" cy="12870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200">
                <a:solidFill>
                  <a:schemeClr val="dk2"/>
                </a:solidFill>
                <a:latin typeface="Roboto"/>
                <a:ea typeface="Roboto"/>
                <a:cs typeface="Roboto"/>
                <a:sym typeface="Roboto"/>
              </a:rPr>
              <a:t>Jupiter is the biggest</a:t>
            </a:r>
            <a:r>
              <a:rPr lang="en" sz="1200">
                <a:solidFill>
                  <a:schemeClr val="dk2"/>
                </a:solidFill>
                <a:latin typeface="Roboto"/>
                <a:ea typeface="Roboto"/>
                <a:cs typeface="Roboto"/>
                <a:sym typeface="Roboto"/>
              </a:rPr>
              <a:t> planet of them all</a:t>
            </a:r>
            <a:endParaRPr sz="1200">
              <a:solidFill>
                <a:schemeClr val="dk2"/>
              </a:solidFill>
              <a:latin typeface="Roboto"/>
              <a:ea typeface="Roboto"/>
              <a:cs typeface="Roboto"/>
              <a:sym typeface="Roboto"/>
            </a:endParaRPr>
          </a:p>
        </p:txBody>
      </p:sp>
      <p:sp>
        <p:nvSpPr>
          <p:cNvPr id="87" name="Google Shape;87;p16"/>
          <p:cNvSpPr txBox="1"/>
          <p:nvPr/>
        </p:nvSpPr>
        <p:spPr>
          <a:xfrm>
            <a:off x="4151475" y="1441550"/>
            <a:ext cx="1410000" cy="1061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a:solidFill>
                  <a:schemeClr val="dk2"/>
                </a:solidFill>
              </a:rPr>
              <a:t>Spiral Methodology</a:t>
            </a:r>
            <a:endParaRPr b="1">
              <a:solidFill>
                <a:schemeClr val="dk2"/>
              </a:solidFill>
            </a:endParaRPr>
          </a:p>
        </p:txBody>
      </p:sp>
      <p:sp>
        <p:nvSpPr>
          <p:cNvPr id="88" name="Google Shape;88;p16"/>
          <p:cNvSpPr txBox="1"/>
          <p:nvPr/>
        </p:nvSpPr>
        <p:spPr>
          <a:xfrm>
            <a:off x="6397125" y="1471588"/>
            <a:ext cx="1289400" cy="989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b="1" lang="en">
                <a:solidFill>
                  <a:schemeClr val="dk2"/>
                </a:solidFill>
              </a:rPr>
              <a:t>   Scrum Methodology</a:t>
            </a:r>
            <a:endParaRPr b="1">
              <a:solidFill>
                <a:schemeClr val="dk2"/>
              </a:solidFill>
            </a:endParaRPr>
          </a:p>
        </p:txBody>
      </p:sp>
      <p:grpSp>
        <p:nvGrpSpPr>
          <p:cNvPr id="89" name="Google Shape;89;p16"/>
          <p:cNvGrpSpPr/>
          <p:nvPr/>
        </p:nvGrpSpPr>
        <p:grpSpPr>
          <a:xfrm>
            <a:off x="2840243" y="2339510"/>
            <a:ext cx="318320" cy="325356"/>
            <a:chOff x="-970000" y="2204783"/>
            <a:chExt cx="318320" cy="325356"/>
          </a:xfrm>
        </p:grpSpPr>
        <p:sp>
          <p:nvSpPr>
            <p:cNvPr id="90" name="Google Shape;90;p16"/>
            <p:cNvSpPr/>
            <p:nvPr/>
          </p:nvSpPr>
          <p:spPr>
            <a:xfrm>
              <a:off x="-970000" y="2204783"/>
              <a:ext cx="139881" cy="304388"/>
            </a:xfrm>
            <a:custGeom>
              <a:rect b="b" l="l" r="r" t="t"/>
              <a:pathLst>
                <a:path extrusionOk="0" h="2163" w="994">
                  <a:moveTo>
                    <a:pt x="920" y="84"/>
                  </a:moveTo>
                  <a:lnTo>
                    <a:pt x="920" y="1119"/>
                  </a:lnTo>
                  <a:lnTo>
                    <a:pt x="563" y="2068"/>
                  </a:lnTo>
                  <a:lnTo>
                    <a:pt x="563" y="2068"/>
                  </a:lnTo>
                  <a:cubicBezTo>
                    <a:pt x="259" y="1888"/>
                    <a:pt x="50" y="1527"/>
                    <a:pt x="50" y="1143"/>
                  </a:cubicBezTo>
                  <a:cubicBezTo>
                    <a:pt x="50" y="614"/>
                    <a:pt x="422" y="178"/>
                    <a:pt x="920" y="84"/>
                  </a:cubicBezTo>
                  <a:close/>
                  <a:moveTo>
                    <a:pt x="970" y="0"/>
                  </a:moveTo>
                  <a:cubicBezTo>
                    <a:pt x="398" y="100"/>
                    <a:pt x="0" y="573"/>
                    <a:pt x="0" y="1143"/>
                  </a:cubicBezTo>
                  <a:cubicBezTo>
                    <a:pt x="0" y="1566"/>
                    <a:pt x="199" y="1938"/>
                    <a:pt x="573" y="2162"/>
                  </a:cubicBezTo>
                  <a:lnTo>
                    <a:pt x="596" y="2162"/>
                  </a:lnTo>
                  <a:lnTo>
                    <a:pt x="596" y="2136"/>
                  </a:lnTo>
                  <a:lnTo>
                    <a:pt x="994" y="1119"/>
                  </a:lnTo>
                  <a:lnTo>
                    <a:pt x="994"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6"/>
            <p:cNvSpPr/>
            <p:nvPr/>
          </p:nvSpPr>
          <p:spPr>
            <a:xfrm>
              <a:off x="-791561" y="2204783"/>
              <a:ext cx="118913" cy="132985"/>
            </a:xfrm>
            <a:custGeom>
              <a:rect b="b" l="l" r="r" t="t"/>
              <a:pathLst>
                <a:path extrusionOk="0" h="945" w="845">
                  <a:moveTo>
                    <a:pt x="50" y="81"/>
                  </a:moveTo>
                  <a:cubicBezTo>
                    <a:pt x="327" y="134"/>
                    <a:pt x="581" y="294"/>
                    <a:pt x="749" y="543"/>
                  </a:cubicBezTo>
                  <a:lnTo>
                    <a:pt x="749" y="543"/>
                  </a:lnTo>
                  <a:lnTo>
                    <a:pt x="50" y="845"/>
                  </a:lnTo>
                  <a:lnTo>
                    <a:pt x="50" y="81"/>
                  </a:lnTo>
                  <a:close/>
                  <a:moveTo>
                    <a:pt x="0" y="0"/>
                  </a:moveTo>
                  <a:lnTo>
                    <a:pt x="0" y="26"/>
                  </a:lnTo>
                  <a:lnTo>
                    <a:pt x="0" y="944"/>
                  </a:lnTo>
                  <a:lnTo>
                    <a:pt x="844" y="573"/>
                  </a:lnTo>
                  <a:lnTo>
                    <a:pt x="819" y="547"/>
                  </a:lnTo>
                  <a:cubicBezTo>
                    <a:pt x="646" y="249"/>
                    <a:pt x="372" y="50"/>
                    <a:pt x="24"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6"/>
            <p:cNvSpPr/>
            <p:nvPr/>
          </p:nvSpPr>
          <p:spPr>
            <a:xfrm>
              <a:off x="-851229" y="2411086"/>
              <a:ext cx="101744" cy="119053"/>
            </a:xfrm>
            <a:custGeom>
              <a:rect b="b" l="l" r="r" t="t"/>
              <a:pathLst>
                <a:path extrusionOk="0" h="846" w="723">
                  <a:moveTo>
                    <a:pt x="325" y="150"/>
                  </a:moveTo>
                  <a:lnTo>
                    <a:pt x="625" y="706"/>
                  </a:lnTo>
                  <a:lnTo>
                    <a:pt x="625" y="706"/>
                  </a:lnTo>
                  <a:cubicBezTo>
                    <a:pt x="527" y="749"/>
                    <a:pt x="390" y="770"/>
                    <a:pt x="275" y="770"/>
                  </a:cubicBezTo>
                  <a:cubicBezTo>
                    <a:pt x="213" y="770"/>
                    <a:pt x="153" y="770"/>
                    <a:pt x="91" y="757"/>
                  </a:cubicBezTo>
                  <a:lnTo>
                    <a:pt x="91" y="757"/>
                  </a:lnTo>
                  <a:lnTo>
                    <a:pt x="325" y="150"/>
                  </a:lnTo>
                  <a:close/>
                  <a:moveTo>
                    <a:pt x="299" y="1"/>
                  </a:moveTo>
                  <a:lnTo>
                    <a:pt x="1" y="796"/>
                  </a:lnTo>
                  <a:lnTo>
                    <a:pt x="27" y="819"/>
                  </a:lnTo>
                  <a:cubicBezTo>
                    <a:pt x="126" y="819"/>
                    <a:pt x="200" y="845"/>
                    <a:pt x="275" y="845"/>
                  </a:cubicBezTo>
                  <a:cubicBezTo>
                    <a:pt x="424" y="845"/>
                    <a:pt x="547" y="819"/>
                    <a:pt x="672" y="770"/>
                  </a:cubicBezTo>
                  <a:lnTo>
                    <a:pt x="722" y="746"/>
                  </a:lnTo>
                  <a:lnTo>
                    <a:pt x="299" y="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6"/>
            <p:cNvSpPr/>
            <p:nvPr/>
          </p:nvSpPr>
          <p:spPr>
            <a:xfrm>
              <a:off x="-784666" y="2320318"/>
              <a:ext cx="132985" cy="178158"/>
            </a:xfrm>
            <a:custGeom>
              <a:rect b="b" l="l" r="r" t="t"/>
              <a:pathLst>
                <a:path extrusionOk="0" h="1266" w="945">
                  <a:moveTo>
                    <a:pt x="855" y="91"/>
                  </a:moveTo>
                  <a:lnTo>
                    <a:pt x="855" y="91"/>
                  </a:lnTo>
                  <a:cubicBezTo>
                    <a:pt x="876" y="171"/>
                    <a:pt x="895" y="237"/>
                    <a:pt x="895" y="322"/>
                  </a:cubicBezTo>
                  <a:cubicBezTo>
                    <a:pt x="895" y="658"/>
                    <a:pt x="732" y="971"/>
                    <a:pt x="497" y="1171"/>
                  </a:cubicBezTo>
                  <a:lnTo>
                    <a:pt x="497" y="1171"/>
                  </a:lnTo>
                  <a:lnTo>
                    <a:pt x="91" y="429"/>
                  </a:lnTo>
                  <a:lnTo>
                    <a:pt x="91" y="429"/>
                  </a:lnTo>
                  <a:lnTo>
                    <a:pt x="855" y="91"/>
                  </a:lnTo>
                  <a:close/>
                  <a:moveTo>
                    <a:pt x="895" y="0"/>
                  </a:moveTo>
                  <a:lnTo>
                    <a:pt x="1" y="397"/>
                  </a:lnTo>
                  <a:lnTo>
                    <a:pt x="25" y="421"/>
                  </a:lnTo>
                  <a:lnTo>
                    <a:pt x="472" y="1266"/>
                  </a:lnTo>
                  <a:lnTo>
                    <a:pt x="497" y="1242"/>
                  </a:lnTo>
                  <a:cubicBezTo>
                    <a:pt x="770" y="1043"/>
                    <a:pt x="945" y="695"/>
                    <a:pt x="945" y="322"/>
                  </a:cubicBezTo>
                  <a:cubicBezTo>
                    <a:pt x="945" y="223"/>
                    <a:pt x="945" y="123"/>
                    <a:pt x="919" y="24"/>
                  </a:cubicBezTo>
                  <a:lnTo>
                    <a:pt x="895"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4" name="Google Shape;94;p16"/>
          <p:cNvGrpSpPr/>
          <p:nvPr/>
        </p:nvGrpSpPr>
        <p:grpSpPr>
          <a:xfrm>
            <a:off x="5346757" y="2337821"/>
            <a:ext cx="321697" cy="328733"/>
            <a:chOff x="-994346" y="2802582"/>
            <a:chExt cx="321697" cy="328733"/>
          </a:xfrm>
        </p:grpSpPr>
        <p:sp>
          <p:nvSpPr>
            <p:cNvPr id="95" name="Google Shape;95;p16"/>
            <p:cNvSpPr/>
            <p:nvPr/>
          </p:nvSpPr>
          <p:spPr>
            <a:xfrm>
              <a:off x="-949032" y="2826927"/>
              <a:ext cx="251757" cy="255416"/>
            </a:xfrm>
            <a:custGeom>
              <a:rect b="b" l="l" r="r" t="t"/>
              <a:pathLst>
                <a:path extrusionOk="0" h="1815" w="1789">
                  <a:moveTo>
                    <a:pt x="1540" y="76"/>
                  </a:moveTo>
                  <a:cubicBezTo>
                    <a:pt x="1590" y="76"/>
                    <a:pt x="1640" y="100"/>
                    <a:pt x="1665" y="126"/>
                  </a:cubicBezTo>
                  <a:cubicBezTo>
                    <a:pt x="1715" y="175"/>
                    <a:pt x="1739" y="225"/>
                    <a:pt x="1739" y="275"/>
                  </a:cubicBezTo>
                  <a:cubicBezTo>
                    <a:pt x="1739" y="324"/>
                    <a:pt x="1715" y="398"/>
                    <a:pt x="1665" y="497"/>
                  </a:cubicBezTo>
                  <a:cubicBezTo>
                    <a:pt x="1616" y="573"/>
                    <a:pt x="1516" y="696"/>
                    <a:pt x="1391" y="821"/>
                  </a:cubicBezTo>
                  <a:lnTo>
                    <a:pt x="1318" y="894"/>
                  </a:lnTo>
                  <a:cubicBezTo>
                    <a:pt x="1242" y="994"/>
                    <a:pt x="1143" y="1093"/>
                    <a:pt x="1044" y="1169"/>
                  </a:cubicBezTo>
                  <a:cubicBezTo>
                    <a:pt x="1020" y="1193"/>
                    <a:pt x="994" y="1193"/>
                    <a:pt x="970" y="1218"/>
                  </a:cubicBezTo>
                  <a:cubicBezTo>
                    <a:pt x="795" y="1367"/>
                    <a:pt x="596" y="1516"/>
                    <a:pt x="447" y="1616"/>
                  </a:cubicBezTo>
                  <a:cubicBezTo>
                    <a:pt x="374" y="1665"/>
                    <a:pt x="298" y="1689"/>
                    <a:pt x="249" y="1715"/>
                  </a:cubicBezTo>
                  <a:cubicBezTo>
                    <a:pt x="199" y="1739"/>
                    <a:pt x="149" y="1765"/>
                    <a:pt x="100" y="1765"/>
                  </a:cubicBezTo>
                  <a:lnTo>
                    <a:pt x="76" y="1765"/>
                  </a:lnTo>
                  <a:lnTo>
                    <a:pt x="76" y="1739"/>
                  </a:lnTo>
                  <a:lnTo>
                    <a:pt x="76" y="1715"/>
                  </a:lnTo>
                  <a:cubicBezTo>
                    <a:pt x="76" y="1689"/>
                    <a:pt x="76" y="1640"/>
                    <a:pt x="100" y="1566"/>
                  </a:cubicBezTo>
                  <a:cubicBezTo>
                    <a:pt x="199" y="1391"/>
                    <a:pt x="374" y="1093"/>
                    <a:pt x="596" y="845"/>
                  </a:cubicBezTo>
                  <a:cubicBezTo>
                    <a:pt x="696" y="722"/>
                    <a:pt x="821" y="596"/>
                    <a:pt x="920" y="497"/>
                  </a:cubicBezTo>
                  <a:lnTo>
                    <a:pt x="994" y="424"/>
                  </a:lnTo>
                  <a:cubicBezTo>
                    <a:pt x="1119" y="298"/>
                    <a:pt x="1242" y="199"/>
                    <a:pt x="1318" y="149"/>
                  </a:cubicBezTo>
                  <a:cubicBezTo>
                    <a:pt x="1417" y="100"/>
                    <a:pt x="1491" y="76"/>
                    <a:pt x="1540" y="76"/>
                  </a:cubicBezTo>
                  <a:close/>
                  <a:moveTo>
                    <a:pt x="1540" y="0"/>
                  </a:moveTo>
                  <a:cubicBezTo>
                    <a:pt x="1467" y="0"/>
                    <a:pt x="1391" y="50"/>
                    <a:pt x="1292" y="100"/>
                  </a:cubicBezTo>
                  <a:cubicBezTo>
                    <a:pt x="1193" y="149"/>
                    <a:pt x="1069" y="249"/>
                    <a:pt x="944" y="374"/>
                  </a:cubicBezTo>
                  <a:lnTo>
                    <a:pt x="871" y="447"/>
                  </a:lnTo>
                  <a:cubicBezTo>
                    <a:pt x="771" y="547"/>
                    <a:pt x="646" y="672"/>
                    <a:pt x="547" y="795"/>
                  </a:cubicBezTo>
                  <a:cubicBezTo>
                    <a:pt x="398" y="970"/>
                    <a:pt x="275" y="1169"/>
                    <a:pt x="175" y="1318"/>
                  </a:cubicBezTo>
                  <a:cubicBezTo>
                    <a:pt x="126" y="1391"/>
                    <a:pt x="76" y="1467"/>
                    <a:pt x="50" y="1540"/>
                  </a:cubicBezTo>
                  <a:cubicBezTo>
                    <a:pt x="26" y="1616"/>
                    <a:pt x="0" y="1665"/>
                    <a:pt x="0" y="1715"/>
                  </a:cubicBezTo>
                  <a:lnTo>
                    <a:pt x="0" y="1765"/>
                  </a:lnTo>
                  <a:lnTo>
                    <a:pt x="26" y="1789"/>
                  </a:lnTo>
                  <a:cubicBezTo>
                    <a:pt x="50" y="1814"/>
                    <a:pt x="50" y="1814"/>
                    <a:pt x="76" y="1814"/>
                  </a:cubicBezTo>
                  <a:lnTo>
                    <a:pt x="100" y="1814"/>
                  </a:lnTo>
                  <a:cubicBezTo>
                    <a:pt x="149" y="1814"/>
                    <a:pt x="225" y="1814"/>
                    <a:pt x="275" y="1789"/>
                  </a:cubicBezTo>
                  <a:cubicBezTo>
                    <a:pt x="348" y="1765"/>
                    <a:pt x="398" y="1715"/>
                    <a:pt x="473" y="1665"/>
                  </a:cubicBezTo>
                  <a:cubicBezTo>
                    <a:pt x="646" y="1566"/>
                    <a:pt x="845" y="1417"/>
                    <a:pt x="1020" y="1268"/>
                  </a:cubicBezTo>
                  <a:cubicBezTo>
                    <a:pt x="1044" y="1242"/>
                    <a:pt x="1069" y="1242"/>
                    <a:pt x="1069" y="1218"/>
                  </a:cubicBezTo>
                  <a:cubicBezTo>
                    <a:pt x="1169" y="1143"/>
                    <a:pt x="1292" y="1043"/>
                    <a:pt x="1367" y="944"/>
                  </a:cubicBezTo>
                  <a:lnTo>
                    <a:pt x="1441" y="871"/>
                  </a:lnTo>
                  <a:cubicBezTo>
                    <a:pt x="1566" y="722"/>
                    <a:pt x="1665" y="622"/>
                    <a:pt x="1715" y="523"/>
                  </a:cubicBezTo>
                  <a:cubicBezTo>
                    <a:pt x="1765" y="424"/>
                    <a:pt x="1789" y="348"/>
                    <a:pt x="1789" y="275"/>
                  </a:cubicBezTo>
                  <a:cubicBezTo>
                    <a:pt x="1789" y="199"/>
                    <a:pt x="1765" y="126"/>
                    <a:pt x="1715" y="100"/>
                  </a:cubicBezTo>
                  <a:cubicBezTo>
                    <a:pt x="1665" y="50"/>
                    <a:pt x="1616" y="0"/>
                    <a:pt x="1540" y="0"/>
                  </a:cubicBez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6"/>
            <p:cNvSpPr/>
            <p:nvPr/>
          </p:nvSpPr>
          <p:spPr>
            <a:xfrm>
              <a:off x="-819565" y="2942322"/>
              <a:ext cx="146917" cy="188994"/>
            </a:xfrm>
            <a:custGeom>
              <a:rect b="b" l="l" r="r" t="t"/>
              <a:pathLst>
                <a:path extrusionOk="0" h="1343" w="1044">
                  <a:moveTo>
                    <a:pt x="487" y="85"/>
                  </a:moveTo>
                  <a:lnTo>
                    <a:pt x="968" y="1143"/>
                  </a:lnTo>
                  <a:lnTo>
                    <a:pt x="968" y="1143"/>
                  </a:lnTo>
                  <a:lnTo>
                    <a:pt x="869" y="1243"/>
                  </a:lnTo>
                  <a:lnTo>
                    <a:pt x="92" y="466"/>
                  </a:lnTo>
                  <a:lnTo>
                    <a:pt x="92" y="466"/>
                  </a:lnTo>
                  <a:cubicBezTo>
                    <a:pt x="96" y="462"/>
                    <a:pt x="100" y="456"/>
                    <a:pt x="100" y="448"/>
                  </a:cubicBezTo>
                  <a:cubicBezTo>
                    <a:pt x="124" y="422"/>
                    <a:pt x="149" y="422"/>
                    <a:pt x="149" y="398"/>
                  </a:cubicBezTo>
                  <a:cubicBezTo>
                    <a:pt x="249" y="323"/>
                    <a:pt x="372" y="223"/>
                    <a:pt x="447" y="124"/>
                  </a:cubicBezTo>
                  <a:lnTo>
                    <a:pt x="487" y="85"/>
                  </a:lnTo>
                  <a:close/>
                  <a:moveTo>
                    <a:pt x="471" y="1"/>
                  </a:moveTo>
                  <a:lnTo>
                    <a:pt x="398" y="74"/>
                  </a:lnTo>
                  <a:cubicBezTo>
                    <a:pt x="322" y="174"/>
                    <a:pt x="223" y="273"/>
                    <a:pt x="124" y="349"/>
                  </a:cubicBezTo>
                  <a:cubicBezTo>
                    <a:pt x="100" y="373"/>
                    <a:pt x="74" y="373"/>
                    <a:pt x="50" y="398"/>
                  </a:cubicBezTo>
                  <a:cubicBezTo>
                    <a:pt x="50" y="422"/>
                    <a:pt x="24" y="448"/>
                    <a:pt x="24" y="448"/>
                  </a:cubicBezTo>
                  <a:lnTo>
                    <a:pt x="0" y="472"/>
                  </a:lnTo>
                  <a:lnTo>
                    <a:pt x="869" y="1342"/>
                  </a:lnTo>
                  <a:lnTo>
                    <a:pt x="1043" y="1143"/>
                  </a:lnTo>
                  <a:lnTo>
                    <a:pt x="1043" y="1118"/>
                  </a:lnTo>
                  <a:lnTo>
                    <a:pt x="521"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6"/>
            <p:cNvSpPr/>
            <p:nvPr/>
          </p:nvSpPr>
          <p:spPr>
            <a:xfrm>
              <a:off x="-921028" y="3050539"/>
              <a:ext cx="48972" cy="59808"/>
            </a:xfrm>
            <a:custGeom>
              <a:rect b="b" l="l" r="r" t="t"/>
              <a:pathLst>
                <a:path extrusionOk="0" h="425" w="348">
                  <a:moveTo>
                    <a:pt x="235" y="103"/>
                  </a:moveTo>
                  <a:lnTo>
                    <a:pt x="271" y="282"/>
                  </a:lnTo>
                  <a:lnTo>
                    <a:pt x="271" y="282"/>
                  </a:lnTo>
                  <a:lnTo>
                    <a:pt x="248" y="325"/>
                  </a:lnTo>
                  <a:lnTo>
                    <a:pt x="111" y="186"/>
                  </a:lnTo>
                  <a:lnTo>
                    <a:pt x="111" y="186"/>
                  </a:lnTo>
                  <a:cubicBezTo>
                    <a:pt x="154" y="165"/>
                    <a:pt x="191" y="135"/>
                    <a:pt x="235" y="103"/>
                  </a:cubicBezTo>
                  <a:close/>
                  <a:moveTo>
                    <a:pt x="298" y="1"/>
                  </a:moveTo>
                  <a:lnTo>
                    <a:pt x="248" y="27"/>
                  </a:lnTo>
                  <a:cubicBezTo>
                    <a:pt x="175" y="76"/>
                    <a:pt x="99" y="100"/>
                    <a:pt x="50" y="126"/>
                  </a:cubicBezTo>
                  <a:lnTo>
                    <a:pt x="26" y="150"/>
                  </a:lnTo>
                  <a:lnTo>
                    <a:pt x="0" y="176"/>
                  </a:lnTo>
                  <a:lnTo>
                    <a:pt x="248" y="424"/>
                  </a:lnTo>
                  <a:lnTo>
                    <a:pt x="348" y="325"/>
                  </a:lnTo>
                  <a:lnTo>
                    <a:pt x="348" y="299"/>
                  </a:lnTo>
                  <a:lnTo>
                    <a:pt x="298"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6"/>
            <p:cNvSpPr/>
            <p:nvPr/>
          </p:nvSpPr>
          <p:spPr>
            <a:xfrm>
              <a:off x="-994346" y="2802582"/>
              <a:ext cx="185194" cy="150294"/>
            </a:xfrm>
            <a:custGeom>
              <a:rect b="b" l="l" r="r" t="t"/>
              <a:pathLst>
                <a:path extrusionOk="0" h="1068" w="1316">
                  <a:moveTo>
                    <a:pt x="199" y="100"/>
                  </a:moveTo>
                  <a:lnTo>
                    <a:pt x="1232" y="581"/>
                  </a:lnTo>
                  <a:lnTo>
                    <a:pt x="1232" y="581"/>
                  </a:lnTo>
                  <a:lnTo>
                    <a:pt x="1193" y="620"/>
                  </a:lnTo>
                  <a:cubicBezTo>
                    <a:pt x="1093" y="720"/>
                    <a:pt x="968" y="845"/>
                    <a:pt x="869" y="968"/>
                  </a:cubicBezTo>
                  <a:cubicBezTo>
                    <a:pt x="869" y="968"/>
                    <a:pt x="863" y="974"/>
                    <a:pt x="855" y="980"/>
                  </a:cubicBezTo>
                  <a:lnTo>
                    <a:pt x="855" y="980"/>
                  </a:lnTo>
                  <a:lnTo>
                    <a:pt x="74" y="199"/>
                  </a:lnTo>
                  <a:lnTo>
                    <a:pt x="199" y="100"/>
                  </a:lnTo>
                  <a:close/>
                  <a:moveTo>
                    <a:pt x="173" y="0"/>
                  </a:moveTo>
                  <a:lnTo>
                    <a:pt x="1" y="199"/>
                  </a:lnTo>
                  <a:lnTo>
                    <a:pt x="845" y="1067"/>
                  </a:lnTo>
                  <a:lnTo>
                    <a:pt x="869" y="1044"/>
                  </a:lnTo>
                  <a:cubicBezTo>
                    <a:pt x="895" y="1044"/>
                    <a:pt x="895" y="1018"/>
                    <a:pt x="918" y="1018"/>
                  </a:cubicBezTo>
                  <a:cubicBezTo>
                    <a:pt x="1018" y="895"/>
                    <a:pt x="1143" y="769"/>
                    <a:pt x="1242" y="670"/>
                  </a:cubicBezTo>
                  <a:lnTo>
                    <a:pt x="1316" y="597"/>
                  </a:lnTo>
                  <a:lnTo>
                    <a:pt x="1316" y="571"/>
                  </a:lnTo>
                  <a:lnTo>
                    <a:pt x="1316" y="547"/>
                  </a:lnTo>
                  <a:lnTo>
                    <a:pt x="17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6"/>
            <p:cNvSpPr/>
            <p:nvPr/>
          </p:nvSpPr>
          <p:spPr>
            <a:xfrm>
              <a:off x="-973378" y="3005366"/>
              <a:ext cx="56009" cy="48972"/>
            </a:xfrm>
            <a:custGeom>
              <a:rect b="b" l="l" r="r" t="t"/>
              <a:pathLst>
                <a:path extrusionOk="0" h="348" w="398">
                  <a:moveTo>
                    <a:pt x="120" y="77"/>
                  </a:moveTo>
                  <a:lnTo>
                    <a:pt x="298" y="113"/>
                  </a:lnTo>
                  <a:lnTo>
                    <a:pt x="298" y="113"/>
                  </a:lnTo>
                  <a:cubicBezTo>
                    <a:pt x="268" y="167"/>
                    <a:pt x="249" y="217"/>
                    <a:pt x="231" y="257"/>
                  </a:cubicBezTo>
                  <a:lnTo>
                    <a:pt x="231" y="257"/>
                  </a:lnTo>
                  <a:lnTo>
                    <a:pt x="74" y="123"/>
                  </a:lnTo>
                  <a:lnTo>
                    <a:pt x="120" y="77"/>
                  </a:lnTo>
                  <a:close/>
                  <a:moveTo>
                    <a:pt x="100" y="0"/>
                  </a:moveTo>
                  <a:lnTo>
                    <a:pt x="74" y="24"/>
                  </a:lnTo>
                  <a:lnTo>
                    <a:pt x="1" y="123"/>
                  </a:lnTo>
                  <a:lnTo>
                    <a:pt x="223" y="348"/>
                  </a:lnTo>
                  <a:lnTo>
                    <a:pt x="249" y="322"/>
                  </a:lnTo>
                  <a:lnTo>
                    <a:pt x="273" y="322"/>
                  </a:lnTo>
                  <a:lnTo>
                    <a:pt x="273" y="298"/>
                  </a:lnTo>
                  <a:cubicBezTo>
                    <a:pt x="299" y="248"/>
                    <a:pt x="348" y="173"/>
                    <a:pt x="372" y="99"/>
                  </a:cubicBezTo>
                  <a:lnTo>
                    <a:pt x="398" y="74"/>
                  </a:lnTo>
                  <a:lnTo>
                    <a:pt x="10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0" name="Google Shape;100;p16"/>
          <p:cNvGrpSpPr/>
          <p:nvPr/>
        </p:nvGrpSpPr>
        <p:grpSpPr>
          <a:xfrm>
            <a:off x="7864463" y="2313802"/>
            <a:ext cx="199266" cy="321697"/>
            <a:chOff x="-889506" y="3403758"/>
            <a:chExt cx="199266" cy="321697"/>
          </a:xfrm>
        </p:grpSpPr>
        <p:sp>
          <p:nvSpPr>
            <p:cNvPr id="101" name="Google Shape;101;p16"/>
            <p:cNvSpPr/>
            <p:nvPr/>
          </p:nvSpPr>
          <p:spPr>
            <a:xfrm>
              <a:off x="-889506" y="3403758"/>
              <a:ext cx="84013" cy="84013"/>
            </a:xfrm>
            <a:custGeom>
              <a:rect b="b" l="l" r="r" t="t"/>
              <a:pathLst>
                <a:path extrusionOk="0" h="597" w="597">
                  <a:moveTo>
                    <a:pt x="299" y="50"/>
                  </a:moveTo>
                  <a:cubicBezTo>
                    <a:pt x="348" y="50"/>
                    <a:pt x="422" y="74"/>
                    <a:pt x="448" y="124"/>
                  </a:cubicBezTo>
                  <a:cubicBezTo>
                    <a:pt x="497" y="173"/>
                    <a:pt x="521" y="223"/>
                    <a:pt x="521" y="298"/>
                  </a:cubicBezTo>
                  <a:cubicBezTo>
                    <a:pt x="521" y="372"/>
                    <a:pt x="497" y="422"/>
                    <a:pt x="448" y="471"/>
                  </a:cubicBezTo>
                  <a:cubicBezTo>
                    <a:pt x="422" y="521"/>
                    <a:pt x="348" y="547"/>
                    <a:pt x="299" y="547"/>
                  </a:cubicBezTo>
                  <a:cubicBezTo>
                    <a:pt x="223" y="547"/>
                    <a:pt x="173" y="521"/>
                    <a:pt x="124" y="471"/>
                  </a:cubicBezTo>
                  <a:cubicBezTo>
                    <a:pt x="100" y="422"/>
                    <a:pt x="74" y="372"/>
                    <a:pt x="74" y="298"/>
                  </a:cubicBezTo>
                  <a:cubicBezTo>
                    <a:pt x="74" y="223"/>
                    <a:pt x="100" y="173"/>
                    <a:pt x="124" y="124"/>
                  </a:cubicBezTo>
                  <a:cubicBezTo>
                    <a:pt x="173" y="74"/>
                    <a:pt x="223" y="50"/>
                    <a:pt x="299" y="50"/>
                  </a:cubicBezTo>
                  <a:close/>
                  <a:moveTo>
                    <a:pt x="299" y="0"/>
                  </a:moveTo>
                  <a:cubicBezTo>
                    <a:pt x="223" y="0"/>
                    <a:pt x="150" y="24"/>
                    <a:pt x="100" y="74"/>
                  </a:cubicBezTo>
                  <a:cubicBezTo>
                    <a:pt x="24" y="149"/>
                    <a:pt x="1" y="223"/>
                    <a:pt x="1" y="298"/>
                  </a:cubicBezTo>
                  <a:cubicBezTo>
                    <a:pt x="1" y="372"/>
                    <a:pt x="24" y="447"/>
                    <a:pt x="100" y="521"/>
                  </a:cubicBezTo>
                  <a:cubicBezTo>
                    <a:pt x="150" y="571"/>
                    <a:pt x="223" y="596"/>
                    <a:pt x="299" y="596"/>
                  </a:cubicBezTo>
                  <a:cubicBezTo>
                    <a:pt x="372" y="596"/>
                    <a:pt x="448" y="571"/>
                    <a:pt x="497" y="521"/>
                  </a:cubicBezTo>
                  <a:cubicBezTo>
                    <a:pt x="571" y="447"/>
                    <a:pt x="597" y="372"/>
                    <a:pt x="597" y="298"/>
                  </a:cubicBezTo>
                  <a:cubicBezTo>
                    <a:pt x="597" y="223"/>
                    <a:pt x="571" y="149"/>
                    <a:pt x="497" y="74"/>
                  </a:cubicBezTo>
                  <a:cubicBezTo>
                    <a:pt x="448" y="24"/>
                    <a:pt x="372" y="0"/>
                    <a:pt x="299" y="0"/>
                  </a:cubicBez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6"/>
            <p:cNvSpPr/>
            <p:nvPr/>
          </p:nvSpPr>
          <p:spPr>
            <a:xfrm>
              <a:off x="-774252" y="3522530"/>
              <a:ext cx="84013" cy="84013"/>
            </a:xfrm>
            <a:custGeom>
              <a:rect b="b" l="l" r="r" t="t"/>
              <a:pathLst>
                <a:path extrusionOk="0" h="597" w="597">
                  <a:moveTo>
                    <a:pt x="298" y="50"/>
                  </a:moveTo>
                  <a:cubicBezTo>
                    <a:pt x="348" y="50"/>
                    <a:pt x="423" y="74"/>
                    <a:pt x="447" y="124"/>
                  </a:cubicBezTo>
                  <a:cubicBezTo>
                    <a:pt x="497" y="174"/>
                    <a:pt x="523" y="223"/>
                    <a:pt x="523" y="299"/>
                  </a:cubicBezTo>
                  <a:cubicBezTo>
                    <a:pt x="523" y="372"/>
                    <a:pt x="497" y="422"/>
                    <a:pt x="447" y="472"/>
                  </a:cubicBezTo>
                  <a:cubicBezTo>
                    <a:pt x="423" y="521"/>
                    <a:pt x="348" y="547"/>
                    <a:pt x="298" y="547"/>
                  </a:cubicBezTo>
                  <a:cubicBezTo>
                    <a:pt x="225" y="547"/>
                    <a:pt x="175" y="521"/>
                    <a:pt x="125" y="472"/>
                  </a:cubicBezTo>
                  <a:cubicBezTo>
                    <a:pt x="100" y="422"/>
                    <a:pt x="76" y="372"/>
                    <a:pt x="76" y="299"/>
                  </a:cubicBezTo>
                  <a:cubicBezTo>
                    <a:pt x="76" y="223"/>
                    <a:pt x="100" y="174"/>
                    <a:pt x="125" y="124"/>
                  </a:cubicBezTo>
                  <a:cubicBezTo>
                    <a:pt x="175" y="74"/>
                    <a:pt x="225" y="50"/>
                    <a:pt x="298" y="50"/>
                  </a:cubicBezTo>
                  <a:close/>
                  <a:moveTo>
                    <a:pt x="298" y="1"/>
                  </a:moveTo>
                  <a:cubicBezTo>
                    <a:pt x="225" y="1"/>
                    <a:pt x="149" y="25"/>
                    <a:pt x="76" y="74"/>
                  </a:cubicBezTo>
                  <a:cubicBezTo>
                    <a:pt x="26" y="150"/>
                    <a:pt x="0" y="223"/>
                    <a:pt x="0" y="299"/>
                  </a:cubicBezTo>
                  <a:cubicBezTo>
                    <a:pt x="0" y="372"/>
                    <a:pt x="26" y="448"/>
                    <a:pt x="76" y="521"/>
                  </a:cubicBezTo>
                  <a:cubicBezTo>
                    <a:pt x="149" y="571"/>
                    <a:pt x="225" y="597"/>
                    <a:pt x="298" y="597"/>
                  </a:cubicBezTo>
                  <a:cubicBezTo>
                    <a:pt x="374" y="597"/>
                    <a:pt x="447" y="571"/>
                    <a:pt x="497" y="521"/>
                  </a:cubicBezTo>
                  <a:cubicBezTo>
                    <a:pt x="547" y="448"/>
                    <a:pt x="596" y="372"/>
                    <a:pt x="596" y="299"/>
                  </a:cubicBezTo>
                  <a:cubicBezTo>
                    <a:pt x="596" y="223"/>
                    <a:pt x="547" y="150"/>
                    <a:pt x="497" y="74"/>
                  </a:cubicBezTo>
                  <a:cubicBezTo>
                    <a:pt x="447" y="25"/>
                    <a:pt x="374" y="1"/>
                    <a:pt x="298" y="1"/>
                  </a:cubicBez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6"/>
            <p:cNvSpPr/>
            <p:nvPr/>
          </p:nvSpPr>
          <p:spPr>
            <a:xfrm>
              <a:off x="-889506" y="3641442"/>
              <a:ext cx="84013" cy="84013"/>
            </a:xfrm>
            <a:custGeom>
              <a:rect b="b" l="l" r="r" t="t"/>
              <a:pathLst>
                <a:path extrusionOk="0" h="597" w="597">
                  <a:moveTo>
                    <a:pt x="299" y="50"/>
                  </a:moveTo>
                  <a:cubicBezTo>
                    <a:pt x="348" y="50"/>
                    <a:pt x="422" y="100"/>
                    <a:pt x="448" y="123"/>
                  </a:cubicBezTo>
                  <a:cubicBezTo>
                    <a:pt x="497" y="173"/>
                    <a:pt x="521" y="223"/>
                    <a:pt x="521" y="298"/>
                  </a:cubicBezTo>
                  <a:cubicBezTo>
                    <a:pt x="521" y="372"/>
                    <a:pt x="497" y="421"/>
                    <a:pt x="448" y="471"/>
                  </a:cubicBezTo>
                  <a:cubicBezTo>
                    <a:pt x="422" y="521"/>
                    <a:pt x="348" y="547"/>
                    <a:pt x="299" y="547"/>
                  </a:cubicBezTo>
                  <a:cubicBezTo>
                    <a:pt x="223" y="547"/>
                    <a:pt x="173" y="521"/>
                    <a:pt x="124" y="471"/>
                  </a:cubicBezTo>
                  <a:cubicBezTo>
                    <a:pt x="100" y="421"/>
                    <a:pt x="74" y="372"/>
                    <a:pt x="74" y="298"/>
                  </a:cubicBezTo>
                  <a:cubicBezTo>
                    <a:pt x="74" y="223"/>
                    <a:pt x="100" y="173"/>
                    <a:pt x="124" y="123"/>
                  </a:cubicBezTo>
                  <a:cubicBezTo>
                    <a:pt x="173" y="100"/>
                    <a:pt x="223" y="50"/>
                    <a:pt x="299" y="50"/>
                  </a:cubicBezTo>
                  <a:close/>
                  <a:moveTo>
                    <a:pt x="299" y="0"/>
                  </a:moveTo>
                  <a:cubicBezTo>
                    <a:pt x="223" y="0"/>
                    <a:pt x="150" y="24"/>
                    <a:pt x="100" y="74"/>
                  </a:cubicBezTo>
                  <a:cubicBezTo>
                    <a:pt x="24" y="149"/>
                    <a:pt x="1" y="223"/>
                    <a:pt x="1" y="298"/>
                  </a:cubicBezTo>
                  <a:cubicBezTo>
                    <a:pt x="1" y="372"/>
                    <a:pt x="24" y="471"/>
                    <a:pt x="100" y="521"/>
                  </a:cubicBezTo>
                  <a:cubicBezTo>
                    <a:pt x="150" y="570"/>
                    <a:pt x="223" y="596"/>
                    <a:pt x="299" y="596"/>
                  </a:cubicBezTo>
                  <a:cubicBezTo>
                    <a:pt x="372" y="596"/>
                    <a:pt x="448" y="570"/>
                    <a:pt x="497" y="521"/>
                  </a:cubicBezTo>
                  <a:cubicBezTo>
                    <a:pt x="571" y="471"/>
                    <a:pt x="597" y="372"/>
                    <a:pt x="597" y="298"/>
                  </a:cubicBezTo>
                  <a:cubicBezTo>
                    <a:pt x="597" y="223"/>
                    <a:pt x="571" y="149"/>
                    <a:pt x="497" y="74"/>
                  </a:cubicBezTo>
                  <a:cubicBezTo>
                    <a:pt x="448" y="24"/>
                    <a:pt x="372" y="0"/>
                    <a:pt x="299" y="0"/>
                  </a:cubicBez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6"/>
            <p:cNvSpPr/>
            <p:nvPr/>
          </p:nvSpPr>
          <p:spPr>
            <a:xfrm>
              <a:off x="-826602" y="3470039"/>
              <a:ext cx="70081" cy="69940"/>
            </a:xfrm>
            <a:custGeom>
              <a:rect b="b" l="l" r="r" t="t"/>
              <a:pathLst>
                <a:path extrusionOk="0" h="497" w="498">
                  <a:moveTo>
                    <a:pt x="50" y="0"/>
                  </a:moveTo>
                  <a:lnTo>
                    <a:pt x="1" y="50"/>
                  </a:lnTo>
                  <a:lnTo>
                    <a:pt x="448" y="497"/>
                  </a:lnTo>
                  <a:lnTo>
                    <a:pt x="497" y="447"/>
                  </a:lnTo>
                  <a:lnTo>
                    <a:pt x="50" y="0"/>
                  </a:ln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6"/>
            <p:cNvSpPr/>
            <p:nvPr/>
          </p:nvSpPr>
          <p:spPr>
            <a:xfrm>
              <a:off x="-826602" y="3588811"/>
              <a:ext cx="70081" cy="70081"/>
            </a:xfrm>
            <a:custGeom>
              <a:rect b="b" l="l" r="r" t="t"/>
              <a:pathLst>
                <a:path extrusionOk="0" h="498" w="498">
                  <a:moveTo>
                    <a:pt x="448" y="1"/>
                  </a:moveTo>
                  <a:lnTo>
                    <a:pt x="1" y="448"/>
                  </a:lnTo>
                  <a:lnTo>
                    <a:pt x="50" y="497"/>
                  </a:lnTo>
                  <a:lnTo>
                    <a:pt x="497" y="50"/>
                  </a:lnTo>
                  <a:lnTo>
                    <a:pt x="448" y="1"/>
                  </a:ln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6" name="Google Shape;106;p16"/>
          <p:cNvGrpSpPr/>
          <p:nvPr/>
        </p:nvGrpSpPr>
        <p:grpSpPr>
          <a:xfrm>
            <a:off x="2696963" y="3047210"/>
            <a:ext cx="1490962" cy="1747762"/>
            <a:chOff x="4779073" y="1659468"/>
            <a:chExt cx="1698521" cy="2134019"/>
          </a:xfrm>
        </p:grpSpPr>
        <p:sp>
          <p:nvSpPr>
            <p:cNvPr id="107" name="Google Shape;107;p16"/>
            <p:cNvSpPr/>
            <p:nvPr/>
          </p:nvSpPr>
          <p:spPr>
            <a:xfrm>
              <a:off x="4779073" y="1659468"/>
              <a:ext cx="1698521" cy="2134019"/>
            </a:xfrm>
            <a:custGeom>
              <a:rect b="b" l="l" r="r" t="t"/>
              <a:pathLst>
                <a:path extrusionOk="0" h="79280" w="63101">
                  <a:moveTo>
                    <a:pt x="4819" y="0"/>
                  </a:moveTo>
                  <a:cubicBezTo>
                    <a:pt x="2185" y="0"/>
                    <a:pt x="1" y="2184"/>
                    <a:pt x="1" y="4938"/>
                  </a:cubicBezTo>
                  <a:lnTo>
                    <a:pt x="1" y="74342"/>
                  </a:lnTo>
                  <a:cubicBezTo>
                    <a:pt x="1" y="77095"/>
                    <a:pt x="2185" y="79280"/>
                    <a:pt x="4819" y="79280"/>
                  </a:cubicBezTo>
                  <a:lnTo>
                    <a:pt x="58282" y="79280"/>
                  </a:lnTo>
                  <a:cubicBezTo>
                    <a:pt x="60925" y="79280"/>
                    <a:pt x="63100" y="77095"/>
                    <a:pt x="63100" y="74342"/>
                  </a:cubicBezTo>
                  <a:lnTo>
                    <a:pt x="63100" y="4938"/>
                  </a:lnTo>
                  <a:cubicBezTo>
                    <a:pt x="63100" y="2184"/>
                    <a:pt x="60925" y="0"/>
                    <a:pt x="58282" y="0"/>
                  </a:cubicBez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6"/>
            <p:cNvSpPr/>
            <p:nvPr/>
          </p:nvSpPr>
          <p:spPr>
            <a:xfrm>
              <a:off x="4779073" y="2104145"/>
              <a:ext cx="1507057" cy="1537904"/>
            </a:xfrm>
            <a:custGeom>
              <a:rect b="b" l="l" r="r" t="t"/>
              <a:pathLst>
                <a:path extrusionOk="0" h="57134" w="55988">
                  <a:moveTo>
                    <a:pt x="2415" y="0"/>
                  </a:moveTo>
                  <a:cubicBezTo>
                    <a:pt x="1726" y="0"/>
                    <a:pt x="1148" y="349"/>
                    <a:pt x="689" y="689"/>
                  </a:cubicBezTo>
                  <a:cubicBezTo>
                    <a:pt x="230" y="1148"/>
                    <a:pt x="1" y="1836"/>
                    <a:pt x="1" y="2524"/>
                  </a:cubicBezTo>
                  <a:lnTo>
                    <a:pt x="1" y="57134"/>
                  </a:lnTo>
                  <a:cubicBezTo>
                    <a:pt x="1" y="56445"/>
                    <a:pt x="230" y="55876"/>
                    <a:pt x="689" y="55417"/>
                  </a:cubicBezTo>
                  <a:cubicBezTo>
                    <a:pt x="1148" y="54958"/>
                    <a:pt x="1726" y="54610"/>
                    <a:pt x="2415" y="54610"/>
                  </a:cubicBezTo>
                  <a:lnTo>
                    <a:pt x="50251" y="54610"/>
                  </a:lnTo>
                  <a:cubicBezTo>
                    <a:pt x="53463" y="54610"/>
                    <a:pt x="55987" y="52086"/>
                    <a:pt x="55987" y="48873"/>
                  </a:cubicBezTo>
                  <a:lnTo>
                    <a:pt x="55987" y="5737"/>
                  </a:lnTo>
                  <a:cubicBezTo>
                    <a:pt x="55987" y="2644"/>
                    <a:pt x="53463" y="0"/>
                    <a:pt x="50251" y="0"/>
                  </a:cubicBezTo>
                  <a:close/>
                </a:path>
              </a:pathLst>
            </a:custGeom>
            <a:solidFill>
              <a:schemeClr val="lt1"/>
            </a:solidFill>
            <a:ln>
              <a:noFill/>
            </a:ln>
            <a:effectLst>
              <a:outerShdw rotWithShape="0" algn="bl" dir="5400000" dist="47625">
                <a:srgbClr val="000000">
                  <a:alpha val="2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9" name="Google Shape;109;p16"/>
          <p:cNvGrpSpPr/>
          <p:nvPr/>
        </p:nvGrpSpPr>
        <p:grpSpPr>
          <a:xfrm>
            <a:off x="1684367" y="1023372"/>
            <a:ext cx="1561451" cy="1691637"/>
            <a:chOff x="2784137" y="1659468"/>
            <a:chExt cx="1698521" cy="2134019"/>
          </a:xfrm>
        </p:grpSpPr>
        <p:sp>
          <p:nvSpPr>
            <p:cNvPr id="110" name="Google Shape;110;p16"/>
            <p:cNvSpPr/>
            <p:nvPr/>
          </p:nvSpPr>
          <p:spPr>
            <a:xfrm>
              <a:off x="2784137" y="1659468"/>
              <a:ext cx="1698521" cy="2134019"/>
            </a:xfrm>
            <a:custGeom>
              <a:rect b="b" l="l" r="r" t="t"/>
              <a:pathLst>
                <a:path extrusionOk="0" h="79280" w="63101">
                  <a:moveTo>
                    <a:pt x="4819" y="0"/>
                  </a:moveTo>
                  <a:cubicBezTo>
                    <a:pt x="2185" y="0"/>
                    <a:pt x="1" y="2184"/>
                    <a:pt x="1" y="4938"/>
                  </a:cubicBezTo>
                  <a:lnTo>
                    <a:pt x="1" y="74342"/>
                  </a:lnTo>
                  <a:cubicBezTo>
                    <a:pt x="1" y="77095"/>
                    <a:pt x="2185" y="79280"/>
                    <a:pt x="4819" y="79280"/>
                  </a:cubicBezTo>
                  <a:lnTo>
                    <a:pt x="58282" y="79280"/>
                  </a:lnTo>
                  <a:cubicBezTo>
                    <a:pt x="60925" y="79280"/>
                    <a:pt x="63100" y="77095"/>
                    <a:pt x="63100" y="74342"/>
                  </a:cubicBezTo>
                  <a:lnTo>
                    <a:pt x="63100" y="4938"/>
                  </a:lnTo>
                  <a:cubicBezTo>
                    <a:pt x="63100" y="2184"/>
                    <a:pt x="60925" y="0"/>
                    <a:pt x="58282" y="0"/>
                  </a:cubicBezTo>
                  <a:close/>
                </a:path>
              </a:pathLst>
            </a:cu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6"/>
            <p:cNvSpPr/>
            <p:nvPr/>
          </p:nvSpPr>
          <p:spPr>
            <a:xfrm>
              <a:off x="2784137" y="2104145"/>
              <a:ext cx="1507057" cy="1537904"/>
            </a:xfrm>
            <a:custGeom>
              <a:rect b="b" l="l" r="r" t="t"/>
              <a:pathLst>
                <a:path extrusionOk="0" h="57134" w="55988">
                  <a:moveTo>
                    <a:pt x="2415" y="0"/>
                  </a:moveTo>
                  <a:cubicBezTo>
                    <a:pt x="1726" y="0"/>
                    <a:pt x="1148" y="349"/>
                    <a:pt x="689" y="689"/>
                  </a:cubicBezTo>
                  <a:cubicBezTo>
                    <a:pt x="230" y="1148"/>
                    <a:pt x="1" y="1836"/>
                    <a:pt x="1" y="2524"/>
                  </a:cubicBezTo>
                  <a:lnTo>
                    <a:pt x="1" y="57134"/>
                  </a:lnTo>
                  <a:cubicBezTo>
                    <a:pt x="1" y="56445"/>
                    <a:pt x="230" y="55876"/>
                    <a:pt x="689" y="55417"/>
                  </a:cubicBezTo>
                  <a:cubicBezTo>
                    <a:pt x="1148" y="54958"/>
                    <a:pt x="1726" y="54610"/>
                    <a:pt x="2415" y="54610"/>
                  </a:cubicBezTo>
                  <a:lnTo>
                    <a:pt x="50251" y="54610"/>
                  </a:lnTo>
                  <a:cubicBezTo>
                    <a:pt x="53463" y="54610"/>
                    <a:pt x="55987" y="52086"/>
                    <a:pt x="55987" y="48873"/>
                  </a:cubicBezTo>
                  <a:lnTo>
                    <a:pt x="55987" y="5737"/>
                  </a:lnTo>
                  <a:cubicBezTo>
                    <a:pt x="55987" y="2644"/>
                    <a:pt x="53463" y="0"/>
                    <a:pt x="50251" y="0"/>
                  </a:cubicBezTo>
                  <a:close/>
                </a:path>
              </a:pathLst>
            </a:custGeom>
            <a:solidFill>
              <a:schemeClr val="lt1"/>
            </a:solidFill>
            <a:ln>
              <a:noFill/>
            </a:ln>
            <a:effectLst>
              <a:outerShdw rotWithShape="0" algn="bl" dir="5400000" dist="47625">
                <a:srgbClr val="000000">
                  <a:alpha val="2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2" name="Google Shape;112;p16"/>
          <p:cNvSpPr txBox="1"/>
          <p:nvPr/>
        </p:nvSpPr>
        <p:spPr>
          <a:xfrm>
            <a:off x="1745700" y="1527275"/>
            <a:ext cx="12894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chemeClr val="dk2"/>
                </a:solidFill>
              </a:rPr>
              <a:t>Incremental</a:t>
            </a:r>
            <a:r>
              <a:rPr b="1" lang="en">
                <a:solidFill>
                  <a:schemeClr val="dk2"/>
                </a:solidFill>
              </a:rPr>
              <a:t> Methodology</a:t>
            </a:r>
            <a:endParaRPr b="1">
              <a:solidFill>
                <a:schemeClr val="dk2"/>
              </a:solidFill>
            </a:endParaRPr>
          </a:p>
        </p:txBody>
      </p:sp>
      <p:sp>
        <p:nvSpPr>
          <p:cNvPr id="113" name="Google Shape;113;p16"/>
          <p:cNvSpPr txBox="1"/>
          <p:nvPr/>
        </p:nvSpPr>
        <p:spPr>
          <a:xfrm>
            <a:off x="2696975" y="3453275"/>
            <a:ext cx="1289400" cy="11133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a:solidFill>
                  <a:schemeClr val="dk2"/>
                </a:solidFill>
              </a:rPr>
              <a:t>RUP Methodology</a:t>
            </a:r>
            <a:endParaRPr b="1">
              <a:solidFill>
                <a:schemeClr val="dk2"/>
              </a:solidFill>
            </a:endParaRPr>
          </a:p>
        </p:txBody>
      </p:sp>
      <p:sp>
        <p:nvSpPr>
          <p:cNvPr id="114" name="Google Shape;114;p16"/>
          <p:cNvSpPr txBox="1"/>
          <p:nvPr/>
        </p:nvSpPr>
        <p:spPr>
          <a:xfrm>
            <a:off x="4726875" y="3453275"/>
            <a:ext cx="1410000" cy="989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a:solidFill>
                  <a:schemeClr val="dk2"/>
                </a:solidFill>
              </a:rPr>
              <a:t>Extreme Programming</a:t>
            </a:r>
            <a:endParaRPr b="1">
              <a:solidFill>
                <a:schemeClr val="dk2"/>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52"/>
          <p:cNvSpPr txBox="1"/>
          <p:nvPr/>
        </p:nvSpPr>
        <p:spPr>
          <a:xfrm>
            <a:off x="530625" y="4263200"/>
            <a:ext cx="5855100" cy="992100"/>
          </a:xfrm>
          <a:prstGeom prst="rect">
            <a:avLst/>
          </a:prstGeom>
          <a:noFill/>
          <a:ln>
            <a:noFill/>
          </a:ln>
        </p:spPr>
        <p:txBody>
          <a:bodyPr anchorCtr="0" anchor="t" bIns="91425" lIns="91425" spcFirstLastPara="1" rIns="91425" wrap="square" tIns="91425">
            <a:noAutofit/>
          </a:bodyPr>
          <a:lstStyle/>
          <a:p>
            <a:pPr indent="0" lvl="0" marL="12700" rtl="0" algn="l">
              <a:lnSpc>
                <a:spcPct val="115000"/>
              </a:lnSpc>
              <a:spcBef>
                <a:spcPts val="100"/>
              </a:spcBef>
              <a:spcAft>
                <a:spcPts val="0"/>
              </a:spcAft>
              <a:buClr>
                <a:schemeClr val="dk2"/>
              </a:buClr>
              <a:buSzPts val="1100"/>
              <a:buFont typeface="Arial"/>
              <a:buNone/>
            </a:pPr>
            <a:r>
              <a:rPr b="1" lang="en" sz="1200">
                <a:solidFill>
                  <a:schemeClr val="dk2"/>
                </a:solidFill>
              </a:rPr>
              <a:t>Step 6: </a:t>
            </a:r>
            <a:r>
              <a:rPr lang="en" sz="1200">
                <a:solidFill>
                  <a:srgbClr val="CC0000"/>
                </a:solidFill>
              </a:rPr>
              <a:t>Review Results</a:t>
            </a:r>
            <a:r>
              <a:rPr lang="en" sz="1200">
                <a:solidFill>
                  <a:schemeClr val="dk2"/>
                </a:solidFill>
              </a:rPr>
              <a:t>:</a:t>
            </a:r>
            <a:endParaRPr sz="1200">
              <a:solidFill>
                <a:schemeClr val="dk2"/>
              </a:solidFill>
            </a:endParaRPr>
          </a:p>
          <a:p>
            <a:pPr indent="0" lvl="0" marL="469900" marR="12700" rtl="0" algn="l">
              <a:lnSpc>
                <a:spcPct val="144000"/>
              </a:lnSpc>
              <a:spcBef>
                <a:spcPts val="1100"/>
              </a:spcBef>
              <a:spcAft>
                <a:spcPts val="0"/>
              </a:spcAft>
              <a:buClr>
                <a:schemeClr val="dk2"/>
              </a:buClr>
              <a:buSzPts val="1100"/>
              <a:buFont typeface="Arial"/>
              <a:buNone/>
            </a:pPr>
            <a:r>
              <a:rPr lang="en" sz="1100">
                <a:solidFill>
                  <a:schemeClr val="dk2"/>
                </a:solidFill>
              </a:rPr>
              <a:t>Finally, we have reviewed all our final tasks along with the estimation. The result was  satisfactory.</a:t>
            </a:r>
            <a:endParaRPr sz="1100">
              <a:solidFill>
                <a:schemeClr val="dk2"/>
              </a:solidFill>
            </a:endParaRPr>
          </a:p>
          <a:p>
            <a:pPr indent="0" lvl="0" marL="0" rtl="0" algn="l">
              <a:spcBef>
                <a:spcPts val="0"/>
              </a:spcBef>
              <a:spcAft>
                <a:spcPts val="0"/>
              </a:spcAft>
              <a:buNone/>
            </a:pPr>
            <a:r>
              <a:t/>
            </a:r>
            <a:endParaRPr>
              <a:latin typeface="Roboto"/>
              <a:ea typeface="Roboto"/>
              <a:cs typeface="Roboto"/>
              <a:sym typeface="Roboto"/>
            </a:endParaRPr>
          </a:p>
        </p:txBody>
      </p:sp>
      <p:pic>
        <p:nvPicPr>
          <p:cNvPr id="351" name="Google Shape;351;p52"/>
          <p:cNvPicPr preferRelativeResize="0"/>
          <p:nvPr/>
        </p:nvPicPr>
        <p:blipFill>
          <a:blip r:embed="rId3">
            <a:alphaModFix/>
          </a:blip>
          <a:stretch>
            <a:fillRect/>
          </a:stretch>
        </p:blipFill>
        <p:spPr>
          <a:xfrm>
            <a:off x="646250" y="81800"/>
            <a:ext cx="8108951" cy="426320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53"/>
          <p:cNvSpPr txBox="1"/>
          <p:nvPr>
            <p:ph type="title"/>
          </p:nvPr>
        </p:nvSpPr>
        <p:spPr>
          <a:xfrm>
            <a:off x="625800" y="122550"/>
            <a:ext cx="4860300" cy="444000"/>
          </a:xfrm>
          <a:prstGeom prst="rect">
            <a:avLst/>
          </a:prstGeom>
        </p:spPr>
        <p:txBody>
          <a:bodyPr anchorCtr="0" anchor="t" bIns="91425" lIns="91425" spcFirstLastPara="1" rIns="91425" wrap="square" tIns="91425">
            <a:noAutofit/>
          </a:bodyPr>
          <a:lstStyle/>
          <a:p>
            <a:pPr indent="0" lvl="0" marL="114300" marR="114300" rtl="0" algn="l">
              <a:lnSpc>
                <a:spcPct val="130434"/>
              </a:lnSpc>
              <a:spcBef>
                <a:spcPts val="0"/>
              </a:spcBef>
              <a:spcAft>
                <a:spcPts val="0"/>
              </a:spcAft>
              <a:buNone/>
            </a:pPr>
            <a:r>
              <a:rPr lang="en" sz="1350">
                <a:solidFill>
                  <a:srgbClr val="1C1E21"/>
                </a:solidFill>
                <a:highlight>
                  <a:srgbClr val="FFFFFF"/>
                </a:highlight>
                <a:latin typeface="Arial"/>
                <a:ea typeface="Arial"/>
                <a:cs typeface="Arial"/>
                <a:sym typeface="Arial"/>
              </a:rPr>
              <a:t>Why we are using WBS And Delphi for our project:</a:t>
            </a:r>
            <a:endParaRPr sz="3000"/>
          </a:p>
        </p:txBody>
      </p:sp>
      <p:sp>
        <p:nvSpPr>
          <p:cNvPr id="357" name="Google Shape;357;p53"/>
          <p:cNvSpPr txBox="1"/>
          <p:nvPr/>
        </p:nvSpPr>
        <p:spPr>
          <a:xfrm>
            <a:off x="625800" y="709650"/>
            <a:ext cx="7935000" cy="415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2"/>
                </a:solidFill>
                <a:latin typeface="Roboto"/>
                <a:ea typeface="Roboto"/>
                <a:cs typeface="Roboto"/>
                <a:sym typeface="Roboto"/>
              </a:rPr>
              <a:t>Both the Work Breakdown Structure (WBS) and Delphi method can be useful tools for project management, but they serve different purposes and can be applied in different contexts.</a:t>
            </a:r>
            <a:endParaRPr sz="1300">
              <a:solidFill>
                <a:schemeClr val="dk2"/>
              </a:solidFill>
              <a:latin typeface="Roboto"/>
              <a:ea typeface="Roboto"/>
              <a:cs typeface="Roboto"/>
              <a:sym typeface="Roboto"/>
            </a:endParaRPr>
          </a:p>
          <a:p>
            <a:pPr indent="0" lvl="0" marL="0" rtl="0" algn="l">
              <a:lnSpc>
                <a:spcPct val="115000"/>
              </a:lnSpc>
              <a:spcBef>
                <a:spcPts val="1500"/>
              </a:spcBef>
              <a:spcAft>
                <a:spcPts val="0"/>
              </a:spcAft>
              <a:buClr>
                <a:schemeClr val="dk2"/>
              </a:buClr>
              <a:buSzPts val="1100"/>
              <a:buFont typeface="Arial"/>
              <a:buNone/>
            </a:pPr>
            <a:r>
              <a:rPr b="1" lang="en" sz="1300">
                <a:solidFill>
                  <a:schemeClr val="dk2"/>
                </a:solidFill>
                <a:latin typeface="Roboto"/>
                <a:ea typeface="Roboto"/>
                <a:cs typeface="Roboto"/>
                <a:sym typeface="Roboto"/>
              </a:rPr>
              <a:t>Applying the WBS to our project would involve breaking down the major project deliverables into smaller work packages</a:t>
            </a:r>
            <a:r>
              <a:rPr lang="en" sz="1200">
                <a:solidFill>
                  <a:schemeClr val="dk2"/>
                </a:solidFill>
                <a:latin typeface="Roboto"/>
                <a:ea typeface="Roboto"/>
                <a:cs typeface="Roboto"/>
                <a:sym typeface="Roboto"/>
              </a:rPr>
              <a:t>, such as:</a:t>
            </a:r>
            <a:endParaRPr sz="1200">
              <a:solidFill>
                <a:schemeClr val="dk2"/>
              </a:solidFill>
              <a:latin typeface="Roboto"/>
              <a:ea typeface="Roboto"/>
              <a:cs typeface="Roboto"/>
              <a:sym typeface="Roboto"/>
            </a:endParaRPr>
          </a:p>
          <a:p>
            <a:pPr indent="-304800" lvl="0" marL="457200" rtl="0" algn="l">
              <a:lnSpc>
                <a:spcPct val="115000"/>
              </a:lnSpc>
              <a:spcBef>
                <a:spcPts val="1500"/>
              </a:spcBef>
              <a:spcAft>
                <a:spcPts val="0"/>
              </a:spcAft>
              <a:buClr>
                <a:schemeClr val="dk2"/>
              </a:buClr>
              <a:buSzPts val="1200"/>
              <a:buFont typeface="Roboto"/>
              <a:buChar char="●"/>
            </a:pPr>
            <a:r>
              <a:rPr lang="en" sz="1200">
                <a:solidFill>
                  <a:schemeClr val="dk2"/>
                </a:solidFill>
                <a:latin typeface="Roboto"/>
                <a:ea typeface="Roboto"/>
                <a:cs typeface="Roboto"/>
                <a:sym typeface="Roboto"/>
              </a:rPr>
              <a:t>User registration and login system</a:t>
            </a:r>
            <a:endParaRPr sz="1200">
              <a:solidFill>
                <a:schemeClr val="dk2"/>
              </a:solidFill>
              <a:latin typeface="Roboto"/>
              <a:ea typeface="Roboto"/>
              <a:cs typeface="Roboto"/>
              <a:sym typeface="Roboto"/>
            </a:endParaRPr>
          </a:p>
          <a:p>
            <a:pPr indent="-304800" lvl="0" marL="457200" rtl="0" algn="l">
              <a:lnSpc>
                <a:spcPct val="115000"/>
              </a:lnSpc>
              <a:spcBef>
                <a:spcPts val="0"/>
              </a:spcBef>
              <a:spcAft>
                <a:spcPts val="0"/>
              </a:spcAft>
              <a:buClr>
                <a:schemeClr val="dk2"/>
              </a:buClr>
              <a:buSzPts val="1200"/>
              <a:buFont typeface="Roboto"/>
              <a:buChar char="●"/>
            </a:pPr>
            <a:r>
              <a:rPr lang="en" sz="1200">
                <a:solidFill>
                  <a:schemeClr val="dk2"/>
                </a:solidFill>
                <a:latin typeface="Roboto"/>
                <a:ea typeface="Roboto"/>
                <a:cs typeface="Roboto"/>
                <a:sym typeface="Roboto"/>
              </a:rPr>
              <a:t>Job posting and management</a:t>
            </a:r>
            <a:endParaRPr sz="1200">
              <a:solidFill>
                <a:schemeClr val="dk2"/>
              </a:solidFill>
              <a:latin typeface="Roboto"/>
              <a:ea typeface="Roboto"/>
              <a:cs typeface="Roboto"/>
              <a:sym typeface="Roboto"/>
            </a:endParaRPr>
          </a:p>
          <a:p>
            <a:pPr indent="-304800" lvl="0" marL="457200" rtl="0" algn="l">
              <a:lnSpc>
                <a:spcPct val="115000"/>
              </a:lnSpc>
              <a:spcBef>
                <a:spcPts val="0"/>
              </a:spcBef>
              <a:spcAft>
                <a:spcPts val="0"/>
              </a:spcAft>
              <a:buClr>
                <a:schemeClr val="dk2"/>
              </a:buClr>
              <a:buSzPts val="1200"/>
              <a:buFont typeface="Roboto"/>
              <a:buChar char="●"/>
            </a:pPr>
            <a:r>
              <a:rPr lang="en" sz="1200">
                <a:solidFill>
                  <a:schemeClr val="dk2"/>
                </a:solidFill>
                <a:latin typeface="Roboto"/>
                <a:ea typeface="Roboto"/>
                <a:cs typeface="Roboto"/>
                <a:sym typeface="Roboto"/>
              </a:rPr>
              <a:t>Candidate profile creation and search</a:t>
            </a:r>
            <a:endParaRPr sz="1200">
              <a:solidFill>
                <a:schemeClr val="dk2"/>
              </a:solidFill>
              <a:latin typeface="Roboto"/>
              <a:ea typeface="Roboto"/>
              <a:cs typeface="Roboto"/>
              <a:sym typeface="Roboto"/>
            </a:endParaRPr>
          </a:p>
          <a:p>
            <a:pPr indent="-304800" lvl="0" marL="457200" rtl="0" algn="l">
              <a:lnSpc>
                <a:spcPct val="115000"/>
              </a:lnSpc>
              <a:spcBef>
                <a:spcPts val="0"/>
              </a:spcBef>
              <a:spcAft>
                <a:spcPts val="0"/>
              </a:spcAft>
              <a:buClr>
                <a:schemeClr val="dk2"/>
              </a:buClr>
              <a:buSzPts val="1200"/>
              <a:buFont typeface="Roboto"/>
              <a:buChar char="●"/>
            </a:pPr>
            <a:r>
              <a:rPr lang="en" sz="1200">
                <a:solidFill>
                  <a:schemeClr val="dk2"/>
                </a:solidFill>
                <a:latin typeface="Roboto"/>
                <a:ea typeface="Roboto"/>
                <a:cs typeface="Roboto"/>
                <a:sym typeface="Roboto"/>
              </a:rPr>
              <a:t>Application submission and tracking</a:t>
            </a:r>
            <a:endParaRPr sz="1200">
              <a:solidFill>
                <a:schemeClr val="dk2"/>
              </a:solidFill>
              <a:latin typeface="Roboto"/>
              <a:ea typeface="Roboto"/>
              <a:cs typeface="Roboto"/>
              <a:sym typeface="Roboto"/>
            </a:endParaRPr>
          </a:p>
          <a:p>
            <a:pPr indent="-304800" lvl="0" marL="457200" rtl="0" algn="l">
              <a:lnSpc>
                <a:spcPct val="115000"/>
              </a:lnSpc>
              <a:spcBef>
                <a:spcPts val="0"/>
              </a:spcBef>
              <a:spcAft>
                <a:spcPts val="0"/>
              </a:spcAft>
              <a:buClr>
                <a:schemeClr val="dk2"/>
              </a:buClr>
              <a:buSzPts val="1200"/>
              <a:buFont typeface="Roboto"/>
              <a:buChar char="●"/>
            </a:pPr>
            <a:r>
              <a:rPr lang="en" sz="1200">
                <a:solidFill>
                  <a:schemeClr val="dk2"/>
                </a:solidFill>
                <a:latin typeface="Roboto"/>
                <a:ea typeface="Roboto"/>
                <a:cs typeface="Roboto"/>
                <a:sym typeface="Roboto"/>
              </a:rPr>
              <a:t>Payment gateway integration</a:t>
            </a:r>
            <a:endParaRPr sz="1200">
              <a:solidFill>
                <a:schemeClr val="dk2"/>
              </a:solidFill>
              <a:latin typeface="Roboto"/>
              <a:ea typeface="Roboto"/>
              <a:cs typeface="Roboto"/>
              <a:sym typeface="Roboto"/>
            </a:endParaRPr>
          </a:p>
          <a:p>
            <a:pPr indent="-304800" lvl="0" marL="457200" rtl="0" algn="l">
              <a:lnSpc>
                <a:spcPct val="115000"/>
              </a:lnSpc>
              <a:spcBef>
                <a:spcPts val="0"/>
              </a:spcBef>
              <a:spcAft>
                <a:spcPts val="0"/>
              </a:spcAft>
              <a:buClr>
                <a:schemeClr val="dk2"/>
              </a:buClr>
              <a:buSzPts val="1200"/>
              <a:buFont typeface="Roboto"/>
              <a:buChar char="●"/>
            </a:pPr>
            <a:r>
              <a:rPr lang="en" sz="1200">
                <a:solidFill>
                  <a:schemeClr val="dk2"/>
                </a:solidFill>
                <a:latin typeface="Roboto"/>
                <a:ea typeface="Roboto"/>
                <a:cs typeface="Roboto"/>
                <a:sym typeface="Roboto"/>
              </a:rPr>
              <a:t>Customer support system</a:t>
            </a:r>
            <a:endParaRPr sz="1200">
              <a:solidFill>
                <a:schemeClr val="dk2"/>
              </a:solidFill>
              <a:latin typeface="Roboto"/>
              <a:ea typeface="Roboto"/>
              <a:cs typeface="Roboto"/>
              <a:sym typeface="Roboto"/>
            </a:endParaRPr>
          </a:p>
          <a:p>
            <a:pPr indent="-304800" lvl="0" marL="457200" rtl="0" algn="l">
              <a:lnSpc>
                <a:spcPct val="115000"/>
              </a:lnSpc>
              <a:spcBef>
                <a:spcPts val="0"/>
              </a:spcBef>
              <a:spcAft>
                <a:spcPts val="0"/>
              </a:spcAft>
              <a:buClr>
                <a:schemeClr val="dk2"/>
              </a:buClr>
              <a:buSzPts val="1200"/>
              <a:buFont typeface="Roboto"/>
              <a:buChar char="●"/>
            </a:pPr>
            <a:r>
              <a:rPr lang="en" sz="1200">
                <a:solidFill>
                  <a:schemeClr val="dk2"/>
                </a:solidFill>
                <a:latin typeface="Roboto"/>
                <a:ea typeface="Roboto"/>
                <a:cs typeface="Roboto"/>
                <a:sym typeface="Roboto"/>
              </a:rPr>
              <a:t>Reporting and analytics</a:t>
            </a:r>
            <a:endParaRPr sz="1200">
              <a:solidFill>
                <a:schemeClr val="dk2"/>
              </a:solidFill>
              <a:latin typeface="Roboto"/>
              <a:ea typeface="Roboto"/>
              <a:cs typeface="Roboto"/>
              <a:sym typeface="Roboto"/>
            </a:endParaRPr>
          </a:p>
          <a:p>
            <a:pPr indent="0" lvl="0" marL="0" rtl="0" algn="l">
              <a:lnSpc>
                <a:spcPct val="115000"/>
              </a:lnSpc>
              <a:spcBef>
                <a:spcPts val="1500"/>
              </a:spcBef>
              <a:spcAft>
                <a:spcPts val="1500"/>
              </a:spcAft>
              <a:buNone/>
            </a:pPr>
            <a:r>
              <a:rPr lang="en" sz="1200">
                <a:solidFill>
                  <a:schemeClr val="dk2"/>
                </a:solidFill>
                <a:latin typeface="Roboto"/>
                <a:ea typeface="Roboto"/>
                <a:cs typeface="Roboto"/>
                <a:sym typeface="Roboto"/>
              </a:rPr>
              <a:t>The WBS can help the project team understand the overall project scope, allocate resources effectively, and track progress against specific deliverables.</a:t>
            </a:r>
            <a:endParaRPr sz="1200">
              <a:solidFill>
                <a:schemeClr val="dk2"/>
              </a:solidFill>
              <a:latin typeface="Roboto"/>
              <a:ea typeface="Roboto"/>
              <a:cs typeface="Roboto"/>
              <a:sym typeface="Roboto"/>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54"/>
          <p:cNvSpPr txBox="1"/>
          <p:nvPr/>
        </p:nvSpPr>
        <p:spPr>
          <a:xfrm>
            <a:off x="190350" y="669300"/>
            <a:ext cx="8763300" cy="380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300">
                <a:solidFill>
                  <a:schemeClr val="dk2"/>
                </a:solidFill>
                <a:latin typeface="Roboto"/>
                <a:ea typeface="Roboto"/>
                <a:cs typeface="Roboto"/>
                <a:sym typeface="Roboto"/>
              </a:rPr>
              <a:t>Delphi Method: </a:t>
            </a:r>
            <a:endParaRPr b="1" sz="1300">
              <a:solidFill>
                <a:schemeClr val="dk2"/>
              </a:solidFill>
              <a:latin typeface="Roboto"/>
              <a:ea typeface="Roboto"/>
              <a:cs typeface="Roboto"/>
              <a:sym typeface="Roboto"/>
            </a:endParaRPr>
          </a:p>
          <a:p>
            <a:pPr indent="0" lvl="0" marL="0" rtl="0" algn="l">
              <a:spcBef>
                <a:spcPts val="0"/>
              </a:spcBef>
              <a:spcAft>
                <a:spcPts val="0"/>
              </a:spcAft>
              <a:buNone/>
            </a:pPr>
            <a:r>
              <a:rPr lang="en" sz="1200">
                <a:solidFill>
                  <a:schemeClr val="dk2"/>
                </a:solidFill>
                <a:latin typeface="Roboto"/>
                <a:ea typeface="Roboto"/>
                <a:cs typeface="Roboto"/>
                <a:sym typeface="Roboto"/>
              </a:rPr>
              <a:t>The Delphi method is a structured communication technique used to gather expert opinions and insights. It involves collecting input from a group of individuals anonymously and iteratively. This process continues until a consensus is reached.</a:t>
            </a:r>
            <a:endParaRPr sz="1200">
              <a:solidFill>
                <a:schemeClr val="dk2"/>
              </a:solidFill>
              <a:latin typeface="Roboto"/>
              <a:ea typeface="Roboto"/>
              <a:cs typeface="Roboto"/>
              <a:sym typeface="Roboto"/>
            </a:endParaRPr>
          </a:p>
          <a:p>
            <a:pPr indent="0" lvl="0" marL="0" rtl="0" algn="l">
              <a:spcBef>
                <a:spcPts val="0"/>
              </a:spcBef>
              <a:spcAft>
                <a:spcPts val="0"/>
              </a:spcAft>
              <a:buNone/>
            </a:pPr>
            <a:r>
              <a:rPr lang="en" sz="1200">
                <a:solidFill>
                  <a:schemeClr val="dk2"/>
                </a:solidFill>
                <a:latin typeface="Roboto"/>
                <a:ea typeface="Roboto"/>
                <a:cs typeface="Roboto"/>
                <a:sym typeface="Roboto"/>
              </a:rPr>
              <a:t>We could use the Delphi method to gather expert input on the following aspects:</a:t>
            </a:r>
            <a:endParaRPr sz="1200">
              <a:solidFill>
                <a:schemeClr val="dk2"/>
              </a:solidFill>
              <a:latin typeface="Roboto"/>
              <a:ea typeface="Roboto"/>
              <a:cs typeface="Roboto"/>
              <a:sym typeface="Roboto"/>
            </a:endParaRPr>
          </a:p>
          <a:p>
            <a:pPr indent="-304800" lvl="0" marL="457200" rtl="0" algn="l">
              <a:lnSpc>
                <a:spcPct val="115000"/>
              </a:lnSpc>
              <a:spcBef>
                <a:spcPts val="1500"/>
              </a:spcBef>
              <a:spcAft>
                <a:spcPts val="0"/>
              </a:spcAft>
              <a:buClr>
                <a:schemeClr val="dk2"/>
              </a:buClr>
              <a:buSzPts val="1200"/>
              <a:buFont typeface="Roboto"/>
              <a:buChar char="●"/>
            </a:pPr>
            <a:r>
              <a:rPr lang="en" sz="1200">
                <a:solidFill>
                  <a:schemeClr val="dk2"/>
                </a:solidFill>
                <a:latin typeface="Roboto"/>
                <a:ea typeface="Roboto"/>
                <a:cs typeface="Roboto"/>
                <a:sym typeface="Roboto"/>
              </a:rPr>
              <a:t>Determining the most critical features to include in the job portal.</a:t>
            </a:r>
            <a:endParaRPr sz="1200">
              <a:solidFill>
                <a:schemeClr val="dk2"/>
              </a:solidFill>
              <a:latin typeface="Roboto"/>
              <a:ea typeface="Roboto"/>
              <a:cs typeface="Roboto"/>
              <a:sym typeface="Roboto"/>
            </a:endParaRPr>
          </a:p>
          <a:p>
            <a:pPr indent="-304800" lvl="0" marL="457200" rtl="0" algn="l">
              <a:lnSpc>
                <a:spcPct val="115000"/>
              </a:lnSpc>
              <a:spcBef>
                <a:spcPts val="0"/>
              </a:spcBef>
              <a:spcAft>
                <a:spcPts val="0"/>
              </a:spcAft>
              <a:buClr>
                <a:schemeClr val="dk2"/>
              </a:buClr>
              <a:buSzPts val="1200"/>
              <a:buFont typeface="Roboto"/>
              <a:buChar char="●"/>
            </a:pPr>
            <a:r>
              <a:rPr lang="en" sz="1200">
                <a:solidFill>
                  <a:schemeClr val="dk2"/>
                </a:solidFill>
                <a:latin typeface="Roboto"/>
                <a:ea typeface="Roboto"/>
                <a:cs typeface="Roboto"/>
                <a:sym typeface="Roboto"/>
              </a:rPr>
              <a:t>Identifying potential challenges or risks specific to the online job portal domain.</a:t>
            </a:r>
            <a:endParaRPr sz="1200">
              <a:solidFill>
                <a:schemeClr val="dk2"/>
              </a:solidFill>
              <a:latin typeface="Roboto"/>
              <a:ea typeface="Roboto"/>
              <a:cs typeface="Roboto"/>
              <a:sym typeface="Roboto"/>
            </a:endParaRPr>
          </a:p>
          <a:p>
            <a:pPr indent="-304800" lvl="0" marL="457200" rtl="0" algn="l">
              <a:lnSpc>
                <a:spcPct val="115000"/>
              </a:lnSpc>
              <a:spcBef>
                <a:spcPts val="0"/>
              </a:spcBef>
              <a:spcAft>
                <a:spcPts val="0"/>
              </a:spcAft>
              <a:buClr>
                <a:schemeClr val="dk2"/>
              </a:buClr>
              <a:buSzPts val="1200"/>
              <a:buFont typeface="Roboto"/>
              <a:buChar char="●"/>
            </a:pPr>
            <a:r>
              <a:rPr lang="en" sz="1200">
                <a:solidFill>
                  <a:schemeClr val="dk2"/>
                </a:solidFill>
                <a:latin typeface="Roboto"/>
                <a:ea typeface="Roboto"/>
                <a:cs typeface="Roboto"/>
                <a:sym typeface="Roboto"/>
              </a:rPr>
              <a:t>Estimating the market demand and potential user adoption rates.</a:t>
            </a:r>
            <a:endParaRPr sz="1200">
              <a:solidFill>
                <a:schemeClr val="dk2"/>
              </a:solidFill>
              <a:latin typeface="Roboto"/>
              <a:ea typeface="Roboto"/>
              <a:cs typeface="Roboto"/>
              <a:sym typeface="Roboto"/>
            </a:endParaRPr>
          </a:p>
          <a:p>
            <a:pPr indent="-304800" lvl="0" marL="457200" rtl="0" algn="l">
              <a:lnSpc>
                <a:spcPct val="115000"/>
              </a:lnSpc>
              <a:spcBef>
                <a:spcPts val="0"/>
              </a:spcBef>
              <a:spcAft>
                <a:spcPts val="0"/>
              </a:spcAft>
              <a:buClr>
                <a:schemeClr val="dk2"/>
              </a:buClr>
              <a:buSzPts val="1200"/>
              <a:buFont typeface="Roboto"/>
              <a:buChar char="●"/>
            </a:pPr>
            <a:r>
              <a:rPr lang="en" sz="1200">
                <a:solidFill>
                  <a:schemeClr val="dk2"/>
                </a:solidFill>
                <a:latin typeface="Roboto"/>
                <a:ea typeface="Roboto"/>
                <a:cs typeface="Roboto"/>
                <a:sym typeface="Roboto"/>
              </a:rPr>
              <a:t>Evaluating the viability of integrating emerging technologies into the platform.</a:t>
            </a:r>
            <a:endParaRPr sz="1200">
              <a:solidFill>
                <a:schemeClr val="dk2"/>
              </a:solidFill>
              <a:latin typeface="Roboto"/>
              <a:ea typeface="Roboto"/>
              <a:cs typeface="Roboto"/>
              <a:sym typeface="Roboto"/>
            </a:endParaRPr>
          </a:p>
          <a:p>
            <a:pPr indent="0" lvl="0" marL="0" rtl="0" algn="l">
              <a:lnSpc>
                <a:spcPct val="115000"/>
              </a:lnSpc>
              <a:spcBef>
                <a:spcPts val="1500"/>
              </a:spcBef>
              <a:spcAft>
                <a:spcPts val="0"/>
              </a:spcAft>
              <a:buNone/>
            </a:pPr>
            <a:r>
              <a:t/>
            </a:r>
            <a:endParaRPr sz="1200">
              <a:solidFill>
                <a:schemeClr val="dk2"/>
              </a:solidFill>
              <a:latin typeface="Roboto"/>
              <a:ea typeface="Roboto"/>
              <a:cs typeface="Roboto"/>
              <a:sym typeface="Roboto"/>
            </a:endParaRPr>
          </a:p>
          <a:p>
            <a:pPr indent="0" lvl="0" marL="0" rtl="0" algn="l">
              <a:lnSpc>
                <a:spcPct val="115000"/>
              </a:lnSpc>
              <a:spcBef>
                <a:spcPts val="1500"/>
              </a:spcBef>
              <a:spcAft>
                <a:spcPts val="0"/>
              </a:spcAft>
              <a:buNone/>
            </a:pPr>
            <a:r>
              <a:rPr lang="en" sz="1600">
                <a:solidFill>
                  <a:schemeClr val="dk2"/>
                </a:solidFill>
                <a:latin typeface="Roboto"/>
                <a:ea typeface="Roboto"/>
                <a:cs typeface="Roboto"/>
                <a:sym typeface="Roboto"/>
              </a:rPr>
              <a:t>Work Breakdown Structure (WBS) to organize and manage the project's execution, while the Delphi method can help us to gather expert opinions and insights on critical project aspects. Both methods can complement each other and contribute to the success of our project.</a:t>
            </a:r>
            <a:endParaRPr sz="1600">
              <a:solidFill>
                <a:schemeClr val="dk2"/>
              </a:solidFill>
              <a:latin typeface="Roboto"/>
              <a:ea typeface="Roboto"/>
              <a:cs typeface="Roboto"/>
              <a:sym typeface="Roboto"/>
            </a:endParaRPr>
          </a:p>
          <a:p>
            <a:pPr indent="0" lvl="0" marL="0" rtl="0" algn="l">
              <a:spcBef>
                <a:spcPts val="1500"/>
              </a:spcBef>
              <a:spcAft>
                <a:spcPts val="0"/>
              </a:spcAft>
              <a:buNone/>
            </a:pPr>
            <a:r>
              <a:t/>
            </a:r>
            <a:endParaRPr sz="1200">
              <a:solidFill>
                <a:schemeClr val="dk2"/>
              </a:solidFill>
              <a:latin typeface="Roboto"/>
              <a:ea typeface="Roboto"/>
              <a:cs typeface="Roboto"/>
              <a:sym typeface="Roboto"/>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55"/>
          <p:cNvSpPr txBox="1"/>
          <p:nvPr/>
        </p:nvSpPr>
        <p:spPr>
          <a:xfrm>
            <a:off x="459200" y="1103050"/>
            <a:ext cx="2484300" cy="3140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chemeClr val="dk2"/>
                </a:solidFill>
                <a:highlight>
                  <a:schemeClr val="lt1"/>
                </a:highlight>
              </a:rPr>
              <a:t>Vision:</a:t>
            </a:r>
            <a:r>
              <a:rPr lang="en" sz="2400">
                <a:solidFill>
                  <a:schemeClr val="dk2"/>
                </a:solidFill>
                <a:highlight>
                  <a:schemeClr val="lt1"/>
                </a:highlight>
              </a:rPr>
              <a:t> Project vision is the description of  the desired outcome and sets the direction for the project. </a:t>
            </a:r>
            <a:endParaRPr sz="2400"/>
          </a:p>
        </p:txBody>
      </p:sp>
      <p:pic>
        <p:nvPicPr>
          <p:cNvPr id="368" name="Google Shape;368;p55"/>
          <p:cNvPicPr preferRelativeResize="0"/>
          <p:nvPr/>
        </p:nvPicPr>
        <p:blipFill>
          <a:blip r:embed="rId3">
            <a:alphaModFix/>
          </a:blip>
          <a:stretch>
            <a:fillRect/>
          </a:stretch>
        </p:blipFill>
        <p:spPr>
          <a:xfrm>
            <a:off x="2888975" y="133200"/>
            <a:ext cx="5991451" cy="4857899"/>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56"/>
          <p:cNvSpPr txBox="1"/>
          <p:nvPr/>
        </p:nvSpPr>
        <p:spPr>
          <a:xfrm flipH="1">
            <a:off x="459325" y="1182450"/>
            <a:ext cx="3879000" cy="240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highlight>
                  <a:schemeClr val="lt1"/>
                </a:highlight>
              </a:rPr>
              <a:t>Scope:</a:t>
            </a:r>
            <a:r>
              <a:rPr lang="en" sz="2400">
                <a:highlight>
                  <a:schemeClr val="lt1"/>
                </a:highlight>
              </a:rPr>
              <a:t> </a:t>
            </a:r>
            <a:r>
              <a:rPr lang="en" sz="2400">
                <a:highlight>
                  <a:schemeClr val="lt1"/>
                </a:highlight>
              </a:rPr>
              <a:t>The project scope is the total amount of work that needs to be done to complete a project.</a:t>
            </a:r>
            <a:endParaRPr sz="2400">
              <a:highlight>
                <a:schemeClr val="lt1"/>
              </a:highlight>
            </a:endParaRPr>
          </a:p>
          <a:p>
            <a:pPr indent="0" lvl="0" marL="0" rtl="0" algn="l">
              <a:spcBef>
                <a:spcPts val="0"/>
              </a:spcBef>
              <a:spcAft>
                <a:spcPts val="0"/>
              </a:spcAft>
              <a:buNone/>
            </a:pPr>
            <a:r>
              <a:t/>
            </a:r>
            <a:endParaRPr sz="2400">
              <a:highlight>
                <a:schemeClr val="lt1"/>
              </a:highlight>
            </a:endParaRPr>
          </a:p>
          <a:p>
            <a:pPr indent="0" lvl="0" marL="0" rtl="0" algn="l">
              <a:spcBef>
                <a:spcPts val="0"/>
              </a:spcBef>
              <a:spcAft>
                <a:spcPts val="0"/>
              </a:spcAft>
              <a:buNone/>
            </a:pPr>
            <a:r>
              <a:t/>
            </a:r>
            <a:endParaRPr sz="2400">
              <a:highlight>
                <a:schemeClr val="lt1"/>
              </a:highlight>
            </a:endParaRPr>
          </a:p>
        </p:txBody>
      </p:sp>
      <p:pic>
        <p:nvPicPr>
          <p:cNvPr id="374" name="Google Shape;374;p56"/>
          <p:cNvPicPr preferRelativeResize="0"/>
          <p:nvPr/>
        </p:nvPicPr>
        <p:blipFill>
          <a:blip r:embed="rId3">
            <a:alphaModFix/>
          </a:blip>
          <a:stretch>
            <a:fillRect/>
          </a:stretch>
        </p:blipFill>
        <p:spPr>
          <a:xfrm>
            <a:off x="4087675" y="408875"/>
            <a:ext cx="4773001" cy="4530000"/>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57"/>
          <p:cNvSpPr txBox="1"/>
          <p:nvPr>
            <p:ph type="title"/>
          </p:nvPr>
        </p:nvSpPr>
        <p:spPr>
          <a:xfrm>
            <a:off x="611925" y="0"/>
            <a:ext cx="3817800" cy="18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sz="1900">
                <a:latin typeface="Roboto"/>
                <a:ea typeface="Roboto"/>
                <a:cs typeface="Roboto"/>
                <a:sym typeface="Roboto"/>
              </a:rPr>
              <a:t>According to our project:</a:t>
            </a:r>
            <a:endParaRPr b="0" sz="1900">
              <a:latin typeface="Roboto"/>
              <a:ea typeface="Roboto"/>
              <a:cs typeface="Roboto"/>
              <a:sym typeface="Roboto"/>
            </a:endParaRPr>
          </a:p>
          <a:p>
            <a:pPr indent="0" lvl="0" marL="0" rtl="0" algn="l">
              <a:spcBef>
                <a:spcPts val="0"/>
              </a:spcBef>
              <a:spcAft>
                <a:spcPts val="0"/>
              </a:spcAft>
              <a:buNone/>
            </a:pPr>
            <a:r>
              <a:t/>
            </a:r>
            <a:endParaRPr/>
          </a:p>
          <a:p>
            <a:pPr indent="0" lvl="0" marL="0" rtl="0" algn="l">
              <a:spcBef>
                <a:spcPts val="0"/>
              </a:spcBef>
              <a:spcAft>
                <a:spcPts val="0"/>
              </a:spcAft>
              <a:buNone/>
            </a:pPr>
            <a:r>
              <a:rPr lang="en"/>
              <a:t>Vision</a:t>
            </a:r>
            <a:endParaRPr/>
          </a:p>
          <a:p>
            <a:pPr indent="0" lvl="0" marL="0" rtl="0" algn="l">
              <a:spcBef>
                <a:spcPts val="0"/>
              </a:spcBef>
              <a:spcAft>
                <a:spcPts val="0"/>
              </a:spcAft>
              <a:buNone/>
            </a:pPr>
            <a:r>
              <a:t/>
            </a:r>
            <a:endParaRPr/>
          </a:p>
        </p:txBody>
      </p:sp>
      <p:sp>
        <p:nvSpPr>
          <p:cNvPr id="380" name="Google Shape;380;p57"/>
          <p:cNvSpPr txBox="1"/>
          <p:nvPr/>
        </p:nvSpPr>
        <p:spPr>
          <a:xfrm>
            <a:off x="611925" y="1440000"/>
            <a:ext cx="8532000" cy="232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900">
              <a:latin typeface="Roboto"/>
              <a:ea typeface="Roboto"/>
              <a:cs typeface="Roboto"/>
              <a:sym typeface="Roboto"/>
            </a:endParaRPr>
          </a:p>
          <a:p>
            <a:pPr indent="0" lvl="0" marL="0" rtl="0" algn="l">
              <a:spcBef>
                <a:spcPts val="0"/>
              </a:spcBef>
              <a:spcAft>
                <a:spcPts val="0"/>
              </a:spcAft>
              <a:buNone/>
            </a:pPr>
            <a:r>
              <a:t/>
            </a:r>
            <a:endParaRPr sz="1900">
              <a:latin typeface="Roboto"/>
              <a:ea typeface="Roboto"/>
              <a:cs typeface="Roboto"/>
              <a:sym typeface="Roboto"/>
            </a:endParaRPr>
          </a:p>
          <a:p>
            <a:pPr indent="0" lvl="0" marL="12700" marR="12700" rtl="0" algn="just">
              <a:lnSpc>
                <a:spcPct val="115000"/>
              </a:lnSpc>
              <a:spcBef>
                <a:spcPts val="0"/>
              </a:spcBef>
              <a:spcAft>
                <a:spcPts val="0"/>
              </a:spcAft>
              <a:buClr>
                <a:schemeClr val="dk2"/>
              </a:buClr>
              <a:buSzPts val="1100"/>
              <a:buFont typeface="Arial"/>
              <a:buNone/>
            </a:pPr>
            <a:r>
              <a:rPr lang="en" sz="1800">
                <a:solidFill>
                  <a:schemeClr val="dk2"/>
                </a:solidFill>
                <a:latin typeface="Roboto"/>
                <a:ea typeface="Roboto"/>
                <a:cs typeface="Roboto"/>
                <a:sym typeface="Roboto"/>
              </a:rPr>
              <a:t>Online Job Portal System is developed for creating an interactive job vacancy for  candidates. This web application is to be conceived in its current form as  dynamic site-requiring constant updates both from the seekers as well as the  companies. On the whole, the objective of the project is to enable jobseekers to  place their resumes and companies to publish their vacancies.</a:t>
            </a:r>
            <a:endParaRPr sz="1900">
              <a:latin typeface="Roboto"/>
              <a:ea typeface="Roboto"/>
              <a:cs typeface="Roboto"/>
              <a:sym typeface="Roboto"/>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58"/>
          <p:cNvSpPr txBox="1"/>
          <p:nvPr>
            <p:ph type="title"/>
          </p:nvPr>
        </p:nvSpPr>
        <p:spPr>
          <a:xfrm>
            <a:off x="500125" y="101725"/>
            <a:ext cx="4065900" cy="478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100"/>
              <a:t>Scope</a:t>
            </a:r>
            <a:endParaRPr sz="3100"/>
          </a:p>
        </p:txBody>
      </p:sp>
      <p:sp>
        <p:nvSpPr>
          <p:cNvPr id="386" name="Google Shape;386;p58"/>
          <p:cNvSpPr txBox="1"/>
          <p:nvPr/>
        </p:nvSpPr>
        <p:spPr>
          <a:xfrm>
            <a:off x="500125" y="1112050"/>
            <a:ext cx="5855100" cy="3855900"/>
          </a:xfrm>
          <a:prstGeom prst="rect">
            <a:avLst/>
          </a:prstGeom>
          <a:noFill/>
          <a:ln>
            <a:noFill/>
          </a:ln>
        </p:spPr>
        <p:txBody>
          <a:bodyPr anchorCtr="0" anchor="t" bIns="91425" lIns="91425" spcFirstLastPara="1" rIns="91425" wrap="square" tIns="91425">
            <a:spAutoFit/>
          </a:bodyPr>
          <a:lstStyle/>
          <a:p>
            <a:pPr indent="-349250" lvl="0" marL="457200" rtl="0" algn="l">
              <a:lnSpc>
                <a:spcPct val="115000"/>
              </a:lnSpc>
              <a:spcBef>
                <a:spcPts val="0"/>
              </a:spcBef>
              <a:spcAft>
                <a:spcPts val="0"/>
              </a:spcAft>
              <a:buClr>
                <a:schemeClr val="dk2"/>
              </a:buClr>
              <a:buSzPts val="1900"/>
              <a:buChar char="●"/>
            </a:pPr>
            <a:r>
              <a:rPr lang="en" sz="1900">
                <a:solidFill>
                  <a:schemeClr val="dk2"/>
                </a:solidFill>
              </a:rPr>
              <a:t>Registration</a:t>
            </a:r>
            <a:endParaRPr sz="1900">
              <a:solidFill>
                <a:schemeClr val="dk2"/>
              </a:solidFill>
            </a:endParaRPr>
          </a:p>
          <a:p>
            <a:pPr indent="-349250" lvl="0" marL="457200" rtl="0" algn="l">
              <a:lnSpc>
                <a:spcPct val="115000"/>
              </a:lnSpc>
              <a:spcBef>
                <a:spcPts val="0"/>
              </a:spcBef>
              <a:spcAft>
                <a:spcPts val="0"/>
              </a:spcAft>
              <a:buClr>
                <a:schemeClr val="dk2"/>
              </a:buClr>
              <a:buSzPts val="1900"/>
              <a:buChar char="●"/>
            </a:pPr>
            <a:r>
              <a:rPr lang="en" sz="1900">
                <a:solidFill>
                  <a:schemeClr val="dk2"/>
                </a:solidFill>
              </a:rPr>
              <a:t>Login</a:t>
            </a:r>
            <a:endParaRPr sz="1900">
              <a:solidFill>
                <a:schemeClr val="dk2"/>
              </a:solidFill>
            </a:endParaRPr>
          </a:p>
          <a:p>
            <a:pPr indent="-349250" lvl="0" marL="457200" rtl="0" algn="l">
              <a:lnSpc>
                <a:spcPct val="115000"/>
              </a:lnSpc>
              <a:spcBef>
                <a:spcPts val="0"/>
              </a:spcBef>
              <a:spcAft>
                <a:spcPts val="0"/>
              </a:spcAft>
              <a:buClr>
                <a:schemeClr val="dk2"/>
              </a:buClr>
              <a:buSzPts val="1900"/>
              <a:buChar char="●"/>
            </a:pPr>
            <a:r>
              <a:rPr lang="en" sz="1900">
                <a:solidFill>
                  <a:schemeClr val="dk2"/>
                </a:solidFill>
              </a:rPr>
              <a:t>User Dashboard</a:t>
            </a:r>
            <a:endParaRPr sz="1900">
              <a:solidFill>
                <a:schemeClr val="dk2"/>
              </a:solidFill>
            </a:endParaRPr>
          </a:p>
          <a:p>
            <a:pPr indent="-349250" lvl="0" marL="457200" rtl="0" algn="l">
              <a:lnSpc>
                <a:spcPct val="115000"/>
              </a:lnSpc>
              <a:spcBef>
                <a:spcPts val="0"/>
              </a:spcBef>
              <a:spcAft>
                <a:spcPts val="0"/>
              </a:spcAft>
              <a:buClr>
                <a:schemeClr val="dk2"/>
              </a:buClr>
              <a:buSzPts val="1900"/>
              <a:buChar char="●"/>
            </a:pPr>
            <a:r>
              <a:rPr lang="en" sz="1900">
                <a:solidFill>
                  <a:schemeClr val="dk2"/>
                </a:solidFill>
              </a:rPr>
              <a:t>Job Feed</a:t>
            </a:r>
            <a:endParaRPr sz="1900">
              <a:solidFill>
                <a:schemeClr val="dk2"/>
              </a:solidFill>
            </a:endParaRPr>
          </a:p>
          <a:p>
            <a:pPr indent="-349250" lvl="0" marL="457200" rtl="0" algn="l">
              <a:lnSpc>
                <a:spcPct val="115000"/>
              </a:lnSpc>
              <a:spcBef>
                <a:spcPts val="0"/>
              </a:spcBef>
              <a:spcAft>
                <a:spcPts val="0"/>
              </a:spcAft>
              <a:buClr>
                <a:schemeClr val="dk2"/>
              </a:buClr>
              <a:buSzPts val="1900"/>
              <a:buChar char="●"/>
            </a:pPr>
            <a:r>
              <a:rPr lang="en" sz="1900">
                <a:solidFill>
                  <a:schemeClr val="dk2"/>
                </a:solidFill>
              </a:rPr>
              <a:t>Search</a:t>
            </a:r>
            <a:endParaRPr sz="1900">
              <a:solidFill>
                <a:schemeClr val="dk2"/>
              </a:solidFill>
            </a:endParaRPr>
          </a:p>
          <a:p>
            <a:pPr indent="-349250" lvl="0" marL="457200" rtl="0" algn="l">
              <a:lnSpc>
                <a:spcPct val="115000"/>
              </a:lnSpc>
              <a:spcBef>
                <a:spcPts val="0"/>
              </a:spcBef>
              <a:spcAft>
                <a:spcPts val="0"/>
              </a:spcAft>
              <a:buClr>
                <a:schemeClr val="dk2"/>
              </a:buClr>
              <a:buSzPts val="1900"/>
              <a:buChar char="●"/>
            </a:pPr>
            <a:r>
              <a:rPr lang="en" sz="1900">
                <a:solidFill>
                  <a:schemeClr val="dk2"/>
                </a:solidFill>
              </a:rPr>
              <a:t>Post Job</a:t>
            </a:r>
            <a:endParaRPr sz="1900">
              <a:solidFill>
                <a:schemeClr val="dk2"/>
              </a:solidFill>
            </a:endParaRPr>
          </a:p>
          <a:p>
            <a:pPr indent="-349250" lvl="0" marL="457200" rtl="0" algn="l">
              <a:lnSpc>
                <a:spcPct val="115000"/>
              </a:lnSpc>
              <a:spcBef>
                <a:spcPts val="0"/>
              </a:spcBef>
              <a:spcAft>
                <a:spcPts val="0"/>
              </a:spcAft>
              <a:buClr>
                <a:schemeClr val="dk2"/>
              </a:buClr>
              <a:buSzPts val="1900"/>
              <a:buChar char="●"/>
            </a:pPr>
            <a:r>
              <a:rPr lang="en" sz="1900">
                <a:solidFill>
                  <a:schemeClr val="dk2"/>
                </a:solidFill>
              </a:rPr>
              <a:t>Upload CV</a:t>
            </a:r>
            <a:endParaRPr sz="1900">
              <a:solidFill>
                <a:schemeClr val="dk2"/>
              </a:solidFill>
            </a:endParaRPr>
          </a:p>
          <a:p>
            <a:pPr indent="-349250" lvl="0" marL="457200" rtl="0" algn="l">
              <a:lnSpc>
                <a:spcPct val="115000"/>
              </a:lnSpc>
              <a:spcBef>
                <a:spcPts val="0"/>
              </a:spcBef>
              <a:spcAft>
                <a:spcPts val="0"/>
              </a:spcAft>
              <a:buClr>
                <a:schemeClr val="dk2"/>
              </a:buClr>
              <a:buSzPts val="1900"/>
              <a:buChar char="●"/>
            </a:pPr>
            <a:r>
              <a:rPr lang="en" sz="1900">
                <a:solidFill>
                  <a:schemeClr val="dk2"/>
                </a:solidFill>
              </a:rPr>
              <a:t>Message</a:t>
            </a:r>
            <a:endParaRPr sz="1900">
              <a:solidFill>
                <a:schemeClr val="dk2"/>
              </a:solidFill>
            </a:endParaRPr>
          </a:p>
          <a:p>
            <a:pPr indent="-349250" lvl="0" marL="457200" rtl="0" algn="l">
              <a:lnSpc>
                <a:spcPct val="115000"/>
              </a:lnSpc>
              <a:spcBef>
                <a:spcPts val="0"/>
              </a:spcBef>
              <a:spcAft>
                <a:spcPts val="0"/>
              </a:spcAft>
              <a:buClr>
                <a:schemeClr val="dk2"/>
              </a:buClr>
              <a:buSzPts val="1900"/>
              <a:buChar char="●"/>
            </a:pPr>
            <a:r>
              <a:rPr lang="en" sz="1900">
                <a:solidFill>
                  <a:schemeClr val="dk2"/>
                </a:solidFill>
              </a:rPr>
              <a:t>Video Calling</a:t>
            </a:r>
            <a:endParaRPr sz="1900">
              <a:solidFill>
                <a:schemeClr val="dk2"/>
              </a:solidFill>
            </a:endParaRPr>
          </a:p>
          <a:p>
            <a:pPr indent="-349250" lvl="0" marL="457200" rtl="0" algn="l">
              <a:lnSpc>
                <a:spcPct val="115000"/>
              </a:lnSpc>
              <a:spcBef>
                <a:spcPts val="0"/>
              </a:spcBef>
              <a:spcAft>
                <a:spcPts val="0"/>
              </a:spcAft>
              <a:buClr>
                <a:schemeClr val="dk2"/>
              </a:buClr>
              <a:buSzPts val="1900"/>
              <a:buChar char="●"/>
            </a:pPr>
            <a:r>
              <a:rPr lang="en" sz="1900">
                <a:solidFill>
                  <a:schemeClr val="dk2"/>
                </a:solidFill>
              </a:rPr>
              <a:t>Notification</a:t>
            </a:r>
            <a:endParaRPr sz="1900">
              <a:solidFill>
                <a:schemeClr val="dk2"/>
              </a:solidFill>
            </a:endParaRPr>
          </a:p>
          <a:p>
            <a:pPr indent="-355600" lvl="0" marL="457200" rtl="0" algn="l">
              <a:lnSpc>
                <a:spcPct val="115000"/>
              </a:lnSpc>
              <a:spcBef>
                <a:spcPts val="0"/>
              </a:spcBef>
              <a:spcAft>
                <a:spcPts val="0"/>
              </a:spcAft>
              <a:buClr>
                <a:schemeClr val="dk2"/>
              </a:buClr>
              <a:buSzPts val="2000"/>
              <a:buChar char="●"/>
            </a:pPr>
            <a:r>
              <a:rPr lang="en" sz="1900">
                <a:solidFill>
                  <a:schemeClr val="dk2"/>
                </a:solidFill>
              </a:rPr>
              <a:t>Company Review</a:t>
            </a:r>
            <a:endParaRPr sz="2000">
              <a:latin typeface="Roboto"/>
              <a:ea typeface="Roboto"/>
              <a:cs typeface="Roboto"/>
              <a:sym typeface="Roboto"/>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59"/>
          <p:cNvSpPr txBox="1"/>
          <p:nvPr>
            <p:ph type="title"/>
          </p:nvPr>
        </p:nvSpPr>
        <p:spPr>
          <a:xfrm>
            <a:off x="459200" y="408875"/>
            <a:ext cx="8013300" cy="478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b="0" lang="en" sz="2400">
                <a:latin typeface="Arial"/>
                <a:ea typeface="Arial"/>
                <a:cs typeface="Arial"/>
                <a:sym typeface="Arial"/>
              </a:rPr>
              <a:t>Risk management</a:t>
            </a:r>
            <a:endParaRPr sz="2400"/>
          </a:p>
        </p:txBody>
      </p:sp>
      <p:sp>
        <p:nvSpPr>
          <p:cNvPr id="392" name="Google Shape;392;p59"/>
          <p:cNvSpPr txBox="1"/>
          <p:nvPr/>
        </p:nvSpPr>
        <p:spPr>
          <a:xfrm>
            <a:off x="459200" y="1242300"/>
            <a:ext cx="3238200" cy="1569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t>Risk analysis and management are actions that help a software team to understand and manage uncertainty.</a:t>
            </a:r>
            <a:endParaRPr sz="1800"/>
          </a:p>
        </p:txBody>
      </p:sp>
      <p:pic>
        <p:nvPicPr>
          <p:cNvPr id="393" name="Google Shape;393;p59"/>
          <p:cNvPicPr preferRelativeResize="0"/>
          <p:nvPr/>
        </p:nvPicPr>
        <p:blipFill>
          <a:blip r:embed="rId3">
            <a:alphaModFix/>
          </a:blip>
          <a:stretch>
            <a:fillRect/>
          </a:stretch>
        </p:blipFill>
        <p:spPr>
          <a:xfrm>
            <a:off x="4002200" y="672600"/>
            <a:ext cx="5141799" cy="3798297"/>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60"/>
          <p:cNvSpPr txBox="1"/>
          <p:nvPr>
            <p:ph type="title"/>
          </p:nvPr>
        </p:nvSpPr>
        <p:spPr>
          <a:xfrm>
            <a:off x="0" y="0"/>
            <a:ext cx="5157300" cy="514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What is Risk Management?</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rPr b="0" lang="en" sz="1600">
                <a:latin typeface="Arial"/>
                <a:ea typeface="Arial"/>
                <a:cs typeface="Arial"/>
                <a:sym typeface="Arial"/>
              </a:rPr>
              <a:t>Risk management is the process of identifying, assessing, and controlling potential risks that could impact a project's success. It involves analyzing the likelihood and potential impact of each risk, and developing strategies to mitigate or avoid them.</a:t>
            </a:r>
            <a:endParaRPr b="0" sz="1600">
              <a:latin typeface="Arial"/>
              <a:ea typeface="Arial"/>
              <a:cs typeface="Arial"/>
              <a:sym typeface="Arial"/>
            </a:endParaRPr>
          </a:p>
          <a:p>
            <a:pPr indent="0" lvl="0" marL="0" rtl="0" algn="l">
              <a:spcBef>
                <a:spcPts val="0"/>
              </a:spcBef>
              <a:spcAft>
                <a:spcPts val="0"/>
              </a:spcAft>
              <a:buNone/>
            </a:pPr>
            <a:r>
              <a:t/>
            </a:r>
            <a:endParaRPr b="0" sz="1600">
              <a:latin typeface="Arial"/>
              <a:ea typeface="Arial"/>
              <a:cs typeface="Arial"/>
              <a:sym typeface="Arial"/>
            </a:endParaRPr>
          </a:p>
          <a:p>
            <a:pPr indent="0" lvl="0" marL="0" rtl="0" algn="l">
              <a:spcBef>
                <a:spcPts val="0"/>
              </a:spcBef>
              <a:spcAft>
                <a:spcPts val="0"/>
              </a:spcAft>
              <a:buNone/>
            </a:pPr>
            <a:r>
              <a:rPr b="0" lang="en" sz="1600">
                <a:latin typeface="Arial"/>
                <a:ea typeface="Arial"/>
                <a:cs typeface="Arial"/>
                <a:sym typeface="Arial"/>
              </a:rPr>
              <a:t>In project management, risk management plays a critical role in ensuring that projects are completed on time, within budget, and with expected outcomes.</a:t>
            </a:r>
            <a:endParaRPr b="0" sz="1600">
              <a:latin typeface="Arial"/>
              <a:ea typeface="Arial"/>
              <a:cs typeface="Arial"/>
              <a:sym typeface="Arial"/>
            </a:endParaRPr>
          </a:p>
          <a:p>
            <a:pPr indent="0" lvl="0" marL="0" rtl="0" algn="l">
              <a:spcBef>
                <a:spcPts val="0"/>
              </a:spcBef>
              <a:spcAft>
                <a:spcPts val="0"/>
              </a:spcAft>
              <a:buNone/>
            </a:pPr>
            <a:r>
              <a:rPr b="0" lang="en" sz="1600">
                <a:latin typeface="Arial"/>
                <a:ea typeface="Arial"/>
                <a:cs typeface="Arial"/>
                <a:sym typeface="Arial"/>
              </a:rPr>
              <a:t>By identifying and managing risks early on, project managers can proactively address potential issues and minimize their impact on the project's success.</a:t>
            </a:r>
            <a:endParaRPr sz="1600"/>
          </a:p>
        </p:txBody>
      </p:sp>
      <p:pic>
        <p:nvPicPr>
          <p:cNvPr id="399" name="Google Shape;399;p60"/>
          <p:cNvPicPr preferRelativeResize="0"/>
          <p:nvPr/>
        </p:nvPicPr>
        <p:blipFill>
          <a:blip r:embed="rId3">
            <a:alphaModFix/>
          </a:blip>
          <a:stretch>
            <a:fillRect/>
          </a:stretch>
        </p:blipFill>
        <p:spPr>
          <a:xfrm>
            <a:off x="5157300" y="1017350"/>
            <a:ext cx="3986698" cy="2873726"/>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pic>
        <p:nvPicPr>
          <p:cNvPr id="404" name="Google Shape;404;p61"/>
          <p:cNvPicPr preferRelativeResize="0"/>
          <p:nvPr/>
        </p:nvPicPr>
        <p:blipFill>
          <a:blip r:embed="rId3">
            <a:alphaModFix/>
          </a:blip>
          <a:stretch>
            <a:fillRect/>
          </a:stretch>
        </p:blipFill>
        <p:spPr>
          <a:xfrm>
            <a:off x="1502175" y="152400"/>
            <a:ext cx="6451599" cy="48387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7"/>
          <p:cNvSpPr txBox="1"/>
          <p:nvPr>
            <p:ph type="title"/>
          </p:nvPr>
        </p:nvSpPr>
        <p:spPr>
          <a:xfrm>
            <a:off x="2756500" y="105875"/>
            <a:ext cx="34938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Incremental </a:t>
            </a:r>
            <a:r>
              <a:rPr lang="en"/>
              <a:t>Methodology</a:t>
            </a:r>
            <a:endParaRPr/>
          </a:p>
        </p:txBody>
      </p:sp>
      <p:sp>
        <p:nvSpPr>
          <p:cNvPr id="120" name="Google Shape;120;p17"/>
          <p:cNvSpPr txBox="1"/>
          <p:nvPr>
            <p:ph idx="1" type="body"/>
          </p:nvPr>
        </p:nvSpPr>
        <p:spPr>
          <a:xfrm>
            <a:off x="457200" y="1004975"/>
            <a:ext cx="3440100" cy="20595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333333"/>
              </a:buClr>
              <a:buSzPts val="1800"/>
              <a:buFont typeface="Arial"/>
              <a:buChar char="●"/>
            </a:pPr>
            <a:r>
              <a:rPr lang="en" sz="1800">
                <a:solidFill>
                  <a:srgbClr val="333333"/>
                </a:solidFill>
                <a:highlight>
                  <a:srgbClr val="FFFFFF"/>
                </a:highlight>
                <a:latin typeface="Arial"/>
                <a:ea typeface="Arial"/>
                <a:cs typeface="Arial"/>
                <a:sym typeface="Arial"/>
              </a:rPr>
              <a:t>Incremental Model is a process of software development where requirements divided into multiple standalone modules of the software development cycle.</a:t>
            </a:r>
            <a:endParaRPr sz="1800">
              <a:latin typeface="Arial"/>
              <a:ea typeface="Arial"/>
              <a:cs typeface="Arial"/>
              <a:sym typeface="Arial"/>
            </a:endParaRPr>
          </a:p>
        </p:txBody>
      </p:sp>
      <p:pic>
        <p:nvPicPr>
          <p:cNvPr id="121" name="Google Shape;121;p17"/>
          <p:cNvPicPr preferRelativeResize="0"/>
          <p:nvPr/>
        </p:nvPicPr>
        <p:blipFill>
          <a:blip r:embed="rId3">
            <a:alphaModFix/>
          </a:blip>
          <a:stretch>
            <a:fillRect/>
          </a:stretch>
        </p:blipFill>
        <p:spPr>
          <a:xfrm>
            <a:off x="3897325" y="1212025"/>
            <a:ext cx="4865425" cy="3116600"/>
          </a:xfrm>
          <a:prstGeom prst="rect">
            <a:avLst/>
          </a:prstGeom>
          <a:noFill/>
          <a:ln>
            <a:noFill/>
          </a:ln>
        </p:spPr>
      </p:pic>
      <p:sp>
        <p:nvSpPr>
          <p:cNvPr id="122" name="Google Shape;122;p17"/>
          <p:cNvSpPr txBox="1"/>
          <p:nvPr/>
        </p:nvSpPr>
        <p:spPr>
          <a:xfrm>
            <a:off x="384900" y="3255200"/>
            <a:ext cx="3108900" cy="1947000"/>
          </a:xfrm>
          <a:prstGeom prst="rect">
            <a:avLst/>
          </a:prstGeom>
          <a:noFill/>
          <a:ln>
            <a:noFill/>
          </a:ln>
        </p:spPr>
        <p:txBody>
          <a:bodyPr anchorCtr="0" anchor="t" bIns="91425" lIns="91425" spcFirstLastPara="1" rIns="91425" wrap="square" tIns="91425">
            <a:spAutoFit/>
          </a:bodyPr>
          <a:lstStyle/>
          <a:p>
            <a:pPr indent="-342900" lvl="0" marL="457200" marR="25400" rtl="0" algn="l">
              <a:lnSpc>
                <a:spcPct val="100000"/>
              </a:lnSpc>
              <a:spcBef>
                <a:spcPts val="1500"/>
              </a:spcBef>
              <a:spcAft>
                <a:spcPts val="0"/>
              </a:spcAft>
              <a:buClr>
                <a:schemeClr val="dk2"/>
              </a:buClr>
              <a:buSzPts val="1800"/>
              <a:buChar char="➔"/>
            </a:pPr>
            <a:r>
              <a:rPr lang="en" sz="1800">
                <a:solidFill>
                  <a:schemeClr val="dk2"/>
                </a:solidFill>
                <a:highlight>
                  <a:srgbClr val="FFFFFF"/>
                </a:highlight>
              </a:rPr>
              <a:t>Used in a project has a lengthy development schedule and the requirements are superior.</a:t>
            </a:r>
            <a:endParaRPr sz="1800">
              <a:solidFill>
                <a:schemeClr val="dk2"/>
              </a:solidFill>
              <a:highlight>
                <a:srgbClr val="FFFFFF"/>
              </a:highlight>
            </a:endParaRPr>
          </a:p>
          <a:p>
            <a:pPr indent="0" lvl="0" marL="457200" marR="25400" rtl="0" algn="l">
              <a:lnSpc>
                <a:spcPct val="156250"/>
              </a:lnSpc>
              <a:spcBef>
                <a:spcPts val="1500"/>
              </a:spcBef>
              <a:spcAft>
                <a:spcPts val="1200"/>
              </a:spcAft>
              <a:buNone/>
            </a:pPr>
            <a:r>
              <a:t/>
            </a:r>
            <a:endParaRPr sz="1200">
              <a:solidFill>
                <a:schemeClr val="dk2"/>
              </a:solidFill>
              <a:highlight>
                <a:srgbClr val="FFFFFF"/>
              </a:highlight>
              <a:latin typeface="Roboto"/>
              <a:ea typeface="Roboto"/>
              <a:cs typeface="Roboto"/>
              <a:sym typeface="Roboto"/>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pic>
        <p:nvPicPr>
          <p:cNvPr id="409" name="Google Shape;409;p62"/>
          <p:cNvPicPr preferRelativeResize="0"/>
          <p:nvPr/>
        </p:nvPicPr>
        <p:blipFill>
          <a:blip r:embed="rId3">
            <a:alphaModFix/>
          </a:blip>
          <a:stretch>
            <a:fillRect/>
          </a:stretch>
        </p:blipFill>
        <p:spPr>
          <a:xfrm>
            <a:off x="3731625" y="152400"/>
            <a:ext cx="5944125" cy="4838700"/>
          </a:xfrm>
          <a:prstGeom prst="rect">
            <a:avLst/>
          </a:prstGeom>
          <a:noFill/>
          <a:ln>
            <a:noFill/>
          </a:ln>
        </p:spPr>
      </p:pic>
      <p:sp>
        <p:nvSpPr>
          <p:cNvPr id="410" name="Google Shape;410;p62"/>
          <p:cNvSpPr txBox="1"/>
          <p:nvPr/>
        </p:nvSpPr>
        <p:spPr>
          <a:xfrm>
            <a:off x="0" y="1088000"/>
            <a:ext cx="4335600" cy="369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What is RMMM?</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lang="en">
                <a:solidFill>
                  <a:schemeClr val="dk2"/>
                </a:solidFill>
                <a:latin typeface="Roboto"/>
                <a:ea typeface="Roboto"/>
                <a:cs typeface="Roboto"/>
                <a:sym typeface="Roboto"/>
              </a:rPr>
              <a:t>1. RMMM stands for "Risk Mitigation, Monitoring, and Management."</a:t>
            </a:r>
            <a:endParaRPr>
              <a:solidFill>
                <a:schemeClr val="dk2"/>
              </a:solidFill>
              <a:latin typeface="Roboto"/>
              <a:ea typeface="Roboto"/>
              <a:cs typeface="Roboto"/>
              <a:sym typeface="Roboto"/>
            </a:endParaRPr>
          </a:p>
          <a:p>
            <a:pPr indent="0" lvl="0" marL="0" rtl="0" algn="l">
              <a:spcBef>
                <a:spcPts val="0"/>
              </a:spcBef>
              <a:spcAft>
                <a:spcPts val="0"/>
              </a:spcAft>
              <a:buNone/>
            </a:pPr>
            <a:r>
              <a:t/>
            </a:r>
            <a:endParaRPr>
              <a:solidFill>
                <a:schemeClr val="dk2"/>
              </a:solidFill>
              <a:latin typeface="Roboto"/>
              <a:ea typeface="Roboto"/>
              <a:cs typeface="Roboto"/>
              <a:sym typeface="Roboto"/>
            </a:endParaRPr>
          </a:p>
          <a:p>
            <a:pPr indent="0" lvl="0" marL="0" rtl="0" algn="l">
              <a:spcBef>
                <a:spcPts val="0"/>
              </a:spcBef>
              <a:spcAft>
                <a:spcPts val="0"/>
              </a:spcAft>
              <a:buNone/>
            </a:pPr>
            <a:r>
              <a:rPr lang="en">
                <a:solidFill>
                  <a:schemeClr val="dk2"/>
                </a:solidFill>
                <a:latin typeface="Roboto"/>
                <a:ea typeface="Roboto"/>
                <a:cs typeface="Roboto"/>
                <a:sym typeface="Roboto"/>
              </a:rPr>
              <a:t>2. It refers to a process or strategy used to identify and address risks in a project or organization.</a:t>
            </a:r>
            <a:endParaRPr>
              <a:solidFill>
                <a:schemeClr val="dk2"/>
              </a:solidFill>
              <a:latin typeface="Roboto"/>
              <a:ea typeface="Roboto"/>
              <a:cs typeface="Roboto"/>
              <a:sym typeface="Roboto"/>
            </a:endParaRPr>
          </a:p>
          <a:p>
            <a:pPr indent="0" lvl="0" marL="0" rtl="0" algn="l">
              <a:spcBef>
                <a:spcPts val="0"/>
              </a:spcBef>
              <a:spcAft>
                <a:spcPts val="0"/>
              </a:spcAft>
              <a:buNone/>
            </a:pPr>
            <a:r>
              <a:t/>
            </a:r>
            <a:endParaRPr>
              <a:solidFill>
                <a:schemeClr val="dk2"/>
              </a:solidFill>
              <a:latin typeface="Roboto"/>
              <a:ea typeface="Roboto"/>
              <a:cs typeface="Roboto"/>
              <a:sym typeface="Roboto"/>
            </a:endParaRPr>
          </a:p>
          <a:p>
            <a:pPr indent="0" lvl="0" marL="0" rtl="0" algn="l">
              <a:spcBef>
                <a:spcPts val="0"/>
              </a:spcBef>
              <a:spcAft>
                <a:spcPts val="0"/>
              </a:spcAft>
              <a:buNone/>
            </a:pPr>
            <a:r>
              <a:rPr lang="en">
                <a:solidFill>
                  <a:schemeClr val="dk2"/>
                </a:solidFill>
                <a:latin typeface="Roboto"/>
                <a:ea typeface="Roboto"/>
                <a:cs typeface="Roboto"/>
                <a:sym typeface="Roboto"/>
              </a:rPr>
              <a:t>3. The goal of RMMM is to minimize the negative impact of potential risks by developing proactive measures and constantly monitoring and managing them throughout the project or organizational </a:t>
            </a:r>
            <a:r>
              <a:rPr lang="en">
                <a:solidFill>
                  <a:schemeClr val="dk2"/>
                </a:solidFill>
                <a:latin typeface="Roboto"/>
                <a:ea typeface="Roboto"/>
                <a:cs typeface="Roboto"/>
                <a:sym typeface="Roboto"/>
              </a:rPr>
              <a:t>life cycle</a:t>
            </a:r>
            <a:r>
              <a:rPr lang="en">
                <a:solidFill>
                  <a:schemeClr val="dk2"/>
                </a:solidFill>
                <a:latin typeface="Roboto"/>
                <a:ea typeface="Roboto"/>
                <a:cs typeface="Roboto"/>
                <a:sym typeface="Roboto"/>
              </a:rPr>
              <a:t>.</a:t>
            </a:r>
            <a:endParaRPr sz="1600">
              <a:solidFill>
                <a:schemeClr val="dk2"/>
              </a:solidFill>
              <a:latin typeface="Roboto"/>
              <a:ea typeface="Roboto"/>
              <a:cs typeface="Roboto"/>
              <a:sym typeface="Roboto"/>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p63"/>
          <p:cNvSpPr txBox="1"/>
          <p:nvPr>
            <p:ph type="title"/>
          </p:nvPr>
        </p:nvSpPr>
        <p:spPr>
          <a:xfrm>
            <a:off x="0" y="0"/>
            <a:ext cx="2794500" cy="3573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Risk </a:t>
            </a:r>
            <a:r>
              <a:rPr lang="en">
                <a:solidFill>
                  <a:srgbClr val="93C47D"/>
                </a:solidFill>
              </a:rPr>
              <a:t>Mitigation</a:t>
            </a:r>
            <a:endParaRPr>
              <a:solidFill>
                <a:srgbClr val="93C47D"/>
              </a:solidFill>
            </a:endParaRPr>
          </a:p>
          <a:p>
            <a:pPr indent="0" lvl="0" marL="0" rtl="0" algn="ctr">
              <a:spcBef>
                <a:spcPts val="0"/>
              </a:spcBef>
              <a:spcAft>
                <a:spcPts val="0"/>
              </a:spcAft>
              <a:buNone/>
            </a:pPr>
            <a:r>
              <a:t/>
            </a:r>
            <a:endParaRPr/>
          </a:p>
          <a:p>
            <a:pPr indent="-304800" lvl="0" marL="457200" rtl="0" algn="l">
              <a:lnSpc>
                <a:spcPct val="115000"/>
              </a:lnSpc>
              <a:spcBef>
                <a:spcPts val="0"/>
              </a:spcBef>
              <a:spcAft>
                <a:spcPts val="0"/>
              </a:spcAft>
              <a:buClr>
                <a:srgbClr val="212121"/>
              </a:buClr>
              <a:buSzPts val="1200"/>
              <a:buFont typeface="Roboto"/>
              <a:buChar char="●"/>
            </a:pPr>
            <a:r>
              <a:rPr b="0" lang="en" sz="1200">
                <a:solidFill>
                  <a:srgbClr val="212121"/>
                </a:solidFill>
                <a:latin typeface="Roboto"/>
                <a:ea typeface="Roboto"/>
                <a:cs typeface="Roboto"/>
                <a:sym typeface="Roboto"/>
              </a:rPr>
              <a:t>The process of minimizing the impact or likelihood of potential risks.</a:t>
            </a:r>
            <a:endParaRPr b="0" sz="1200">
              <a:solidFill>
                <a:srgbClr val="212121"/>
              </a:solidFill>
              <a:latin typeface="Roboto"/>
              <a:ea typeface="Roboto"/>
              <a:cs typeface="Roboto"/>
              <a:sym typeface="Roboto"/>
            </a:endParaRPr>
          </a:p>
          <a:p>
            <a:pPr indent="-304800" lvl="0" marL="457200" rtl="0" algn="l">
              <a:lnSpc>
                <a:spcPct val="115000"/>
              </a:lnSpc>
              <a:spcBef>
                <a:spcPts val="0"/>
              </a:spcBef>
              <a:spcAft>
                <a:spcPts val="0"/>
              </a:spcAft>
              <a:buClr>
                <a:srgbClr val="212121"/>
              </a:buClr>
              <a:buSzPts val="1200"/>
              <a:buFont typeface="Roboto"/>
              <a:buChar char="●"/>
            </a:pPr>
            <a:r>
              <a:rPr b="0" lang="en" sz="1200">
                <a:solidFill>
                  <a:srgbClr val="212121"/>
                </a:solidFill>
                <a:latin typeface="Roboto"/>
                <a:ea typeface="Roboto"/>
                <a:cs typeface="Roboto"/>
                <a:sym typeface="Roboto"/>
              </a:rPr>
              <a:t>Recognize and identify potential risks that could affect a project or organization.</a:t>
            </a:r>
            <a:endParaRPr b="0" sz="1200">
              <a:solidFill>
                <a:srgbClr val="212121"/>
              </a:solidFill>
              <a:latin typeface="Roboto"/>
              <a:ea typeface="Roboto"/>
              <a:cs typeface="Roboto"/>
              <a:sym typeface="Roboto"/>
            </a:endParaRPr>
          </a:p>
          <a:p>
            <a:pPr indent="-304800" lvl="0" marL="457200" rtl="0" algn="l">
              <a:lnSpc>
                <a:spcPct val="115000"/>
              </a:lnSpc>
              <a:spcBef>
                <a:spcPts val="0"/>
              </a:spcBef>
              <a:spcAft>
                <a:spcPts val="0"/>
              </a:spcAft>
              <a:buClr>
                <a:srgbClr val="212121"/>
              </a:buClr>
              <a:buSzPts val="1200"/>
              <a:buFont typeface="Roboto"/>
              <a:buChar char="●"/>
            </a:pPr>
            <a:r>
              <a:rPr b="0" lang="en" sz="1200">
                <a:solidFill>
                  <a:srgbClr val="212121"/>
                </a:solidFill>
                <a:latin typeface="Roboto"/>
                <a:ea typeface="Roboto"/>
                <a:cs typeface="Roboto"/>
                <a:sym typeface="Roboto"/>
              </a:rPr>
              <a:t>Assess the severity and probability of the identified risks.</a:t>
            </a:r>
            <a:endParaRPr b="0" sz="1200">
              <a:solidFill>
                <a:srgbClr val="212121"/>
              </a:solidFill>
              <a:latin typeface="Roboto"/>
              <a:ea typeface="Roboto"/>
              <a:cs typeface="Roboto"/>
              <a:sym typeface="Roboto"/>
            </a:endParaRPr>
          </a:p>
          <a:p>
            <a:pPr indent="0" lvl="0" marL="0" rtl="0" algn="l">
              <a:spcBef>
                <a:spcPts val="0"/>
              </a:spcBef>
              <a:spcAft>
                <a:spcPts val="0"/>
              </a:spcAft>
              <a:buNone/>
            </a:pPr>
            <a:r>
              <a:rPr lang="en"/>
              <a:t> </a:t>
            </a:r>
            <a:endParaRPr/>
          </a:p>
        </p:txBody>
      </p:sp>
      <p:sp>
        <p:nvSpPr>
          <p:cNvPr id="416" name="Google Shape;416;p63"/>
          <p:cNvSpPr txBox="1"/>
          <p:nvPr/>
        </p:nvSpPr>
        <p:spPr>
          <a:xfrm>
            <a:off x="3214500" y="0"/>
            <a:ext cx="2679000" cy="3389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800">
                <a:solidFill>
                  <a:schemeClr val="dk2"/>
                </a:solidFill>
                <a:latin typeface="Fira Sans Extra Condensed"/>
                <a:ea typeface="Fira Sans Extra Condensed"/>
                <a:cs typeface="Fira Sans Extra Condensed"/>
                <a:sym typeface="Fira Sans Extra Condensed"/>
              </a:rPr>
              <a:t>Risk </a:t>
            </a:r>
            <a:r>
              <a:rPr b="1" lang="en" sz="2800">
                <a:solidFill>
                  <a:srgbClr val="F6B26B"/>
                </a:solidFill>
                <a:latin typeface="Fira Sans Extra Condensed"/>
                <a:ea typeface="Fira Sans Extra Condensed"/>
                <a:cs typeface="Fira Sans Extra Condensed"/>
                <a:sym typeface="Fira Sans Extra Condensed"/>
              </a:rPr>
              <a:t>Monitoring</a:t>
            </a:r>
            <a:endParaRPr b="1" sz="2800">
              <a:solidFill>
                <a:srgbClr val="F6B26B"/>
              </a:solidFill>
              <a:latin typeface="Fira Sans Extra Condensed"/>
              <a:ea typeface="Fira Sans Extra Condensed"/>
              <a:cs typeface="Fira Sans Extra Condensed"/>
              <a:sym typeface="Fira Sans Extra Condensed"/>
            </a:endParaRPr>
          </a:p>
          <a:p>
            <a:pPr indent="0" lvl="0" marL="0" rtl="0" algn="l">
              <a:spcBef>
                <a:spcPts val="0"/>
              </a:spcBef>
              <a:spcAft>
                <a:spcPts val="0"/>
              </a:spcAft>
              <a:buNone/>
            </a:pPr>
            <a:r>
              <a:t/>
            </a:r>
            <a:endParaRPr b="1" sz="2800">
              <a:solidFill>
                <a:schemeClr val="dk2"/>
              </a:solidFill>
              <a:latin typeface="Fira Sans Extra Condensed"/>
              <a:ea typeface="Fira Sans Extra Condensed"/>
              <a:cs typeface="Fira Sans Extra Condensed"/>
              <a:sym typeface="Fira Sans Extra Condensed"/>
            </a:endParaRPr>
          </a:p>
          <a:p>
            <a:pPr indent="-304800" lvl="0" marL="457200" rtl="0" algn="l">
              <a:lnSpc>
                <a:spcPct val="115000"/>
              </a:lnSpc>
              <a:spcBef>
                <a:spcPts val="0"/>
              </a:spcBef>
              <a:spcAft>
                <a:spcPts val="0"/>
              </a:spcAft>
              <a:buClr>
                <a:srgbClr val="212121"/>
              </a:buClr>
              <a:buSzPts val="1200"/>
              <a:buFont typeface="Roboto"/>
              <a:buChar char="●"/>
            </a:pPr>
            <a:r>
              <a:rPr lang="en" sz="1200">
                <a:solidFill>
                  <a:srgbClr val="212121"/>
                </a:solidFill>
                <a:latin typeface="Roboto"/>
                <a:ea typeface="Roboto"/>
                <a:cs typeface="Roboto"/>
                <a:sym typeface="Roboto"/>
              </a:rPr>
              <a:t>The ongoing process of observing and tracking identified risks in a project or organization.</a:t>
            </a:r>
            <a:endParaRPr sz="1200">
              <a:solidFill>
                <a:srgbClr val="212121"/>
              </a:solidFill>
              <a:latin typeface="Roboto"/>
              <a:ea typeface="Roboto"/>
              <a:cs typeface="Roboto"/>
              <a:sym typeface="Roboto"/>
            </a:endParaRPr>
          </a:p>
          <a:p>
            <a:pPr indent="-304800" lvl="0" marL="457200" rtl="0" algn="l">
              <a:lnSpc>
                <a:spcPct val="115000"/>
              </a:lnSpc>
              <a:spcBef>
                <a:spcPts val="0"/>
              </a:spcBef>
              <a:spcAft>
                <a:spcPts val="0"/>
              </a:spcAft>
              <a:buClr>
                <a:srgbClr val="212121"/>
              </a:buClr>
              <a:buSzPts val="1200"/>
              <a:buFont typeface="Roboto"/>
              <a:buChar char="●"/>
            </a:pPr>
            <a:r>
              <a:rPr lang="en" sz="1200">
                <a:solidFill>
                  <a:srgbClr val="212121"/>
                </a:solidFill>
                <a:latin typeface="Roboto"/>
                <a:ea typeface="Roboto"/>
                <a:cs typeface="Roboto"/>
                <a:sym typeface="Roboto"/>
              </a:rPr>
              <a:t>Regularly evaluate the current status of identified risks.</a:t>
            </a:r>
            <a:endParaRPr sz="1200">
              <a:solidFill>
                <a:srgbClr val="212121"/>
              </a:solidFill>
              <a:latin typeface="Roboto"/>
              <a:ea typeface="Roboto"/>
              <a:cs typeface="Roboto"/>
              <a:sym typeface="Roboto"/>
            </a:endParaRPr>
          </a:p>
          <a:p>
            <a:pPr indent="-304800" lvl="0" marL="457200" rtl="0" algn="l">
              <a:lnSpc>
                <a:spcPct val="115000"/>
              </a:lnSpc>
              <a:spcBef>
                <a:spcPts val="0"/>
              </a:spcBef>
              <a:spcAft>
                <a:spcPts val="0"/>
              </a:spcAft>
              <a:buClr>
                <a:schemeClr val="dk2"/>
              </a:buClr>
              <a:buSzPts val="1200"/>
              <a:buFont typeface="Roboto"/>
              <a:buChar char="●"/>
            </a:pPr>
            <a:r>
              <a:rPr lang="en" sz="1200">
                <a:solidFill>
                  <a:schemeClr val="dk2"/>
                </a:solidFill>
                <a:latin typeface="Roboto"/>
                <a:ea typeface="Roboto"/>
                <a:cs typeface="Roboto"/>
                <a:sym typeface="Roboto"/>
              </a:rPr>
              <a:t>Monitor any changes or developments related to the identified risks.</a:t>
            </a:r>
            <a:endParaRPr sz="1200">
              <a:solidFill>
                <a:schemeClr val="dk2"/>
              </a:solidFill>
              <a:latin typeface="Roboto"/>
              <a:ea typeface="Roboto"/>
              <a:cs typeface="Roboto"/>
              <a:sym typeface="Roboto"/>
            </a:endParaRPr>
          </a:p>
          <a:p>
            <a:pPr indent="0" lvl="0" marL="0" rtl="0" algn="l">
              <a:spcBef>
                <a:spcPts val="0"/>
              </a:spcBef>
              <a:spcAft>
                <a:spcPts val="0"/>
              </a:spcAft>
              <a:buClr>
                <a:schemeClr val="dk2"/>
              </a:buClr>
              <a:buSzPts val="1100"/>
              <a:buFont typeface="Arial"/>
              <a:buNone/>
            </a:pPr>
            <a:r>
              <a:t/>
            </a:r>
            <a:endParaRPr b="1" sz="2800">
              <a:solidFill>
                <a:schemeClr val="dk2"/>
              </a:solidFill>
              <a:latin typeface="Fira Sans Extra Condensed"/>
              <a:ea typeface="Fira Sans Extra Condensed"/>
              <a:cs typeface="Fira Sans Extra Condensed"/>
              <a:sym typeface="Fira Sans Extra Condensed"/>
            </a:endParaRPr>
          </a:p>
        </p:txBody>
      </p:sp>
      <p:sp>
        <p:nvSpPr>
          <p:cNvPr id="417" name="Google Shape;417;p63"/>
          <p:cNvSpPr txBox="1"/>
          <p:nvPr/>
        </p:nvSpPr>
        <p:spPr>
          <a:xfrm>
            <a:off x="6433975" y="198375"/>
            <a:ext cx="2728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418" name="Google Shape;418;p63"/>
          <p:cNvSpPr txBox="1"/>
          <p:nvPr/>
        </p:nvSpPr>
        <p:spPr>
          <a:xfrm>
            <a:off x="6313500" y="0"/>
            <a:ext cx="2830500" cy="4876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800">
                <a:solidFill>
                  <a:schemeClr val="dk2"/>
                </a:solidFill>
                <a:latin typeface="Fira Sans Extra Condensed"/>
                <a:ea typeface="Fira Sans Extra Condensed"/>
                <a:cs typeface="Fira Sans Extra Condensed"/>
                <a:sym typeface="Fira Sans Extra Condensed"/>
              </a:rPr>
              <a:t>Risk </a:t>
            </a:r>
            <a:r>
              <a:rPr b="1" lang="en" sz="2800">
                <a:solidFill>
                  <a:srgbClr val="6D9EEB"/>
                </a:solidFill>
                <a:latin typeface="Fira Sans Extra Condensed"/>
                <a:ea typeface="Fira Sans Extra Condensed"/>
                <a:cs typeface="Fira Sans Extra Condensed"/>
                <a:sym typeface="Fira Sans Extra Condensed"/>
              </a:rPr>
              <a:t>Management</a:t>
            </a:r>
            <a:endParaRPr b="1" sz="2800">
              <a:solidFill>
                <a:srgbClr val="6D9EEB"/>
              </a:solidFill>
              <a:latin typeface="Fira Sans Extra Condensed"/>
              <a:ea typeface="Fira Sans Extra Condensed"/>
              <a:cs typeface="Fira Sans Extra Condensed"/>
              <a:sym typeface="Fira Sans Extra Condensed"/>
            </a:endParaRPr>
          </a:p>
          <a:p>
            <a:pPr indent="0" lvl="0" marL="0" rtl="0" algn="ctr">
              <a:spcBef>
                <a:spcPts val="0"/>
              </a:spcBef>
              <a:spcAft>
                <a:spcPts val="0"/>
              </a:spcAft>
              <a:buNone/>
            </a:pPr>
            <a:r>
              <a:t/>
            </a:r>
            <a:endParaRPr b="1" sz="2800">
              <a:solidFill>
                <a:srgbClr val="6D9EEB"/>
              </a:solidFill>
              <a:latin typeface="Fira Sans Extra Condensed"/>
              <a:ea typeface="Fira Sans Extra Condensed"/>
              <a:cs typeface="Fira Sans Extra Condensed"/>
              <a:sym typeface="Fira Sans Extra Condensed"/>
            </a:endParaRPr>
          </a:p>
          <a:p>
            <a:pPr indent="-304800" lvl="0" marL="457200" rtl="0" algn="l">
              <a:lnSpc>
                <a:spcPct val="115000"/>
              </a:lnSpc>
              <a:spcBef>
                <a:spcPts val="0"/>
              </a:spcBef>
              <a:spcAft>
                <a:spcPts val="0"/>
              </a:spcAft>
              <a:buClr>
                <a:srgbClr val="212121"/>
              </a:buClr>
              <a:buSzPts val="1200"/>
              <a:buFont typeface="Roboto"/>
              <a:buChar char="●"/>
            </a:pPr>
            <a:r>
              <a:rPr lang="en" sz="1200">
                <a:solidFill>
                  <a:srgbClr val="212121"/>
                </a:solidFill>
                <a:latin typeface="Roboto"/>
                <a:ea typeface="Roboto"/>
                <a:cs typeface="Roboto"/>
                <a:sym typeface="Roboto"/>
              </a:rPr>
              <a:t>Systematically identifying, analyzing, and responding to risks.</a:t>
            </a:r>
            <a:endParaRPr sz="1200">
              <a:solidFill>
                <a:srgbClr val="212121"/>
              </a:solidFill>
              <a:latin typeface="Roboto"/>
              <a:ea typeface="Roboto"/>
              <a:cs typeface="Roboto"/>
              <a:sym typeface="Roboto"/>
            </a:endParaRPr>
          </a:p>
          <a:p>
            <a:pPr indent="-304800" lvl="0" marL="457200" rtl="0" algn="l">
              <a:lnSpc>
                <a:spcPct val="115000"/>
              </a:lnSpc>
              <a:spcBef>
                <a:spcPts val="0"/>
              </a:spcBef>
              <a:spcAft>
                <a:spcPts val="0"/>
              </a:spcAft>
              <a:buClr>
                <a:srgbClr val="212121"/>
              </a:buClr>
              <a:buSzPts val="1200"/>
              <a:buFont typeface="Roboto"/>
              <a:buChar char="●"/>
            </a:pPr>
            <a:r>
              <a:rPr lang="en" sz="1200">
                <a:solidFill>
                  <a:srgbClr val="212121"/>
                </a:solidFill>
                <a:latin typeface="Roboto"/>
                <a:ea typeface="Roboto"/>
                <a:cs typeface="Roboto"/>
                <a:sym typeface="Roboto"/>
              </a:rPr>
              <a:t>Create a comprehensive plan for managing risks.</a:t>
            </a:r>
            <a:endParaRPr sz="1200">
              <a:solidFill>
                <a:srgbClr val="212121"/>
              </a:solidFill>
              <a:latin typeface="Roboto"/>
              <a:ea typeface="Roboto"/>
              <a:cs typeface="Roboto"/>
              <a:sym typeface="Roboto"/>
            </a:endParaRPr>
          </a:p>
          <a:p>
            <a:pPr indent="-304800" lvl="0" marL="457200" rtl="0" algn="l">
              <a:lnSpc>
                <a:spcPct val="115000"/>
              </a:lnSpc>
              <a:spcBef>
                <a:spcPts val="0"/>
              </a:spcBef>
              <a:spcAft>
                <a:spcPts val="0"/>
              </a:spcAft>
              <a:buClr>
                <a:srgbClr val="212121"/>
              </a:buClr>
              <a:buSzPts val="1200"/>
              <a:buFont typeface="Roboto"/>
              <a:buChar char="●"/>
            </a:pPr>
            <a:r>
              <a:rPr lang="en" sz="1200">
                <a:solidFill>
                  <a:srgbClr val="212121"/>
                </a:solidFill>
                <a:latin typeface="Roboto"/>
                <a:ea typeface="Roboto"/>
                <a:cs typeface="Roboto"/>
                <a:sym typeface="Roboto"/>
              </a:rPr>
              <a:t>Assess and prioritize risks based on their significance and potential impact.</a:t>
            </a:r>
            <a:endParaRPr sz="1200">
              <a:solidFill>
                <a:srgbClr val="212121"/>
              </a:solidFill>
              <a:latin typeface="Roboto"/>
              <a:ea typeface="Roboto"/>
              <a:cs typeface="Roboto"/>
              <a:sym typeface="Roboto"/>
            </a:endParaRPr>
          </a:p>
          <a:p>
            <a:pPr indent="-304800" lvl="0" marL="457200" rtl="0" algn="l">
              <a:lnSpc>
                <a:spcPct val="115000"/>
              </a:lnSpc>
              <a:spcBef>
                <a:spcPts val="0"/>
              </a:spcBef>
              <a:spcAft>
                <a:spcPts val="0"/>
              </a:spcAft>
              <a:buClr>
                <a:srgbClr val="212121"/>
              </a:buClr>
              <a:buSzPts val="1200"/>
              <a:buFont typeface="Roboto"/>
              <a:buChar char="●"/>
            </a:pPr>
            <a:r>
              <a:rPr lang="en" sz="1200">
                <a:solidFill>
                  <a:srgbClr val="212121"/>
                </a:solidFill>
                <a:latin typeface="Roboto"/>
                <a:ea typeface="Roboto"/>
                <a:cs typeface="Roboto"/>
                <a:sym typeface="Roboto"/>
              </a:rPr>
              <a:t>Put in place measures to mitigate identified risks.</a:t>
            </a:r>
            <a:endParaRPr sz="1200">
              <a:solidFill>
                <a:srgbClr val="212121"/>
              </a:solidFill>
              <a:latin typeface="Roboto"/>
              <a:ea typeface="Roboto"/>
              <a:cs typeface="Roboto"/>
              <a:sym typeface="Roboto"/>
            </a:endParaRPr>
          </a:p>
          <a:p>
            <a:pPr indent="-304800" lvl="0" marL="457200" rtl="0" algn="l">
              <a:lnSpc>
                <a:spcPct val="115000"/>
              </a:lnSpc>
              <a:spcBef>
                <a:spcPts val="0"/>
              </a:spcBef>
              <a:spcAft>
                <a:spcPts val="0"/>
              </a:spcAft>
              <a:buClr>
                <a:srgbClr val="212121"/>
              </a:buClr>
              <a:buSzPts val="1200"/>
              <a:buFont typeface="Roboto"/>
              <a:buChar char="●"/>
            </a:pPr>
            <a:r>
              <a:rPr lang="en" sz="1200">
                <a:solidFill>
                  <a:srgbClr val="212121"/>
                </a:solidFill>
                <a:latin typeface="Roboto"/>
                <a:ea typeface="Roboto"/>
                <a:cs typeface="Roboto"/>
                <a:sym typeface="Roboto"/>
              </a:rPr>
              <a:t>Continuously monitor and adjust risk mitigation measures.</a:t>
            </a:r>
            <a:endParaRPr sz="1200">
              <a:solidFill>
                <a:srgbClr val="212121"/>
              </a:solidFill>
              <a:latin typeface="Roboto"/>
              <a:ea typeface="Roboto"/>
              <a:cs typeface="Roboto"/>
              <a:sym typeface="Roboto"/>
            </a:endParaRPr>
          </a:p>
          <a:p>
            <a:pPr indent="-304800" lvl="0" marL="457200" rtl="0" algn="l">
              <a:lnSpc>
                <a:spcPct val="115000"/>
              </a:lnSpc>
              <a:spcBef>
                <a:spcPts val="0"/>
              </a:spcBef>
              <a:spcAft>
                <a:spcPts val="0"/>
              </a:spcAft>
              <a:buClr>
                <a:srgbClr val="212121"/>
              </a:buClr>
              <a:buSzPts val="1200"/>
              <a:buFont typeface="Roboto"/>
              <a:buChar char="●"/>
            </a:pPr>
            <a:r>
              <a:rPr lang="en" sz="1200">
                <a:solidFill>
                  <a:srgbClr val="212121"/>
                </a:solidFill>
                <a:latin typeface="Roboto"/>
                <a:ea typeface="Roboto"/>
                <a:cs typeface="Roboto"/>
                <a:sym typeface="Roboto"/>
              </a:rPr>
              <a:t>Capture and document insights from risk management experiences.</a:t>
            </a:r>
            <a:endParaRPr sz="1200">
              <a:solidFill>
                <a:srgbClr val="212121"/>
              </a:solidFill>
              <a:latin typeface="Roboto"/>
              <a:ea typeface="Roboto"/>
              <a:cs typeface="Roboto"/>
              <a:sym typeface="Roboto"/>
            </a:endParaRPr>
          </a:p>
          <a:p>
            <a:pPr indent="-304800" lvl="0" marL="457200" rtl="0" algn="l">
              <a:lnSpc>
                <a:spcPct val="115000"/>
              </a:lnSpc>
              <a:spcBef>
                <a:spcPts val="0"/>
              </a:spcBef>
              <a:spcAft>
                <a:spcPts val="0"/>
              </a:spcAft>
              <a:buClr>
                <a:srgbClr val="212121"/>
              </a:buClr>
              <a:buSzPts val="1200"/>
              <a:buFont typeface="Roboto"/>
              <a:buChar char="●"/>
            </a:pPr>
            <a:r>
              <a:rPr lang="en" sz="1200">
                <a:solidFill>
                  <a:srgbClr val="212121"/>
                </a:solidFill>
                <a:latin typeface="Roboto"/>
                <a:ea typeface="Roboto"/>
                <a:cs typeface="Roboto"/>
                <a:sym typeface="Roboto"/>
              </a:rPr>
              <a:t>Continual improvement</a:t>
            </a:r>
            <a:endParaRPr sz="1200">
              <a:solidFill>
                <a:srgbClr val="212121"/>
              </a:solidFill>
              <a:latin typeface="Roboto"/>
              <a:ea typeface="Roboto"/>
              <a:cs typeface="Roboto"/>
              <a:sym typeface="Roboto"/>
            </a:endParaRPr>
          </a:p>
          <a:p>
            <a:pPr indent="0" lvl="0" marL="0" rtl="0" algn="l">
              <a:spcBef>
                <a:spcPts val="0"/>
              </a:spcBef>
              <a:spcAft>
                <a:spcPts val="0"/>
              </a:spcAft>
              <a:buClr>
                <a:schemeClr val="dk2"/>
              </a:buClr>
              <a:buSzPts val="1100"/>
              <a:buFont typeface="Arial"/>
              <a:buNone/>
            </a:pPr>
            <a:r>
              <a:t/>
            </a:r>
            <a:endParaRPr b="1" sz="2800">
              <a:solidFill>
                <a:srgbClr val="6D9EEB"/>
              </a:solidFill>
              <a:latin typeface="Fira Sans Extra Condensed"/>
              <a:ea typeface="Fira Sans Extra Condensed"/>
              <a:cs typeface="Fira Sans Extra Condensed"/>
              <a:sym typeface="Fira Sans Extra Condensed"/>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sp>
        <p:nvSpPr>
          <p:cNvPr id="423" name="Google Shape;423;p64"/>
          <p:cNvSpPr txBox="1"/>
          <p:nvPr/>
        </p:nvSpPr>
        <p:spPr>
          <a:xfrm>
            <a:off x="1290475" y="850200"/>
            <a:ext cx="5889900" cy="4293300"/>
          </a:xfrm>
          <a:prstGeom prst="rect">
            <a:avLst/>
          </a:prstGeom>
          <a:noFill/>
          <a:ln>
            <a:noFill/>
          </a:ln>
        </p:spPr>
        <p:txBody>
          <a:bodyPr anchorCtr="0" anchor="t" bIns="91425" lIns="91425" spcFirstLastPara="1" rIns="91425" wrap="square" tIns="91425">
            <a:spAutoFit/>
          </a:bodyPr>
          <a:lstStyle/>
          <a:p>
            <a:pPr indent="0" lvl="0" marL="0" rtl="0" algn="l">
              <a:lnSpc>
                <a:spcPct val="120000"/>
              </a:lnSpc>
              <a:spcBef>
                <a:spcPts val="1800"/>
              </a:spcBef>
              <a:spcAft>
                <a:spcPts val="0"/>
              </a:spcAft>
              <a:buNone/>
            </a:pPr>
            <a:r>
              <a:rPr b="1" lang="en" sz="1900">
                <a:solidFill>
                  <a:srgbClr val="201547"/>
                </a:solidFill>
                <a:highlight>
                  <a:srgbClr val="FFFFFF"/>
                </a:highlight>
                <a:latin typeface="Roboto"/>
                <a:ea typeface="Roboto"/>
                <a:cs typeface="Roboto"/>
                <a:sym typeface="Roboto"/>
              </a:rPr>
              <a:t>1.</a:t>
            </a:r>
            <a:r>
              <a:rPr b="1" lang="en" sz="1700">
                <a:solidFill>
                  <a:srgbClr val="201547"/>
                </a:solidFill>
                <a:highlight>
                  <a:srgbClr val="FFFFFF"/>
                </a:highlight>
                <a:latin typeface="Roboto"/>
                <a:ea typeface="Roboto"/>
                <a:cs typeface="Roboto"/>
                <a:sym typeface="Roboto"/>
              </a:rPr>
              <a:t> </a:t>
            </a:r>
            <a:r>
              <a:rPr lang="en" sz="1700" u="sng">
                <a:solidFill>
                  <a:srgbClr val="201547"/>
                </a:solidFill>
                <a:highlight>
                  <a:srgbClr val="FFFFFF"/>
                </a:highlight>
                <a:latin typeface="Roboto"/>
                <a:ea typeface="Roboto"/>
                <a:cs typeface="Roboto"/>
                <a:sym typeface="Roboto"/>
              </a:rPr>
              <a:t>Identify risks</a:t>
            </a:r>
            <a:endParaRPr sz="1700" u="sng">
              <a:solidFill>
                <a:srgbClr val="201547"/>
              </a:solidFill>
              <a:highlight>
                <a:srgbClr val="FFFFFF"/>
              </a:highlight>
              <a:latin typeface="Roboto"/>
              <a:ea typeface="Roboto"/>
              <a:cs typeface="Roboto"/>
              <a:sym typeface="Roboto"/>
            </a:endParaRPr>
          </a:p>
          <a:p>
            <a:pPr indent="0" lvl="0" marL="0" rtl="0" algn="l">
              <a:lnSpc>
                <a:spcPct val="120000"/>
              </a:lnSpc>
              <a:spcBef>
                <a:spcPts val="1800"/>
              </a:spcBef>
              <a:spcAft>
                <a:spcPts val="0"/>
              </a:spcAft>
              <a:buNone/>
            </a:pPr>
            <a:r>
              <a:rPr b="1" lang="en" sz="1900">
                <a:solidFill>
                  <a:srgbClr val="201547"/>
                </a:solidFill>
                <a:highlight>
                  <a:srgbClr val="FFFFFF"/>
                </a:highlight>
                <a:latin typeface="Roboto"/>
                <a:ea typeface="Roboto"/>
                <a:cs typeface="Roboto"/>
                <a:sym typeface="Roboto"/>
              </a:rPr>
              <a:t>2.</a:t>
            </a:r>
            <a:r>
              <a:rPr b="1" lang="en" sz="1700">
                <a:solidFill>
                  <a:srgbClr val="201547"/>
                </a:solidFill>
                <a:highlight>
                  <a:srgbClr val="FFFFFF"/>
                </a:highlight>
                <a:latin typeface="Roboto"/>
                <a:ea typeface="Roboto"/>
                <a:cs typeface="Roboto"/>
                <a:sym typeface="Roboto"/>
              </a:rPr>
              <a:t> </a:t>
            </a:r>
            <a:r>
              <a:rPr lang="en" sz="1700" u="sng">
                <a:solidFill>
                  <a:srgbClr val="201547"/>
                </a:solidFill>
                <a:highlight>
                  <a:srgbClr val="FFFFFF"/>
                </a:highlight>
                <a:latin typeface="Roboto"/>
                <a:ea typeface="Roboto"/>
                <a:cs typeface="Roboto"/>
                <a:sym typeface="Roboto"/>
              </a:rPr>
              <a:t>Assess the risks</a:t>
            </a:r>
            <a:endParaRPr sz="1700" u="sng">
              <a:solidFill>
                <a:srgbClr val="201547"/>
              </a:solidFill>
              <a:highlight>
                <a:srgbClr val="FFFFFF"/>
              </a:highlight>
              <a:latin typeface="Roboto"/>
              <a:ea typeface="Roboto"/>
              <a:cs typeface="Roboto"/>
              <a:sym typeface="Roboto"/>
            </a:endParaRPr>
          </a:p>
          <a:p>
            <a:pPr indent="0" lvl="0" marL="0" rtl="0" algn="l">
              <a:lnSpc>
                <a:spcPct val="120000"/>
              </a:lnSpc>
              <a:spcBef>
                <a:spcPts val="1800"/>
              </a:spcBef>
              <a:spcAft>
                <a:spcPts val="0"/>
              </a:spcAft>
              <a:buNone/>
            </a:pPr>
            <a:r>
              <a:rPr b="1" lang="en" sz="1900">
                <a:solidFill>
                  <a:srgbClr val="201547"/>
                </a:solidFill>
                <a:highlight>
                  <a:srgbClr val="FFFFFF"/>
                </a:highlight>
                <a:latin typeface="Roboto"/>
                <a:ea typeface="Roboto"/>
                <a:cs typeface="Roboto"/>
                <a:sym typeface="Roboto"/>
              </a:rPr>
              <a:t>3.</a:t>
            </a:r>
            <a:r>
              <a:rPr b="1" lang="en" sz="1700">
                <a:solidFill>
                  <a:srgbClr val="201547"/>
                </a:solidFill>
                <a:highlight>
                  <a:srgbClr val="FFFFFF"/>
                </a:highlight>
                <a:latin typeface="Roboto"/>
                <a:ea typeface="Roboto"/>
                <a:cs typeface="Roboto"/>
                <a:sym typeface="Roboto"/>
              </a:rPr>
              <a:t> </a:t>
            </a:r>
            <a:r>
              <a:rPr lang="en" sz="1700" u="sng">
                <a:solidFill>
                  <a:srgbClr val="201547"/>
                </a:solidFill>
                <a:highlight>
                  <a:srgbClr val="FFFFFF"/>
                </a:highlight>
                <a:latin typeface="Roboto"/>
                <a:ea typeface="Roboto"/>
                <a:cs typeface="Roboto"/>
                <a:sym typeface="Roboto"/>
              </a:rPr>
              <a:t>Minimise or eliminate risks</a:t>
            </a:r>
            <a:endParaRPr sz="1700" u="sng">
              <a:solidFill>
                <a:srgbClr val="201547"/>
              </a:solidFill>
              <a:highlight>
                <a:srgbClr val="FFFFFF"/>
              </a:highlight>
              <a:latin typeface="Roboto"/>
              <a:ea typeface="Roboto"/>
              <a:cs typeface="Roboto"/>
              <a:sym typeface="Roboto"/>
            </a:endParaRPr>
          </a:p>
          <a:p>
            <a:pPr indent="0" lvl="0" marL="0" rtl="0" algn="l">
              <a:lnSpc>
                <a:spcPct val="120000"/>
              </a:lnSpc>
              <a:spcBef>
                <a:spcPts val="1800"/>
              </a:spcBef>
              <a:spcAft>
                <a:spcPts val="0"/>
              </a:spcAft>
              <a:buNone/>
            </a:pPr>
            <a:r>
              <a:rPr b="1" lang="en" sz="1900">
                <a:solidFill>
                  <a:srgbClr val="201547"/>
                </a:solidFill>
                <a:highlight>
                  <a:srgbClr val="FFFFFF"/>
                </a:highlight>
                <a:latin typeface="Roboto"/>
                <a:ea typeface="Roboto"/>
                <a:cs typeface="Roboto"/>
                <a:sym typeface="Roboto"/>
              </a:rPr>
              <a:t>4.</a:t>
            </a:r>
            <a:r>
              <a:rPr b="1" lang="en" sz="1700">
                <a:solidFill>
                  <a:srgbClr val="201547"/>
                </a:solidFill>
                <a:highlight>
                  <a:srgbClr val="FFFFFF"/>
                </a:highlight>
                <a:latin typeface="Roboto"/>
                <a:ea typeface="Roboto"/>
                <a:cs typeface="Roboto"/>
                <a:sym typeface="Roboto"/>
              </a:rPr>
              <a:t> </a:t>
            </a:r>
            <a:r>
              <a:rPr lang="en" sz="1700" u="sng">
                <a:solidFill>
                  <a:srgbClr val="201547"/>
                </a:solidFill>
                <a:highlight>
                  <a:srgbClr val="FFFFFF"/>
                </a:highlight>
                <a:latin typeface="Roboto"/>
                <a:ea typeface="Roboto"/>
                <a:cs typeface="Roboto"/>
                <a:sym typeface="Roboto"/>
              </a:rPr>
              <a:t>Assign responsibility for tasks</a:t>
            </a:r>
            <a:endParaRPr sz="1700" u="sng">
              <a:solidFill>
                <a:srgbClr val="201547"/>
              </a:solidFill>
              <a:highlight>
                <a:srgbClr val="FFFFFF"/>
              </a:highlight>
              <a:latin typeface="Roboto"/>
              <a:ea typeface="Roboto"/>
              <a:cs typeface="Roboto"/>
              <a:sym typeface="Roboto"/>
            </a:endParaRPr>
          </a:p>
          <a:p>
            <a:pPr indent="0" lvl="0" marL="0" rtl="0" algn="l">
              <a:lnSpc>
                <a:spcPct val="120000"/>
              </a:lnSpc>
              <a:spcBef>
                <a:spcPts val="1800"/>
              </a:spcBef>
              <a:spcAft>
                <a:spcPts val="0"/>
              </a:spcAft>
              <a:buNone/>
            </a:pPr>
            <a:r>
              <a:rPr b="1" lang="en" sz="1900">
                <a:solidFill>
                  <a:srgbClr val="201547"/>
                </a:solidFill>
                <a:highlight>
                  <a:srgbClr val="FFFFFF"/>
                </a:highlight>
                <a:latin typeface="Roboto"/>
                <a:ea typeface="Roboto"/>
                <a:cs typeface="Roboto"/>
                <a:sym typeface="Roboto"/>
              </a:rPr>
              <a:t>5.</a:t>
            </a:r>
            <a:r>
              <a:rPr b="1" lang="en" sz="1700">
                <a:solidFill>
                  <a:srgbClr val="201547"/>
                </a:solidFill>
                <a:highlight>
                  <a:srgbClr val="FFFFFF"/>
                </a:highlight>
                <a:latin typeface="Roboto"/>
                <a:ea typeface="Roboto"/>
                <a:cs typeface="Roboto"/>
                <a:sym typeface="Roboto"/>
              </a:rPr>
              <a:t> </a:t>
            </a:r>
            <a:r>
              <a:rPr lang="en" sz="1700" u="sng">
                <a:solidFill>
                  <a:srgbClr val="201547"/>
                </a:solidFill>
                <a:highlight>
                  <a:srgbClr val="FFFFFF"/>
                </a:highlight>
                <a:latin typeface="Roboto"/>
                <a:ea typeface="Roboto"/>
                <a:cs typeface="Roboto"/>
                <a:sym typeface="Roboto"/>
              </a:rPr>
              <a:t>Develop contingency plans</a:t>
            </a:r>
            <a:endParaRPr sz="1700" u="sng">
              <a:solidFill>
                <a:srgbClr val="201547"/>
              </a:solidFill>
              <a:highlight>
                <a:srgbClr val="FFFFFF"/>
              </a:highlight>
              <a:latin typeface="Roboto"/>
              <a:ea typeface="Roboto"/>
              <a:cs typeface="Roboto"/>
              <a:sym typeface="Roboto"/>
            </a:endParaRPr>
          </a:p>
          <a:p>
            <a:pPr indent="0" lvl="0" marL="0" rtl="0" algn="l">
              <a:lnSpc>
                <a:spcPct val="120000"/>
              </a:lnSpc>
              <a:spcBef>
                <a:spcPts val="1800"/>
              </a:spcBef>
              <a:spcAft>
                <a:spcPts val="0"/>
              </a:spcAft>
              <a:buNone/>
            </a:pPr>
            <a:r>
              <a:rPr b="1" lang="en" sz="1900">
                <a:solidFill>
                  <a:srgbClr val="201547"/>
                </a:solidFill>
                <a:highlight>
                  <a:srgbClr val="FFFFFF"/>
                </a:highlight>
                <a:latin typeface="Roboto"/>
                <a:ea typeface="Roboto"/>
                <a:cs typeface="Roboto"/>
                <a:sym typeface="Roboto"/>
              </a:rPr>
              <a:t>6.</a:t>
            </a:r>
            <a:r>
              <a:rPr b="1" lang="en" sz="1700">
                <a:solidFill>
                  <a:srgbClr val="201547"/>
                </a:solidFill>
                <a:highlight>
                  <a:srgbClr val="FFFFFF"/>
                </a:highlight>
                <a:latin typeface="Roboto"/>
                <a:ea typeface="Roboto"/>
                <a:cs typeface="Roboto"/>
                <a:sym typeface="Roboto"/>
              </a:rPr>
              <a:t> </a:t>
            </a:r>
            <a:r>
              <a:rPr lang="en" sz="1700" u="sng">
                <a:solidFill>
                  <a:srgbClr val="201547"/>
                </a:solidFill>
                <a:highlight>
                  <a:srgbClr val="FFFFFF"/>
                </a:highlight>
                <a:latin typeface="Roboto"/>
                <a:ea typeface="Roboto"/>
                <a:cs typeface="Roboto"/>
                <a:sym typeface="Roboto"/>
              </a:rPr>
              <a:t>Communicate the plan and train your team</a:t>
            </a:r>
            <a:endParaRPr sz="1700" u="sng">
              <a:solidFill>
                <a:srgbClr val="201547"/>
              </a:solidFill>
              <a:highlight>
                <a:srgbClr val="FFFFFF"/>
              </a:highlight>
              <a:latin typeface="Roboto"/>
              <a:ea typeface="Roboto"/>
              <a:cs typeface="Roboto"/>
              <a:sym typeface="Roboto"/>
            </a:endParaRPr>
          </a:p>
          <a:p>
            <a:pPr indent="0" lvl="0" marL="0" rtl="0" algn="l">
              <a:lnSpc>
                <a:spcPct val="120000"/>
              </a:lnSpc>
              <a:spcBef>
                <a:spcPts val="1800"/>
              </a:spcBef>
              <a:spcAft>
                <a:spcPts val="0"/>
              </a:spcAft>
              <a:buClr>
                <a:schemeClr val="dk2"/>
              </a:buClr>
              <a:buSzPts val="1100"/>
              <a:buFont typeface="Arial"/>
              <a:buNone/>
            </a:pPr>
            <a:r>
              <a:rPr b="1" lang="en" sz="1900">
                <a:solidFill>
                  <a:srgbClr val="201547"/>
                </a:solidFill>
                <a:highlight>
                  <a:srgbClr val="FFFFFF"/>
                </a:highlight>
                <a:latin typeface="Roboto"/>
                <a:ea typeface="Roboto"/>
                <a:cs typeface="Roboto"/>
                <a:sym typeface="Roboto"/>
              </a:rPr>
              <a:t>7.</a:t>
            </a:r>
            <a:r>
              <a:rPr b="1" lang="en" sz="1700">
                <a:solidFill>
                  <a:srgbClr val="201547"/>
                </a:solidFill>
                <a:highlight>
                  <a:srgbClr val="FFFFFF"/>
                </a:highlight>
                <a:latin typeface="Roboto"/>
                <a:ea typeface="Roboto"/>
                <a:cs typeface="Roboto"/>
                <a:sym typeface="Roboto"/>
              </a:rPr>
              <a:t> </a:t>
            </a:r>
            <a:r>
              <a:rPr lang="en" sz="1700" u="sng">
                <a:solidFill>
                  <a:srgbClr val="201547"/>
                </a:solidFill>
                <a:highlight>
                  <a:srgbClr val="FFFFFF"/>
                </a:highlight>
                <a:latin typeface="Roboto"/>
                <a:ea typeface="Roboto"/>
                <a:cs typeface="Roboto"/>
                <a:sym typeface="Roboto"/>
              </a:rPr>
              <a:t>Monitor for new risks</a:t>
            </a:r>
            <a:endParaRPr sz="1700" u="sng">
              <a:solidFill>
                <a:srgbClr val="201547"/>
              </a:solidFill>
              <a:highlight>
                <a:srgbClr val="FFFFFF"/>
              </a:highlight>
              <a:latin typeface="Roboto"/>
              <a:ea typeface="Roboto"/>
              <a:cs typeface="Roboto"/>
              <a:sym typeface="Roboto"/>
            </a:endParaRPr>
          </a:p>
          <a:p>
            <a:pPr indent="0" lvl="0" marL="0" rtl="0" algn="l">
              <a:spcBef>
                <a:spcPts val="400"/>
              </a:spcBef>
              <a:spcAft>
                <a:spcPts val="0"/>
              </a:spcAft>
              <a:buNone/>
            </a:pPr>
            <a:r>
              <a:t/>
            </a:r>
            <a:endParaRPr b="1">
              <a:latin typeface="Roboto"/>
              <a:ea typeface="Roboto"/>
              <a:cs typeface="Roboto"/>
              <a:sym typeface="Roboto"/>
            </a:endParaRPr>
          </a:p>
        </p:txBody>
      </p:sp>
      <p:sp>
        <p:nvSpPr>
          <p:cNvPr id="424" name="Google Shape;424;p64"/>
          <p:cNvSpPr txBox="1"/>
          <p:nvPr>
            <p:ph type="title"/>
          </p:nvPr>
        </p:nvSpPr>
        <p:spPr>
          <a:xfrm>
            <a:off x="459200" y="0"/>
            <a:ext cx="8013300" cy="478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Risk Plan Script</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 name="Shape 428"/>
        <p:cNvGrpSpPr/>
        <p:nvPr/>
      </p:nvGrpSpPr>
      <p:grpSpPr>
        <a:xfrm>
          <a:off x="0" y="0"/>
          <a:ext cx="0" cy="0"/>
          <a:chOff x="0" y="0"/>
          <a:chExt cx="0" cy="0"/>
        </a:xfrm>
      </p:grpSpPr>
      <p:sp>
        <p:nvSpPr>
          <p:cNvPr id="429" name="Google Shape;429;p65"/>
          <p:cNvSpPr txBox="1"/>
          <p:nvPr/>
        </p:nvSpPr>
        <p:spPr>
          <a:xfrm>
            <a:off x="135000" y="478200"/>
            <a:ext cx="9009000" cy="4125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300"/>
              </a:spcBef>
              <a:spcAft>
                <a:spcPts val="0"/>
              </a:spcAft>
              <a:buClr>
                <a:schemeClr val="dk2"/>
              </a:buClr>
              <a:buSzPts val="1100"/>
              <a:buFont typeface="Arial"/>
              <a:buNone/>
            </a:pPr>
            <a:r>
              <a:rPr b="1" lang="en">
                <a:solidFill>
                  <a:schemeClr val="dk2"/>
                </a:solidFill>
              </a:rPr>
              <a:t>Risk Plan:</a:t>
            </a:r>
            <a:endParaRPr b="1">
              <a:solidFill>
                <a:schemeClr val="dk2"/>
              </a:solidFill>
            </a:endParaRPr>
          </a:p>
          <a:p>
            <a:pPr indent="0" lvl="0" marL="469900" marR="12700" rtl="0" algn="just">
              <a:lnSpc>
                <a:spcPct val="110000"/>
              </a:lnSpc>
              <a:spcBef>
                <a:spcPts val="0"/>
              </a:spcBef>
              <a:spcAft>
                <a:spcPts val="0"/>
              </a:spcAft>
              <a:buClr>
                <a:schemeClr val="dk2"/>
              </a:buClr>
              <a:buSzPts val="1100"/>
              <a:buFont typeface="Arial"/>
              <a:buNone/>
            </a:pPr>
            <a:r>
              <a:rPr lang="en">
                <a:solidFill>
                  <a:schemeClr val="dk2"/>
                </a:solidFill>
              </a:rPr>
              <a:t>A risk plan is a list of all risks that threaten the project, along with a  plan to mitigate some or all of those risks.</a:t>
            </a:r>
            <a:endParaRPr>
              <a:solidFill>
                <a:schemeClr val="dk2"/>
              </a:solidFill>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This is how we came up with our risk plan :</a:t>
            </a:r>
            <a:endParaRPr>
              <a:latin typeface="Roboto"/>
              <a:ea typeface="Roboto"/>
              <a:cs typeface="Roboto"/>
              <a:sym typeface="Roboto"/>
            </a:endParaRPr>
          </a:p>
          <a:p>
            <a:pPr indent="0" lvl="0" marL="12700" rtl="0" algn="l">
              <a:lnSpc>
                <a:spcPct val="115000"/>
              </a:lnSpc>
              <a:spcBef>
                <a:spcPts val="0"/>
              </a:spcBef>
              <a:spcAft>
                <a:spcPts val="0"/>
              </a:spcAft>
              <a:buClr>
                <a:schemeClr val="dk2"/>
              </a:buClr>
              <a:buSzPts val="1100"/>
              <a:buFont typeface="Arial"/>
              <a:buNone/>
            </a:pPr>
            <a:r>
              <a:rPr b="1" lang="en" sz="1300">
                <a:solidFill>
                  <a:schemeClr val="dk2"/>
                </a:solidFill>
              </a:rPr>
              <a:t>Brainstorm potential risks:</a:t>
            </a:r>
            <a:endParaRPr b="1" sz="1300">
              <a:solidFill>
                <a:schemeClr val="dk2"/>
              </a:solidFill>
            </a:endParaRPr>
          </a:p>
          <a:p>
            <a:pPr indent="0" lvl="0" marL="469900" marR="12700" rtl="0" algn="just">
              <a:lnSpc>
                <a:spcPct val="110000"/>
              </a:lnSpc>
              <a:spcBef>
                <a:spcPts val="0"/>
              </a:spcBef>
              <a:spcAft>
                <a:spcPts val="0"/>
              </a:spcAft>
              <a:buClr>
                <a:schemeClr val="dk2"/>
              </a:buClr>
              <a:buSzPts val="1100"/>
              <a:buFont typeface="Arial"/>
              <a:buNone/>
            </a:pPr>
            <a:r>
              <a:rPr lang="en" sz="1300">
                <a:solidFill>
                  <a:schemeClr val="dk2"/>
                </a:solidFill>
              </a:rPr>
              <a:t>Two Members from the group of our project set for a brainstorming session  to find out the risks or potential occurrences. A total of four potential risks  have been found from that session. We got the first potential risk that is, </a:t>
            </a:r>
            <a:r>
              <a:rPr b="1" lang="en" sz="1200">
                <a:solidFill>
                  <a:srgbClr val="CC0000"/>
                </a:solidFill>
              </a:rPr>
              <a:t>Job seekers who go to online sites to look for jobs can run into a considerable  risk of having their personal information hacked</a:t>
            </a:r>
            <a:r>
              <a:rPr lang="en" sz="1200">
                <a:solidFill>
                  <a:srgbClr val="CC0000"/>
                </a:solidFill>
              </a:rPr>
              <a:t>. </a:t>
            </a:r>
            <a:r>
              <a:rPr lang="en" sz="1200">
                <a:solidFill>
                  <a:schemeClr val="dk2"/>
                </a:solidFill>
              </a:rPr>
              <a:t>The second potential risk is, </a:t>
            </a:r>
            <a:r>
              <a:rPr b="1" lang="en" sz="1200">
                <a:solidFill>
                  <a:srgbClr val="CC0000"/>
                </a:solidFill>
              </a:rPr>
              <a:t>At any time, anyone from the developer team can become sick or can leave the job</a:t>
            </a:r>
            <a:r>
              <a:rPr lang="en" sz="1200">
                <a:solidFill>
                  <a:schemeClr val="dk2"/>
                </a:solidFill>
              </a:rPr>
              <a:t>. The third risk identified is,</a:t>
            </a:r>
            <a:r>
              <a:rPr b="1" i="1" lang="en" sz="1300">
                <a:solidFill>
                  <a:schemeClr val="dk2"/>
                </a:solidFill>
              </a:rPr>
              <a:t> </a:t>
            </a:r>
            <a:r>
              <a:rPr b="1" lang="en" sz="1200">
                <a:solidFill>
                  <a:srgbClr val="CC0000"/>
                </a:solidFill>
              </a:rPr>
              <a:t>At any time, the system’s code can crash.</a:t>
            </a:r>
            <a:r>
              <a:rPr i="1" lang="en" sz="1200">
                <a:solidFill>
                  <a:schemeClr val="dk2"/>
                </a:solidFill>
              </a:rPr>
              <a:t> </a:t>
            </a:r>
            <a:r>
              <a:rPr lang="en" sz="1200">
                <a:solidFill>
                  <a:schemeClr val="dk2"/>
                </a:solidFill>
              </a:rPr>
              <a:t>And the last potential risk has</a:t>
            </a:r>
            <a:endParaRPr sz="1200">
              <a:solidFill>
                <a:schemeClr val="dk2"/>
              </a:solidFill>
            </a:endParaRPr>
          </a:p>
          <a:p>
            <a:pPr indent="0" lvl="0" marL="469900" marR="12700" rtl="0" algn="just">
              <a:lnSpc>
                <a:spcPct val="148181"/>
              </a:lnSpc>
              <a:spcBef>
                <a:spcPts val="200"/>
              </a:spcBef>
              <a:spcAft>
                <a:spcPts val="0"/>
              </a:spcAft>
              <a:buClr>
                <a:schemeClr val="dk2"/>
              </a:buClr>
              <a:buSzPts val="1100"/>
              <a:buFont typeface="Arial"/>
              <a:buNone/>
            </a:pPr>
            <a:r>
              <a:rPr lang="en" sz="1200">
                <a:solidFill>
                  <a:schemeClr val="dk2"/>
                </a:solidFill>
              </a:rPr>
              <a:t>been recognized that is: </a:t>
            </a:r>
            <a:r>
              <a:rPr b="1" lang="en" sz="1200">
                <a:solidFill>
                  <a:srgbClr val="CC0000"/>
                </a:solidFill>
              </a:rPr>
              <a:t>Buyer can change their requirement at any  time.</a:t>
            </a:r>
            <a:endParaRPr b="1" sz="1200">
              <a:solidFill>
                <a:srgbClr val="CC0000"/>
              </a:solidFill>
            </a:endParaRPr>
          </a:p>
          <a:p>
            <a:pPr indent="0" lvl="0" marL="0" rtl="0" algn="l">
              <a:lnSpc>
                <a:spcPct val="115000"/>
              </a:lnSpc>
              <a:spcBef>
                <a:spcPts val="0"/>
              </a:spcBef>
              <a:spcAft>
                <a:spcPts val="0"/>
              </a:spcAft>
              <a:buClr>
                <a:schemeClr val="dk2"/>
              </a:buClr>
              <a:buSzPts val="1100"/>
              <a:buFont typeface="Arial"/>
              <a:buNone/>
            </a:pPr>
            <a:r>
              <a:rPr b="1" lang="en">
                <a:solidFill>
                  <a:schemeClr val="dk2"/>
                </a:solidFill>
              </a:rPr>
              <a:t>Estimate the impact of each risk:</a:t>
            </a:r>
            <a:endParaRPr b="1">
              <a:solidFill>
                <a:schemeClr val="dk2"/>
              </a:solidFill>
            </a:endParaRPr>
          </a:p>
          <a:p>
            <a:pPr indent="0" lvl="0" marL="469900" marR="12700" rtl="0" algn="just">
              <a:lnSpc>
                <a:spcPct val="110000"/>
              </a:lnSpc>
              <a:spcBef>
                <a:spcPts val="0"/>
              </a:spcBef>
              <a:spcAft>
                <a:spcPts val="0"/>
              </a:spcAft>
              <a:buNone/>
            </a:pPr>
            <a:r>
              <a:rPr lang="en">
                <a:solidFill>
                  <a:schemeClr val="dk2"/>
                </a:solidFill>
              </a:rPr>
              <a:t>Estimation for the impact of risk contains two parts. One is the  Probability of happening that risk and the other one is the impact of  that risk. The multiplication of those two parts gives priority  determining values to decide which of those risks should be considered most important. Members of the group proposed their estimation and finally, we got priority values 15, 12, 10, and 5 respectively for risk one to risk four.</a:t>
            </a:r>
            <a:endParaRPr>
              <a:solidFill>
                <a:schemeClr val="dk2"/>
              </a:solidFill>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sp>
        <p:nvSpPr>
          <p:cNvPr id="434" name="Google Shape;434;p66"/>
          <p:cNvSpPr txBox="1"/>
          <p:nvPr>
            <p:ph type="title"/>
          </p:nvPr>
        </p:nvSpPr>
        <p:spPr>
          <a:xfrm>
            <a:off x="62550" y="1317000"/>
            <a:ext cx="9018900" cy="2509500"/>
          </a:xfrm>
          <a:prstGeom prst="rect">
            <a:avLst/>
          </a:prstGeom>
        </p:spPr>
        <p:txBody>
          <a:bodyPr anchorCtr="0" anchor="t" bIns="91425" lIns="91425" spcFirstLastPara="1" rIns="91425" wrap="square" tIns="91425">
            <a:noAutofit/>
          </a:bodyPr>
          <a:lstStyle/>
          <a:p>
            <a:pPr indent="0" lvl="0" marL="12700" rtl="0" algn="just">
              <a:lnSpc>
                <a:spcPct val="115000"/>
              </a:lnSpc>
              <a:spcBef>
                <a:spcPts val="0"/>
              </a:spcBef>
              <a:spcAft>
                <a:spcPts val="0"/>
              </a:spcAft>
              <a:buClr>
                <a:schemeClr val="dk2"/>
              </a:buClr>
              <a:buSzPts val="1100"/>
              <a:buFont typeface="Arial"/>
              <a:buNone/>
            </a:pPr>
            <a:r>
              <a:rPr lang="en" sz="1400">
                <a:latin typeface="Arial"/>
                <a:ea typeface="Arial"/>
                <a:cs typeface="Arial"/>
                <a:sym typeface="Arial"/>
              </a:rPr>
              <a:t>Build the risk plan:</a:t>
            </a:r>
            <a:endParaRPr sz="1400">
              <a:latin typeface="Arial"/>
              <a:ea typeface="Arial"/>
              <a:cs typeface="Arial"/>
              <a:sym typeface="Arial"/>
            </a:endParaRPr>
          </a:p>
          <a:p>
            <a:pPr indent="0" lvl="0" marL="381000" marR="12700" rtl="0" algn="l">
              <a:lnSpc>
                <a:spcPct val="110000"/>
              </a:lnSpc>
              <a:spcBef>
                <a:spcPts val="0"/>
              </a:spcBef>
              <a:spcAft>
                <a:spcPts val="0"/>
              </a:spcAft>
              <a:buClr>
                <a:schemeClr val="dk2"/>
              </a:buClr>
              <a:buSzPts val="1100"/>
              <a:buFont typeface="Arial"/>
              <a:buNone/>
            </a:pPr>
            <a:r>
              <a:rPr b="0" lang="en" sz="1700">
                <a:latin typeface="Arial"/>
                <a:ea typeface="Arial"/>
                <a:cs typeface="Arial"/>
                <a:sym typeface="Arial"/>
              </a:rPr>
              <a:t>We Proposed a solution for risk </a:t>
            </a:r>
            <a:r>
              <a:rPr b="0" lang="en" sz="1600">
                <a:latin typeface="Arial"/>
                <a:ea typeface="Arial"/>
                <a:cs typeface="Arial"/>
                <a:sym typeface="Arial"/>
              </a:rPr>
              <a:t>(1) </a:t>
            </a:r>
            <a:r>
              <a:rPr b="0" lang="en" sz="1700">
                <a:latin typeface="Arial"/>
                <a:ea typeface="Arial"/>
                <a:cs typeface="Arial"/>
                <a:sym typeface="Arial"/>
              </a:rPr>
              <a:t>and that is, 2 member will  implement the encryption throughout the system’s database. For risk </a:t>
            </a:r>
            <a:r>
              <a:rPr b="0" lang="en" sz="1600">
                <a:latin typeface="Arial"/>
                <a:ea typeface="Arial"/>
                <a:cs typeface="Arial"/>
                <a:sym typeface="Arial"/>
              </a:rPr>
              <a:t>(2) solution is “WE will hire a developer for that position to ensure continuous  development.” For risk (3) “We will use their machine as backup servers to reduce the amount of loss.” for risk (4) “All members of the developer team will always be ready to  modify the system if possible. Otherwise, Team will convenience the buyer  to not to do that”</a:t>
            </a:r>
            <a:endParaRPr b="0" sz="1600">
              <a:latin typeface="Arial"/>
              <a:ea typeface="Arial"/>
              <a:cs typeface="Arial"/>
              <a:sym typeface="Arial"/>
            </a:endParaRPr>
          </a:p>
          <a:p>
            <a:pPr indent="0" lvl="0" marL="0" rtl="0" algn="ctr">
              <a:spcBef>
                <a:spcPts val="0"/>
              </a:spcBef>
              <a:spcAft>
                <a:spcPts val="0"/>
              </a:spcAft>
              <a:buNone/>
            </a:pPr>
            <a:r>
              <a:t/>
            </a:r>
            <a:endParaRPr b="0" sz="1400">
              <a:latin typeface="Arial"/>
              <a:ea typeface="Arial"/>
              <a:cs typeface="Arial"/>
              <a:sym typeface="Arial"/>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sp>
        <p:nvSpPr>
          <p:cNvPr id="439" name="Google Shape;439;p67"/>
          <p:cNvSpPr txBox="1"/>
          <p:nvPr>
            <p:ph type="title"/>
          </p:nvPr>
        </p:nvSpPr>
        <p:spPr>
          <a:xfrm>
            <a:off x="459200" y="0"/>
            <a:ext cx="8013300" cy="55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Risk Plan Table</a:t>
            </a:r>
            <a:endParaRPr/>
          </a:p>
        </p:txBody>
      </p:sp>
      <p:graphicFrame>
        <p:nvGraphicFramePr>
          <p:cNvPr id="440" name="Google Shape;440;p67"/>
          <p:cNvGraphicFramePr/>
          <p:nvPr/>
        </p:nvGraphicFramePr>
        <p:xfrm>
          <a:off x="152400" y="619925"/>
          <a:ext cx="3000000" cy="3000000"/>
        </p:xfrm>
        <a:graphic>
          <a:graphicData uri="http://schemas.openxmlformats.org/drawingml/2006/table">
            <a:tbl>
              <a:tblPr>
                <a:noFill/>
                <a:tableStyleId>{AF37FA33-7560-4CDD-828B-C56909BA93E4}</a:tableStyleId>
              </a:tblPr>
              <a:tblGrid>
                <a:gridCol w="2879175"/>
                <a:gridCol w="850150"/>
                <a:gridCol w="782125"/>
                <a:gridCol w="850150"/>
                <a:gridCol w="3294375"/>
              </a:tblGrid>
              <a:tr h="471775">
                <a:tc>
                  <a:txBody>
                    <a:bodyPr/>
                    <a:lstStyle/>
                    <a:p>
                      <a:pPr indent="0" lvl="0" marL="0" rtl="0" algn="l">
                        <a:spcBef>
                          <a:spcPts val="0"/>
                        </a:spcBef>
                        <a:spcAft>
                          <a:spcPts val="0"/>
                        </a:spcAft>
                        <a:buNone/>
                      </a:pPr>
                      <a:r>
                        <a:rPr b="1" lang="en">
                          <a:latin typeface="Times New Roman"/>
                          <a:ea typeface="Times New Roman"/>
                          <a:cs typeface="Times New Roman"/>
                          <a:sym typeface="Times New Roman"/>
                        </a:rPr>
                        <a:t>Possible Risks</a:t>
                      </a:r>
                      <a:endParaRPr b="1">
                        <a:latin typeface="Times New Roman"/>
                        <a:ea typeface="Times New Roman"/>
                        <a:cs typeface="Times New Roman"/>
                        <a:sym typeface="Times New Roman"/>
                      </a:endParaRPr>
                    </a:p>
                  </a:txBody>
                  <a:tcPr marT="63500" marB="63500" marR="63500" marL="63500">
                    <a:solidFill>
                      <a:srgbClr val="EAD1DC"/>
                    </a:solidFill>
                  </a:tcPr>
                </a:tc>
                <a:tc>
                  <a:txBody>
                    <a:bodyPr/>
                    <a:lstStyle/>
                    <a:p>
                      <a:pPr indent="0" lvl="0" marL="0" rtl="0" algn="l">
                        <a:spcBef>
                          <a:spcPts val="0"/>
                        </a:spcBef>
                        <a:spcAft>
                          <a:spcPts val="0"/>
                        </a:spcAft>
                        <a:buNone/>
                      </a:pPr>
                      <a:r>
                        <a:rPr b="1" lang="en">
                          <a:latin typeface="Times New Roman"/>
                          <a:ea typeface="Times New Roman"/>
                          <a:cs typeface="Times New Roman"/>
                          <a:sym typeface="Times New Roman"/>
                        </a:rPr>
                        <a:t>prob.</a:t>
                      </a:r>
                      <a:endParaRPr b="1">
                        <a:latin typeface="Times New Roman"/>
                        <a:ea typeface="Times New Roman"/>
                        <a:cs typeface="Times New Roman"/>
                        <a:sym typeface="Times New Roman"/>
                      </a:endParaRPr>
                    </a:p>
                  </a:txBody>
                  <a:tcPr marT="63500" marB="63500" marR="63500" marL="63500">
                    <a:solidFill>
                      <a:srgbClr val="EAD1DC"/>
                    </a:solidFill>
                  </a:tcPr>
                </a:tc>
                <a:tc>
                  <a:txBody>
                    <a:bodyPr/>
                    <a:lstStyle/>
                    <a:p>
                      <a:pPr indent="0" lvl="0" marL="0" rtl="0" algn="l">
                        <a:spcBef>
                          <a:spcPts val="0"/>
                        </a:spcBef>
                        <a:spcAft>
                          <a:spcPts val="0"/>
                        </a:spcAft>
                        <a:buNone/>
                      </a:pPr>
                      <a:r>
                        <a:rPr b="1" lang="en">
                          <a:latin typeface="Times New Roman"/>
                          <a:ea typeface="Times New Roman"/>
                          <a:cs typeface="Times New Roman"/>
                          <a:sym typeface="Times New Roman"/>
                        </a:rPr>
                        <a:t>impact </a:t>
                      </a:r>
                      <a:endParaRPr b="1">
                        <a:latin typeface="Times New Roman"/>
                        <a:ea typeface="Times New Roman"/>
                        <a:cs typeface="Times New Roman"/>
                        <a:sym typeface="Times New Roman"/>
                      </a:endParaRPr>
                    </a:p>
                  </a:txBody>
                  <a:tcPr marT="63500" marB="63500" marR="63500" marL="63500">
                    <a:solidFill>
                      <a:srgbClr val="EAD1DC"/>
                    </a:solidFill>
                  </a:tcPr>
                </a:tc>
                <a:tc>
                  <a:txBody>
                    <a:bodyPr/>
                    <a:lstStyle/>
                    <a:p>
                      <a:pPr indent="0" lvl="0" marL="0" rtl="0" algn="l">
                        <a:spcBef>
                          <a:spcPts val="0"/>
                        </a:spcBef>
                        <a:spcAft>
                          <a:spcPts val="0"/>
                        </a:spcAft>
                        <a:buNone/>
                      </a:pPr>
                      <a:r>
                        <a:rPr b="1" lang="en">
                          <a:latin typeface="Times New Roman"/>
                          <a:ea typeface="Times New Roman"/>
                          <a:cs typeface="Times New Roman"/>
                          <a:sym typeface="Times New Roman"/>
                        </a:rPr>
                        <a:t>priority </a:t>
                      </a:r>
                      <a:endParaRPr b="1">
                        <a:latin typeface="Times New Roman"/>
                        <a:ea typeface="Times New Roman"/>
                        <a:cs typeface="Times New Roman"/>
                        <a:sym typeface="Times New Roman"/>
                      </a:endParaRPr>
                    </a:p>
                  </a:txBody>
                  <a:tcPr marT="63500" marB="63500" marR="63500" marL="63500">
                    <a:solidFill>
                      <a:srgbClr val="EAD1DC"/>
                    </a:solidFill>
                  </a:tcPr>
                </a:tc>
                <a:tc>
                  <a:txBody>
                    <a:bodyPr/>
                    <a:lstStyle/>
                    <a:p>
                      <a:pPr indent="0" lvl="0" marL="0" rtl="0" algn="l">
                        <a:spcBef>
                          <a:spcPts val="0"/>
                        </a:spcBef>
                        <a:spcAft>
                          <a:spcPts val="0"/>
                        </a:spcAft>
                        <a:buNone/>
                      </a:pPr>
                      <a:r>
                        <a:rPr b="1" lang="en">
                          <a:latin typeface="Times New Roman"/>
                          <a:ea typeface="Times New Roman"/>
                          <a:cs typeface="Times New Roman"/>
                          <a:sym typeface="Times New Roman"/>
                        </a:rPr>
                        <a:t>Actions</a:t>
                      </a:r>
                      <a:endParaRPr b="1">
                        <a:latin typeface="Times New Roman"/>
                        <a:ea typeface="Times New Roman"/>
                        <a:cs typeface="Times New Roman"/>
                        <a:sym typeface="Times New Roman"/>
                      </a:endParaRPr>
                    </a:p>
                  </a:txBody>
                  <a:tcPr marT="63500" marB="63500" marR="63500" marL="63500">
                    <a:solidFill>
                      <a:srgbClr val="EAD1DC"/>
                    </a:solidFill>
                  </a:tcPr>
                </a:tc>
              </a:tr>
              <a:tr h="1501650">
                <a:tc>
                  <a:txBody>
                    <a:bodyPr/>
                    <a:lstStyle/>
                    <a:p>
                      <a:pPr indent="0" lvl="0" marL="0" rtl="0" algn="l">
                        <a:spcBef>
                          <a:spcPts val="0"/>
                        </a:spcBef>
                        <a:spcAft>
                          <a:spcPts val="0"/>
                        </a:spcAft>
                        <a:buNone/>
                      </a:pPr>
                      <a:r>
                        <a:rPr b="1" lang="en">
                          <a:latin typeface="Times New Roman"/>
                          <a:ea typeface="Times New Roman"/>
                          <a:cs typeface="Times New Roman"/>
                          <a:sym typeface="Times New Roman"/>
                        </a:rPr>
                        <a:t>1. Job seekers who go to online sites to look for jobs run a considerable risk of having their personal information hacked.</a:t>
                      </a:r>
                      <a:endParaRPr b="1">
                        <a:latin typeface="Times New Roman"/>
                        <a:ea typeface="Times New Roman"/>
                        <a:cs typeface="Times New Roman"/>
                        <a:sym typeface="Times New Roman"/>
                      </a:endParaRPr>
                    </a:p>
                  </a:txBody>
                  <a:tcPr marT="63500" marB="63500" marR="63500" marL="63500">
                    <a:solidFill>
                      <a:srgbClr val="D9D2E9"/>
                    </a:solidFill>
                  </a:tcPr>
                </a:tc>
                <a:tc>
                  <a:txBody>
                    <a:bodyPr/>
                    <a:lstStyle/>
                    <a:p>
                      <a:pPr indent="0" lvl="0" marL="0" rtl="0" algn="l">
                        <a:spcBef>
                          <a:spcPts val="0"/>
                        </a:spcBef>
                        <a:spcAft>
                          <a:spcPts val="0"/>
                        </a:spcAft>
                        <a:buNone/>
                      </a:pPr>
                      <a:r>
                        <a:rPr b="1" lang="en">
                          <a:latin typeface="Times New Roman"/>
                          <a:ea typeface="Times New Roman"/>
                          <a:cs typeface="Times New Roman"/>
                          <a:sym typeface="Times New Roman"/>
                        </a:rPr>
                        <a:t>3</a:t>
                      </a:r>
                      <a:endParaRPr b="1">
                        <a:latin typeface="Times New Roman"/>
                        <a:ea typeface="Times New Roman"/>
                        <a:cs typeface="Times New Roman"/>
                        <a:sym typeface="Times New Roman"/>
                      </a:endParaRPr>
                    </a:p>
                  </a:txBody>
                  <a:tcPr marT="63500" marB="63500" marR="63500" marL="63500">
                    <a:solidFill>
                      <a:srgbClr val="D9D2E9"/>
                    </a:solidFill>
                  </a:tcPr>
                </a:tc>
                <a:tc>
                  <a:txBody>
                    <a:bodyPr/>
                    <a:lstStyle/>
                    <a:p>
                      <a:pPr indent="0" lvl="0" marL="0" rtl="0" algn="l">
                        <a:spcBef>
                          <a:spcPts val="0"/>
                        </a:spcBef>
                        <a:spcAft>
                          <a:spcPts val="0"/>
                        </a:spcAft>
                        <a:buNone/>
                      </a:pPr>
                      <a:r>
                        <a:rPr b="1" lang="en">
                          <a:latin typeface="Times New Roman"/>
                          <a:ea typeface="Times New Roman"/>
                          <a:cs typeface="Times New Roman"/>
                          <a:sym typeface="Times New Roman"/>
                        </a:rPr>
                        <a:t>5</a:t>
                      </a:r>
                      <a:endParaRPr b="1">
                        <a:latin typeface="Times New Roman"/>
                        <a:ea typeface="Times New Roman"/>
                        <a:cs typeface="Times New Roman"/>
                        <a:sym typeface="Times New Roman"/>
                      </a:endParaRPr>
                    </a:p>
                  </a:txBody>
                  <a:tcPr marT="63500" marB="63500" marR="63500" marL="63500">
                    <a:solidFill>
                      <a:srgbClr val="D9D2E9"/>
                    </a:solidFill>
                  </a:tcPr>
                </a:tc>
                <a:tc>
                  <a:txBody>
                    <a:bodyPr/>
                    <a:lstStyle/>
                    <a:p>
                      <a:pPr indent="0" lvl="0" marL="0" rtl="0" algn="l">
                        <a:spcBef>
                          <a:spcPts val="0"/>
                        </a:spcBef>
                        <a:spcAft>
                          <a:spcPts val="0"/>
                        </a:spcAft>
                        <a:buNone/>
                      </a:pPr>
                      <a:r>
                        <a:rPr b="1" lang="en">
                          <a:latin typeface="Times New Roman"/>
                          <a:ea typeface="Times New Roman"/>
                          <a:cs typeface="Times New Roman"/>
                          <a:sym typeface="Times New Roman"/>
                        </a:rPr>
                        <a:t>15</a:t>
                      </a:r>
                      <a:endParaRPr b="1">
                        <a:latin typeface="Times New Roman"/>
                        <a:ea typeface="Times New Roman"/>
                        <a:cs typeface="Times New Roman"/>
                        <a:sym typeface="Times New Roman"/>
                      </a:endParaRPr>
                    </a:p>
                  </a:txBody>
                  <a:tcPr marT="63500" marB="63500" marR="63500" marL="63500">
                    <a:solidFill>
                      <a:srgbClr val="D9D2E9"/>
                    </a:solidFill>
                  </a:tcPr>
                </a:tc>
                <a:tc>
                  <a:txBody>
                    <a:bodyPr/>
                    <a:lstStyle/>
                    <a:p>
                      <a:pPr indent="0" lvl="0" marL="0" rtl="0" algn="l">
                        <a:spcBef>
                          <a:spcPts val="0"/>
                        </a:spcBef>
                        <a:spcAft>
                          <a:spcPts val="0"/>
                        </a:spcAft>
                        <a:buNone/>
                      </a:pPr>
                      <a:r>
                        <a:rPr b="1" lang="en">
                          <a:latin typeface="Times New Roman"/>
                          <a:ea typeface="Times New Roman"/>
                          <a:cs typeface="Times New Roman"/>
                          <a:sym typeface="Times New Roman"/>
                        </a:rPr>
                        <a:t>We will implement the encryption throughout the system’s database. And will promote the encryption feature by giving proper information in the ABOUT section of the system.</a:t>
                      </a:r>
                      <a:endParaRPr b="1">
                        <a:latin typeface="Times New Roman"/>
                        <a:ea typeface="Times New Roman"/>
                        <a:cs typeface="Times New Roman"/>
                        <a:sym typeface="Times New Roman"/>
                      </a:endParaRPr>
                    </a:p>
                  </a:txBody>
                  <a:tcPr marT="63500" marB="63500" marR="63500" marL="63500">
                    <a:solidFill>
                      <a:srgbClr val="D9D2E9"/>
                    </a:solidFill>
                  </a:tcPr>
                </a:tc>
              </a:tr>
              <a:tr h="967325">
                <a:tc>
                  <a:txBody>
                    <a:bodyPr/>
                    <a:lstStyle/>
                    <a:p>
                      <a:pPr indent="0" lvl="0" marL="0" rtl="0" algn="l">
                        <a:spcBef>
                          <a:spcPts val="0"/>
                        </a:spcBef>
                        <a:spcAft>
                          <a:spcPts val="0"/>
                        </a:spcAft>
                        <a:buNone/>
                      </a:pPr>
                      <a:r>
                        <a:rPr b="1" lang="en">
                          <a:latin typeface="Times New Roman"/>
                          <a:ea typeface="Times New Roman"/>
                          <a:cs typeface="Times New Roman"/>
                          <a:sym typeface="Times New Roman"/>
                        </a:rPr>
                        <a:t>2. At any time, anyone from the developer team can become sick or can leave the job.</a:t>
                      </a:r>
                      <a:endParaRPr b="1">
                        <a:latin typeface="Times New Roman"/>
                        <a:ea typeface="Times New Roman"/>
                        <a:cs typeface="Times New Roman"/>
                        <a:sym typeface="Times New Roman"/>
                      </a:endParaRPr>
                    </a:p>
                  </a:txBody>
                  <a:tcPr marT="63500" marB="63500" marR="63500" marL="63500">
                    <a:solidFill>
                      <a:srgbClr val="D9D2E9"/>
                    </a:solidFill>
                  </a:tcPr>
                </a:tc>
                <a:tc>
                  <a:txBody>
                    <a:bodyPr/>
                    <a:lstStyle/>
                    <a:p>
                      <a:pPr indent="0" lvl="0" marL="0" rtl="0" algn="l">
                        <a:spcBef>
                          <a:spcPts val="0"/>
                        </a:spcBef>
                        <a:spcAft>
                          <a:spcPts val="0"/>
                        </a:spcAft>
                        <a:buNone/>
                      </a:pPr>
                      <a:r>
                        <a:rPr b="1" lang="en">
                          <a:latin typeface="Times New Roman"/>
                          <a:ea typeface="Times New Roman"/>
                          <a:cs typeface="Times New Roman"/>
                          <a:sym typeface="Times New Roman"/>
                        </a:rPr>
                        <a:t>4</a:t>
                      </a:r>
                      <a:endParaRPr b="1">
                        <a:latin typeface="Times New Roman"/>
                        <a:ea typeface="Times New Roman"/>
                        <a:cs typeface="Times New Roman"/>
                        <a:sym typeface="Times New Roman"/>
                      </a:endParaRPr>
                    </a:p>
                  </a:txBody>
                  <a:tcPr marT="63500" marB="63500" marR="63500" marL="63500">
                    <a:solidFill>
                      <a:srgbClr val="D9D2E9"/>
                    </a:solidFill>
                  </a:tcPr>
                </a:tc>
                <a:tc>
                  <a:txBody>
                    <a:bodyPr/>
                    <a:lstStyle/>
                    <a:p>
                      <a:pPr indent="0" lvl="0" marL="0" rtl="0" algn="l">
                        <a:spcBef>
                          <a:spcPts val="0"/>
                        </a:spcBef>
                        <a:spcAft>
                          <a:spcPts val="0"/>
                        </a:spcAft>
                        <a:buNone/>
                      </a:pPr>
                      <a:r>
                        <a:rPr b="1" lang="en">
                          <a:latin typeface="Times New Roman"/>
                          <a:ea typeface="Times New Roman"/>
                          <a:cs typeface="Times New Roman"/>
                          <a:sym typeface="Times New Roman"/>
                        </a:rPr>
                        <a:t>3</a:t>
                      </a:r>
                      <a:endParaRPr b="1">
                        <a:latin typeface="Times New Roman"/>
                        <a:ea typeface="Times New Roman"/>
                        <a:cs typeface="Times New Roman"/>
                        <a:sym typeface="Times New Roman"/>
                      </a:endParaRPr>
                    </a:p>
                  </a:txBody>
                  <a:tcPr marT="63500" marB="63500" marR="63500" marL="63500">
                    <a:solidFill>
                      <a:srgbClr val="D9D2E9"/>
                    </a:solidFill>
                  </a:tcPr>
                </a:tc>
                <a:tc>
                  <a:txBody>
                    <a:bodyPr/>
                    <a:lstStyle/>
                    <a:p>
                      <a:pPr indent="0" lvl="0" marL="0" rtl="0" algn="l">
                        <a:spcBef>
                          <a:spcPts val="0"/>
                        </a:spcBef>
                        <a:spcAft>
                          <a:spcPts val="0"/>
                        </a:spcAft>
                        <a:buNone/>
                      </a:pPr>
                      <a:r>
                        <a:rPr b="1" lang="en">
                          <a:latin typeface="Times New Roman"/>
                          <a:ea typeface="Times New Roman"/>
                          <a:cs typeface="Times New Roman"/>
                          <a:sym typeface="Times New Roman"/>
                        </a:rPr>
                        <a:t>12</a:t>
                      </a:r>
                      <a:endParaRPr b="1">
                        <a:latin typeface="Times New Roman"/>
                        <a:ea typeface="Times New Roman"/>
                        <a:cs typeface="Times New Roman"/>
                        <a:sym typeface="Times New Roman"/>
                      </a:endParaRPr>
                    </a:p>
                  </a:txBody>
                  <a:tcPr marT="63500" marB="63500" marR="63500" marL="63500">
                    <a:solidFill>
                      <a:srgbClr val="D9D2E9"/>
                    </a:solidFill>
                  </a:tcPr>
                </a:tc>
                <a:tc>
                  <a:txBody>
                    <a:bodyPr/>
                    <a:lstStyle/>
                    <a:p>
                      <a:pPr indent="0" lvl="0" marL="0" rtl="0" algn="l">
                        <a:spcBef>
                          <a:spcPts val="0"/>
                        </a:spcBef>
                        <a:spcAft>
                          <a:spcPts val="0"/>
                        </a:spcAft>
                        <a:buNone/>
                      </a:pPr>
                      <a:r>
                        <a:rPr b="1" lang="en">
                          <a:latin typeface="Times New Roman"/>
                          <a:ea typeface="Times New Roman"/>
                          <a:cs typeface="Times New Roman"/>
                          <a:sym typeface="Times New Roman"/>
                        </a:rPr>
                        <a:t>We will hire a developer for that position to ensure continuous development. </a:t>
                      </a:r>
                      <a:endParaRPr b="1">
                        <a:latin typeface="Times New Roman"/>
                        <a:ea typeface="Times New Roman"/>
                        <a:cs typeface="Times New Roman"/>
                        <a:sym typeface="Times New Roman"/>
                      </a:endParaRPr>
                    </a:p>
                  </a:txBody>
                  <a:tcPr marT="63500" marB="63500" marR="63500" marL="63500">
                    <a:solidFill>
                      <a:srgbClr val="D9D2E9"/>
                    </a:solidFill>
                  </a:tcPr>
                </a:tc>
              </a:tr>
              <a:tr h="528200">
                <a:tc>
                  <a:txBody>
                    <a:bodyPr/>
                    <a:lstStyle/>
                    <a:p>
                      <a:pPr indent="0" lvl="0" marL="0" rtl="0" algn="l">
                        <a:spcBef>
                          <a:spcPts val="0"/>
                        </a:spcBef>
                        <a:spcAft>
                          <a:spcPts val="0"/>
                        </a:spcAft>
                        <a:buNone/>
                      </a:pPr>
                      <a:r>
                        <a:rPr b="1" lang="en">
                          <a:latin typeface="Times New Roman"/>
                          <a:ea typeface="Times New Roman"/>
                          <a:cs typeface="Times New Roman"/>
                          <a:sym typeface="Times New Roman"/>
                        </a:rPr>
                        <a:t>3. At any time, the system’s code can crash.</a:t>
                      </a:r>
                      <a:endParaRPr b="1">
                        <a:latin typeface="Times New Roman"/>
                        <a:ea typeface="Times New Roman"/>
                        <a:cs typeface="Times New Roman"/>
                        <a:sym typeface="Times New Roman"/>
                      </a:endParaRPr>
                    </a:p>
                  </a:txBody>
                  <a:tcPr marT="63500" marB="63500" marR="63500" marL="63500">
                    <a:solidFill>
                      <a:srgbClr val="D9D2E9"/>
                    </a:solidFill>
                  </a:tcPr>
                </a:tc>
                <a:tc>
                  <a:txBody>
                    <a:bodyPr/>
                    <a:lstStyle/>
                    <a:p>
                      <a:pPr indent="0" lvl="0" marL="0" rtl="0" algn="l">
                        <a:spcBef>
                          <a:spcPts val="0"/>
                        </a:spcBef>
                        <a:spcAft>
                          <a:spcPts val="0"/>
                        </a:spcAft>
                        <a:buNone/>
                      </a:pPr>
                      <a:r>
                        <a:rPr b="1" lang="en">
                          <a:latin typeface="Times New Roman"/>
                          <a:ea typeface="Times New Roman"/>
                          <a:cs typeface="Times New Roman"/>
                          <a:sym typeface="Times New Roman"/>
                        </a:rPr>
                        <a:t>3</a:t>
                      </a:r>
                      <a:endParaRPr b="1">
                        <a:latin typeface="Times New Roman"/>
                        <a:ea typeface="Times New Roman"/>
                        <a:cs typeface="Times New Roman"/>
                        <a:sym typeface="Times New Roman"/>
                      </a:endParaRPr>
                    </a:p>
                  </a:txBody>
                  <a:tcPr marT="63500" marB="63500" marR="63500" marL="63500">
                    <a:solidFill>
                      <a:srgbClr val="D9D2E9"/>
                    </a:solidFill>
                  </a:tcPr>
                </a:tc>
                <a:tc>
                  <a:txBody>
                    <a:bodyPr/>
                    <a:lstStyle/>
                    <a:p>
                      <a:pPr indent="0" lvl="0" marL="0" rtl="0" algn="l">
                        <a:spcBef>
                          <a:spcPts val="0"/>
                        </a:spcBef>
                        <a:spcAft>
                          <a:spcPts val="0"/>
                        </a:spcAft>
                        <a:buNone/>
                      </a:pPr>
                      <a:r>
                        <a:rPr b="1" lang="en">
                          <a:latin typeface="Times New Roman"/>
                          <a:ea typeface="Times New Roman"/>
                          <a:cs typeface="Times New Roman"/>
                          <a:sym typeface="Times New Roman"/>
                        </a:rPr>
                        <a:t>4</a:t>
                      </a:r>
                      <a:endParaRPr b="1">
                        <a:latin typeface="Times New Roman"/>
                        <a:ea typeface="Times New Roman"/>
                        <a:cs typeface="Times New Roman"/>
                        <a:sym typeface="Times New Roman"/>
                      </a:endParaRPr>
                    </a:p>
                  </a:txBody>
                  <a:tcPr marT="63500" marB="63500" marR="63500" marL="63500">
                    <a:solidFill>
                      <a:srgbClr val="D9D2E9"/>
                    </a:solidFill>
                  </a:tcPr>
                </a:tc>
                <a:tc>
                  <a:txBody>
                    <a:bodyPr/>
                    <a:lstStyle/>
                    <a:p>
                      <a:pPr indent="0" lvl="0" marL="0" rtl="0" algn="l">
                        <a:spcBef>
                          <a:spcPts val="0"/>
                        </a:spcBef>
                        <a:spcAft>
                          <a:spcPts val="0"/>
                        </a:spcAft>
                        <a:buNone/>
                      </a:pPr>
                      <a:r>
                        <a:rPr b="1" lang="en">
                          <a:latin typeface="Times New Roman"/>
                          <a:ea typeface="Times New Roman"/>
                          <a:cs typeface="Times New Roman"/>
                          <a:sym typeface="Times New Roman"/>
                        </a:rPr>
                        <a:t>10</a:t>
                      </a:r>
                      <a:endParaRPr b="1">
                        <a:latin typeface="Times New Roman"/>
                        <a:ea typeface="Times New Roman"/>
                        <a:cs typeface="Times New Roman"/>
                        <a:sym typeface="Times New Roman"/>
                      </a:endParaRPr>
                    </a:p>
                  </a:txBody>
                  <a:tcPr marT="63500" marB="63500" marR="63500" marL="63500">
                    <a:solidFill>
                      <a:srgbClr val="D9D2E9"/>
                    </a:solidFill>
                  </a:tcPr>
                </a:tc>
                <a:tc>
                  <a:txBody>
                    <a:bodyPr/>
                    <a:lstStyle/>
                    <a:p>
                      <a:pPr indent="0" lvl="0" marL="0" rtl="0" algn="l">
                        <a:spcBef>
                          <a:spcPts val="0"/>
                        </a:spcBef>
                        <a:spcAft>
                          <a:spcPts val="0"/>
                        </a:spcAft>
                        <a:buNone/>
                      </a:pPr>
                      <a:r>
                        <a:rPr b="1" lang="en">
                          <a:latin typeface="Times New Roman"/>
                          <a:ea typeface="Times New Roman"/>
                          <a:cs typeface="Times New Roman"/>
                          <a:sym typeface="Times New Roman"/>
                        </a:rPr>
                        <a:t>We will use their machine as backup servers to reduce the amount of loss. </a:t>
                      </a:r>
                      <a:endParaRPr b="1">
                        <a:latin typeface="Times New Roman"/>
                        <a:ea typeface="Times New Roman"/>
                        <a:cs typeface="Times New Roman"/>
                        <a:sym typeface="Times New Roman"/>
                      </a:endParaRPr>
                    </a:p>
                  </a:txBody>
                  <a:tcPr marT="63500" marB="63500" marR="63500" marL="63500">
                    <a:solidFill>
                      <a:srgbClr val="D9D2E9"/>
                    </a:solidFill>
                  </a:tcPr>
                </a:tc>
              </a:tr>
              <a:tr h="933550">
                <a:tc>
                  <a:txBody>
                    <a:bodyPr/>
                    <a:lstStyle/>
                    <a:p>
                      <a:pPr indent="0" lvl="0" marL="0" rtl="0" algn="l">
                        <a:spcBef>
                          <a:spcPts val="0"/>
                        </a:spcBef>
                        <a:spcAft>
                          <a:spcPts val="0"/>
                        </a:spcAft>
                        <a:buNone/>
                      </a:pPr>
                      <a:r>
                        <a:rPr b="1" lang="en">
                          <a:latin typeface="Times New Roman"/>
                          <a:ea typeface="Times New Roman"/>
                          <a:cs typeface="Times New Roman"/>
                          <a:sym typeface="Times New Roman"/>
                        </a:rPr>
                        <a:t>4. Buyer can change their requirement at any time.</a:t>
                      </a:r>
                      <a:endParaRPr b="1">
                        <a:latin typeface="Times New Roman"/>
                        <a:ea typeface="Times New Roman"/>
                        <a:cs typeface="Times New Roman"/>
                        <a:sym typeface="Times New Roman"/>
                      </a:endParaRPr>
                    </a:p>
                  </a:txBody>
                  <a:tcPr marT="63500" marB="63500" marR="63500" marL="63500">
                    <a:solidFill>
                      <a:srgbClr val="D9D2E9"/>
                    </a:solidFill>
                  </a:tcPr>
                </a:tc>
                <a:tc>
                  <a:txBody>
                    <a:bodyPr/>
                    <a:lstStyle/>
                    <a:p>
                      <a:pPr indent="0" lvl="0" marL="0" rtl="0" algn="l">
                        <a:spcBef>
                          <a:spcPts val="0"/>
                        </a:spcBef>
                        <a:spcAft>
                          <a:spcPts val="0"/>
                        </a:spcAft>
                        <a:buNone/>
                      </a:pPr>
                      <a:r>
                        <a:rPr b="1" lang="en">
                          <a:latin typeface="Times New Roman"/>
                          <a:ea typeface="Times New Roman"/>
                          <a:cs typeface="Times New Roman"/>
                          <a:sym typeface="Times New Roman"/>
                        </a:rPr>
                        <a:t>5</a:t>
                      </a:r>
                      <a:endParaRPr b="1">
                        <a:latin typeface="Times New Roman"/>
                        <a:ea typeface="Times New Roman"/>
                        <a:cs typeface="Times New Roman"/>
                        <a:sym typeface="Times New Roman"/>
                      </a:endParaRPr>
                    </a:p>
                  </a:txBody>
                  <a:tcPr marT="63500" marB="63500" marR="63500" marL="63500">
                    <a:solidFill>
                      <a:srgbClr val="D9D2E9"/>
                    </a:solidFill>
                  </a:tcPr>
                </a:tc>
                <a:tc>
                  <a:txBody>
                    <a:bodyPr/>
                    <a:lstStyle/>
                    <a:p>
                      <a:pPr indent="0" lvl="0" marL="0" rtl="0" algn="l">
                        <a:spcBef>
                          <a:spcPts val="0"/>
                        </a:spcBef>
                        <a:spcAft>
                          <a:spcPts val="0"/>
                        </a:spcAft>
                        <a:buNone/>
                      </a:pPr>
                      <a:r>
                        <a:rPr b="1" lang="en">
                          <a:latin typeface="Times New Roman"/>
                          <a:ea typeface="Times New Roman"/>
                          <a:cs typeface="Times New Roman"/>
                          <a:sym typeface="Times New Roman"/>
                        </a:rPr>
                        <a:t>1</a:t>
                      </a:r>
                      <a:endParaRPr b="1">
                        <a:latin typeface="Times New Roman"/>
                        <a:ea typeface="Times New Roman"/>
                        <a:cs typeface="Times New Roman"/>
                        <a:sym typeface="Times New Roman"/>
                      </a:endParaRPr>
                    </a:p>
                  </a:txBody>
                  <a:tcPr marT="63500" marB="63500" marR="63500" marL="63500">
                    <a:solidFill>
                      <a:srgbClr val="D9D2E9"/>
                    </a:solidFill>
                  </a:tcPr>
                </a:tc>
                <a:tc>
                  <a:txBody>
                    <a:bodyPr/>
                    <a:lstStyle/>
                    <a:p>
                      <a:pPr indent="0" lvl="0" marL="0" rtl="0" algn="l">
                        <a:spcBef>
                          <a:spcPts val="0"/>
                        </a:spcBef>
                        <a:spcAft>
                          <a:spcPts val="0"/>
                        </a:spcAft>
                        <a:buNone/>
                      </a:pPr>
                      <a:r>
                        <a:rPr b="1" lang="en">
                          <a:latin typeface="Times New Roman"/>
                          <a:ea typeface="Times New Roman"/>
                          <a:cs typeface="Times New Roman"/>
                          <a:sym typeface="Times New Roman"/>
                        </a:rPr>
                        <a:t>5</a:t>
                      </a:r>
                      <a:endParaRPr b="1">
                        <a:latin typeface="Times New Roman"/>
                        <a:ea typeface="Times New Roman"/>
                        <a:cs typeface="Times New Roman"/>
                        <a:sym typeface="Times New Roman"/>
                      </a:endParaRPr>
                    </a:p>
                  </a:txBody>
                  <a:tcPr marT="63500" marB="63500" marR="63500" marL="63500">
                    <a:solidFill>
                      <a:srgbClr val="D9D2E9"/>
                    </a:solidFill>
                  </a:tcPr>
                </a:tc>
                <a:tc>
                  <a:txBody>
                    <a:bodyPr/>
                    <a:lstStyle/>
                    <a:p>
                      <a:pPr indent="0" lvl="0" marL="0" rtl="0" algn="l">
                        <a:spcBef>
                          <a:spcPts val="0"/>
                        </a:spcBef>
                        <a:spcAft>
                          <a:spcPts val="0"/>
                        </a:spcAft>
                        <a:buNone/>
                      </a:pPr>
                      <a:r>
                        <a:rPr b="1" lang="en">
                          <a:latin typeface="Times New Roman"/>
                          <a:ea typeface="Times New Roman"/>
                          <a:cs typeface="Times New Roman"/>
                          <a:sym typeface="Times New Roman"/>
                        </a:rPr>
                        <a:t>All members of the developer team will always be ready to modify the system. Otherwise, we will convenience the buyer not to do that.</a:t>
                      </a:r>
                      <a:endParaRPr b="1">
                        <a:latin typeface="Times New Roman"/>
                        <a:ea typeface="Times New Roman"/>
                        <a:cs typeface="Times New Roman"/>
                        <a:sym typeface="Times New Roman"/>
                      </a:endParaRPr>
                    </a:p>
                  </a:txBody>
                  <a:tcPr marT="63500" marB="63500" marR="63500" marL="63500">
                    <a:solidFill>
                      <a:srgbClr val="D9D2E9"/>
                    </a:solidFill>
                  </a:tcPr>
                </a:tc>
              </a:tr>
              <a:tr h="329175">
                <a:tc>
                  <a:txBody>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a:txBody>
                  <a:tcPr marT="63500" marB="63500" marR="63500" marL="63500"/>
                </a:tc>
              </a:tr>
            </a:tbl>
          </a:graphicData>
        </a:graphic>
      </p:graphicFrame>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658F93"/>
            </a:gs>
            <a:gs pos="100000">
              <a:srgbClr val="344142"/>
            </a:gs>
          </a:gsLst>
          <a:path path="circle">
            <a:fillToRect b="50%" l="50%" r="50%" t="50%"/>
          </a:path>
          <a:tileRect/>
        </a:gradFill>
      </p:bgPr>
    </p:bg>
    <p:spTree>
      <p:nvGrpSpPr>
        <p:cNvPr id="444" name="Shape 444"/>
        <p:cNvGrpSpPr/>
        <p:nvPr/>
      </p:nvGrpSpPr>
      <p:grpSpPr>
        <a:xfrm>
          <a:off x="0" y="0"/>
          <a:ext cx="0" cy="0"/>
          <a:chOff x="0" y="0"/>
          <a:chExt cx="0" cy="0"/>
        </a:xfrm>
      </p:grpSpPr>
      <p:sp>
        <p:nvSpPr>
          <p:cNvPr id="445" name="Google Shape;445;p68"/>
          <p:cNvSpPr txBox="1"/>
          <p:nvPr/>
        </p:nvSpPr>
        <p:spPr>
          <a:xfrm>
            <a:off x="2394825" y="1558400"/>
            <a:ext cx="4468500" cy="1031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i="1" lang="en" sz="5500">
                <a:latin typeface="Roboto"/>
                <a:ea typeface="Roboto"/>
                <a:cs typeface="Roboto"/>
                <a:sym typeface="Roboto"/>
              </a:rPr>
              <a:t>Thank you</a:t>
            </a:r>
            <a:endParaRPr b="1" i="1" sz="5500">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8"/>
          <p:cNvSpPr txBox="1"/>
          <p:nvPr>
            <p:ph type="title"/>
          </p:nvPr>
        </p:nvSpPr>
        <p:spPr>
          <a:xfrm>
            <a:off x="457200" y="220375"/>
            <a:ext cx="8392500" cy="762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n"/>
              <a:t>Incremental Methodology</a:t>
            </a:r>
            <a:endParaRPr/>
          </a:p>
        </p:txBody>
      </p:sp>
      <p:sp>
        <p:nvSpPr>
          <p:cNvPr id="128" name="Google Shape;128;p18"/>
          <p:cNvSpPr txBox="1"/>
          <p:nvPr>
            <p:ph idx="1" type="body"/>
          </p:nvPr>
        </p:nvSpPr>
        <p:spPr>
          <a:xfrm>
            <a:off x="402725" y="1157525"/>
            <a:ext cx="4644000" cy="3694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Arial"/>
                <a:ea typeface="Arial"/>
                <a:cs typeface="Arial"/>
                <a:sym typeface="Arial"/>
              </a:rPr>
              <a:t>Advantage</a:t>
            </a:r>
            <a:endParaRPr sz="1800">
              <a:latin typeface="Arial"/>
              <a:ea typeface="Arial"/>
              <a:cs typeface="Arial"/>
              <a:sym typeface="Arial"/>
            </a:endParaRPr>
          </a:p>
          <a:p>
            <a:pPr indent="-342900" lvl="0" marL="457200" rtl="0" algn="l">
              <a:lnSpc>
                <a:spcPct val="100000"/>
              </a:lnSpc>
              <a:spcBef>
                <a:spcPts val="600"/>
              </a:spcBef>
              <a:spcAft>
                <a:spcPts val="0"/>
              </a:spcAft>
              <a:buClr>
                <a:srgbClr val="46424D"/>
              </a:buClr>
              <a:buSzPts val="1800"/>
              <a:buFont typeface="Arial"/>
              <a:buChar char="●"/>
            </a:pPr>
            <a:r>
              <a:rPr lang="en" sz="1800">
                <a:solidFill>
                  <a:srgbClr val="46424D"/>
                </a:solidFill>
                <a:latin typeface="Arial"/>
                <a:ea typeface="Arial"/>
                <a:cs typeface="Arial"/>
                <a:sym typeface="Arial"/>
              </a:rPr>
              <a:t>The cost of accommodating changing customer requirements is</a:t>
            </a:r>
            <a:r>
              <a:rPr lang="en" sz="1800">
                <a:solidFill>
                  <a:srgbClr val="46424D"/>
                </a:solidFill>
                <a:latin typeface="Arial"/>
                <a:ea typeface="Arial"/>
                <a:cs typeface="Arial"/>
                <a:sym typeface="Arial"/>
              </a:rPr>
              <a:t> </a:t>
            </a:r>
            <a:r>
              <a:rPr lang="en" sz="1800">
                <a:solidFill>
                  <a:srgbClr val="46424D"/>
                </a:solidFill>
                <a:latin typeface="Arial"/>
                <a:ea typeface="Arial"/>
                <a:cs typeface="Arial"/>
                <a:sym typeface="Arial"/>
              </a:rPr>
              <a:t>reduced. </a:t>
            </a:r>
            <a:endParaRPr sz="1800">
              <a:solidFill>
                <a:srgbClr val="46424D"/>
              </a:solidFill>
              <a:latin typeface="Arial"/>
              <a:ea typeface="Arial"/>
              <a:cs typeface="Arial"/>
              <a:sym typeface="Arial"/>
            </a:endParaRPr>
          </a:p>
          <a:p>
            <a:pPr indent="-342900" lvl="0" marL="457200" rtl="0" algn="l">
              <a:lnSpc>
                <a:spcPct val="100000"/>
              </a:lnSpc>
              <a:spcBef>
                <a:spcPts val="0"/>
              </a:spcBef>
              <a:spcAft>
                <a:spcPts val="0"/>
              </a:spcAft>
              <a:buClr>
                <a:srgbClr val="46424D"/>
              </a:buClr>
              <a:buSzPts val="1800"/>
              <a:buFont typeface="Arial"/>
              <a:buChar char="●"/>
            </a:pPr>
            <a:r>
              <a:rPr lang="en" sz="1800">
                <a:solidFill>
                  <a:srgbClr val="46424D"/>
                </a:solidFill>
                <a:latin typeface="Arial"/>
                <a:ea typeface="Arial"/>
                <a:cs typeface="Arial"/>
                <a:sym typeface="Arial"/>
              </a:rPr>
              <a:t>It is easier to get customer feedback on the</a:t>
            </a:r>
            <a:r>
              <a:rPr lang="en" sz="1800">
                <a:solidFill>
                  <a:srgbClr val="46424D"/>
                </a:solidFill>
                <a:latin typeface="Arial"/>
                <a:ea typeface="Arial"/>
                <a:cs typeface="Arial"/>
                <a:sym typeface="Arial"/>
              </a:rPr>
              <a:t> development work that has been done. </a:t>
            </a:r>
            <a:endParaRPr sz="1800">
              <a:solidFill>
                <a:srgbClr val="46424D"/>
              </a:solidFill>
              <a:latin typeface="Arial"/>
              <a:ea typeface="Arial"/>
              <a:cs typeface="Arial"/>
              <a:sym typeface="Arial"/>
            </a:endParaRPr>
          </a:p>
          <a:p>
            <a:pPr indent="0" lvl="0" marL="0" rtl="0" algn="l">
              <a:lnSpc>
                <a:spcPct val="100000"/>
              </a:lnSpc>
              <a:spcBef>
                <a:spcPts val="600"/>
              </a:spcBef>
              <a:spcAft>
                <a:spcPts val="0"/>
              </a:spcAft>
              <a:buNone/>
            </a:pPr>
            <a:r>
              <a:rPr lang="en" sz="1800">
                <a:solidFill>
                  <a:srgbClr val="46424D"/>
                </a:solidFill>
                <a:latin typeface="Arial"/>
                <a:ea typeface="Arial"/>
                <a:cs typeface="Arial"/>
                <a:sym typeface="Arial"/>
              </a:rPr>
              <a:t>Disadvantage</a:t>
            </a:r>
            <a:endParaRPr sz="1800">
              <a:solidFill>
                <a:srgbClr val="46424D"/>
              </a:solidFill>
              <a:latin typeface="Arial"/>
              <a:ea typeface="Arial"/>
              <a:cs typeface="Arial"/>
              <a:sym typeface="Arial"/>
            </a:endParaRPr>
          </a:p>
          <a:p>
            <a:pPr indent="-342900" lvl="0" marL="457200" rtl="0" algn="l">
              <a:lnSpc>
                <a:spcPct val="115000"/>
              </a:lnSpc>
              <a:spcBef>
                <a:spcPts val="600"/>
              </a:spcBef>
              <a:spcAft>
                <a:spcPts val="0"/>
              </a:spcAft>
              <a:buClr>
                <a:srgbClr val="46424D"/>
              </a:buClr>
              <a:buSzPts val="1800"/>
              <a:buFont typeface="Arial"/>
              <a:buChar char="●"/>
            </a:pPr>
            <a:r>
              <a:rPr lang="en" sz="1800">
                <a:solidFill>
                  <a:srgbClr val="46424D"/>
                </a:solidFill>
                <a:latin typeface="Arial"/>
                <a:ea typeface="Arial"/>
                <a:cs typeface="Arial"/>
                <a:sym typeface="Arial"/>
              </a:rPr>
              <a:t>The process is not visible. </a:t>
            </a:r>
            <a:endParaRPr sz="1800">
              <a:solidFill>
                <a:srgbClr val="46424D"/>
              </a:solidFill>
              <a:latin typeface="Arial"/>
              <a:ea typeface="Arial"/>
              <a:cs typeface="Arial"/>
              <a:sym typeface="Arial"/>
            </a:endParaRPr>
          </a:p>
          <a:p>
            <a:pPr indent="-304800" lvl="0" marL="457200" rtl="0" algn="l">
              <a:lnSpc>
                <a:spcPct val="100000"/>
              </a:lnSpc>
              <a:spcBef>
                <a:spcPts val="0"/>
              </a:spcBef>
              <a:spcAft>
                <a:spcPts val="0"/>
              </a:spcAft>
              <a:buClr>
                <a:srgbClr val="46424D"/>
              </a:buClr>
              <a:buSzPts val="1200"/>
              <a:buFont typeface="Arial"/>
              <a:buChar char="●"/>
            </a:pPr>
            <a:r>
              <a:rPr lang="en" sz="1800">
                <a:solidFill>
                  <a:srgbClr val="46424D"/>
                </a:solidFill>
                <a:latin typeface="Arial"/>
                <a:ea typeface="Arial"/>
                <a:cs typeface="Arial"/>
                <a:sym typeface="Arial"/>
              </a:rPr>
              <a:t>System structure tends to degrade as new increments are added</a:t>
            </a:r>
            <a:r>
              <a:rPr i="1" lang="en" sz="1800">
                <a:solidFill>
                  <a:srgbClr val="46424D"/>
                </a:solidFill>
                <a:latin typeface="Arial"/>
                <a:ea typeface="Arial"/>
                <a:cs typeface="Arial"/>
                <a:sym typeface="Arial"/>
              </a:rPr>
              <a:t>. </a:t>
            </a:r>
            <a:r>
              <a:rPr lang="en" sz="2400">
                <a:solidFill>
                  <a:srgbClr val="46424D"/>
                </a:solidFill>
                <a:latin typeface="Arial"/>
                <a:ea typeface="Arial"/>
                <a:cs typeface="Arial"/>
                <a:sym typeface="Arial"/>
              </a:rPr>
              <a:t> </a:t>
            </a:r>
            <a:endParaRPr sz="2400">
              <a:solidFill>
                <a:srgbClr val="46424D"/>
              </a:solidFill>
              <a:latin typeface="Arial"/>
              <a:ea typeface="Arial"/>
              <a:cs typeface="Arial"/>
              <a:sym typeface="Arial"/>
            </a:endParaRPr>
          </a:p>
          <a:p>
            <a:pPr indent="0" lvl="0" marL="0" rtl="0" algn="l">
              <a:lnSpc>
                <a:spcPct val="100000"/>
              </a:lnSpc>
              <a:spcBef>
                <a:spcPts val="600"/>
              </a:spcBef>
              <a:spcAft>
                <a:spcPts val="0"/>
              </a:spcAft>
              <a:buNone/>
            </a:pPr>
            <a:r>
              <a:t/>
            </a:r>
            <a:endParaRPr sz="1400">
              <a:solidFill>
                <a:srgbClr val="46424D"/>
              </a:solidFill>
              <a:latin typeface="Arial"/>
              <a:ea typeface="Arial"/>
              <a:cs typeface="Arial"/>
              <a:sym typeface="Arial"/>
            </a:endParaRPr>
          </a:p>
          <a:p>
            <a:pPr indent="0" lvl="0" marL="0" rtl="0" algn="l">
              <a:lnSpc>
                <a:spcPct val="100000"/>
              </a:lnSpc>
              <a:spcBef>
                <a:spcPts val="600"/>
              </a:spcBef>
              <a:spcAft>
                <a:spcPts val="0"/>
              </a:spcAft>
              <a:buNone/>
            </a:pPr>
            <a:r>
              <a:t/>
            </a:r>
            <a:endParaRPr sz="2400">
              <a:solidFill>
                <a:srgbClr val="46424D"/>
              </a:solidFill>
              <a:latin typeface="Arial"/>
              <a:ea typeface="Arial"/>
              <a:cs typeface="Arial"/>
              <a:sym typeface="Arial"/>
            </a:endParaRPr>
          </a:p>
          <a:p>
            <a:pPr indent="0" lvl="0" marL="0" rtl="0" algn="l">
              <a:spcBef>
                <a:spcPts val="60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19"/>
          <p:cNvSpPr txBox="1"/>
          <p:nvPr>
            <p:ph type="title"/>
          </p:nvPr>
        </p:nvSpPr>
        <p:spPr>
          <a:xfrm>
            <a:off x="457200" y="307550"/>
            <a:ext cx="8218200" cy="642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Spiral Methodology</a:t>
            </a:r>
            <a:endParaRPr/>
          </a:p>
        </p:txBody>
      </p:sp>
      <p:sp>
        <p:nvSpPr>
          <p:cNvPr id="134" name="Google Shape;134;p19"/>
          <p:cNvSpPr txBox="1"/>
          <p:nvPr>
            <p:ph idx="1" type="body"/>
          </p:nvPr>
        </p:nvSpPr>
        <p:spPr>
          <a:xfrm>
            <a:off x="457200" y="1310100"/>
            <a:ext cx="3553500" cy="2384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333333"/>
              </a:buClr>
              <a:buSzPts val="1800"/>
              <a:buFont typeface="Arial"/>
              <a:buChar char="●"/>
            </a:pPr>
            <a:r>
              <a:rPr lang="en" sz="1800">
                <a:solidFill>
                  <a:srgbClr val="333333"/>
                </a:solidFill>
                <a:highlight>
                  <a:srgbClr val="FFFFFF"/>
                </a:highlight>
                <a:latin typeface="Arial"/>
                <a:ea typeface="Arial"/>
                <a:cs typeface="Arial"/>
                <a:sym typeface="Arial"/>
              </a:rPr>
              <a:t>Risk-driven process model.</a:t>
            </a:r>
            <a:endParaRPr sz="1800">
              <a:solidFill>
                <a:srgbClr val="333333"/>
              </a:solidFill>
              <a:highlight>
                <a:srgbClr val="FFFFFF"/>
              </a:highlight>
              <a:latin typeface="Arial"/>
              <a:ea typeface="Arial"/>
              <a:cs typeface="Arial"/>
              <a:sym typeface="Arial"/>
            </a:endParaRPr>
          </a:p>
          <a:p>
            <a:pPr indent="-342900" lvl="0" marL="457200" rtl="0" algn="l">
              <a:spcBef>
                <a:spcPts val="0"/>
              </a:spcBef>
              <a:spcAft>
                <a:spcPts val="0"/>
              </a:spcAft>
              <a:buSzPts val="1800"/>
              <a:buFont typeface="Arial"/>
              <a:buChar char="●"/>
            </a:pPr>
            <a:r>
              <a:rPr lang="en" sz="1800">
                <a:highlight>
                  <a:srgbClr val="FFFFFF"/>
                </a:highlight>
                <a:latin typeface="Arial"/>
                <a:ea typeface="Arial"/>
                <a:cs typeface="Arial"/>
                <a:sym typeface="Arial"/>
              </a:rPr>
              <a:t>Used when requirements are unclear and complex</a:t>
            </a:r>
            <a:endParaRPr sz="1800">
              <a:highlight>
                <a:srgbClr val="FFFFFF"/>
              </a:highlight>
              <a:latin typeface="Arial"/>
              <a:ea typeface="Arial"/>
              <a:cs typeface="Arial"/>
              <a:sym typeface="Arial"/>
            </a:endParaRPr>
          </a:p>
          <a:p>
            <a:pPr indent="-342900" lvl="0" marL="457200" rtl="0" algn="l">
              <a:spcBef>
                <a:spcPts val="0"/>
              </a:spcBef>
              <a:spcAft>
                <a:spcPts val="0"/>
              </a:spcAft>
              <a:buSzPts val="1800"/>
              <a:buFont typeface="Arial"/>
              <a:buChar char="●"/>
            </a:pPr>
            <a:r>
              <a:rPr lang="en" sz="1800">
                <a:highlight>
                  <a:srgbClr val="FFFFFF"/>
                </a:highlight>
                <a:latin typeface="Arial"/>
                <a:ea typeface="Arial"/>
                <a:cs typeface="Arial"/>
                <a:sym typeface="Arial"/>
              </a:rPr>
              <a:t>Large and high budget projects</a:t>
            </a:r>
            <a:endParaRPr sz="1800">
              <a:highlight>
                <a:srgbClr val="FFFFFF"/>
              </a:highlight>
              <a:latin typeface="Arial"/>
              <a:ea typeface="Arial"/>
              <a:cs typeface="Arial"/>
              <a:sym typeface="Arial"/>
            </a:endParaRPr>
          </a:p>
          <a:p>
            <a:pPr indent="0" lvl="0" marL="0" rtl="0" algn="l">
              <a:spcBef>
                <a:spcPts val="0"/>
              </a:spcBef>
              <a:spcAft>
                <a:spcPts val="0"/>
              </a:spcAft>
              <a:buNone/>
            </a:pPr>
            <a:r>
              <a:t/>
            </a:r>
            <a:endParaRPr sz="1800">
              <a:highlight>
                <a:srgbClr val="FFFFFF"/>
              </a:highlight>
              <a:latin typeface="Arial"/>
              <a:ea typeface="Arial"/>
              <a:cs typeface="Arial"/>
              <a:sym typeface="Arial"/>
            </a:endParaRPr>
          </a:p>
        </p:txBody>
      </p:sp>
      <p:pic>
        <p:nvPicPr>
          <p:cNvPr id="135" name="Google Shape;135;p19"/>
          <p:cNvPicPr preferRelativeResize="0"/>
          <p:nvPr/>
        </p:nvPicPr>
        <p:blipFill>
          <a:blip r:embed="rId3">
            <a:alphaModFix/>
          </a:blip>
          <a:stretch>
            <a:fillRect/>
          </a:stretch>
        </p:blipFill>
        <p:spPr>
          <a:xfrm>
            <a:off x="3858825" y="-144325"/>
            <a:ext cx="5439175" cy="4897950"/>
          </a:xfrm>
          <a:prstGeom prst="rect">
            <a:avLst/>
          </a:prstGeom>
          <a:noFill/>
          <a:ln>
            <a:noFill/>
          </a:ln>
        </p:spPr>
      </p:pic>
      <p:sp>
        <p:nvSpPr>
          <p:cNvPr id="136" name="Google Shape;136;p19"/>
          <p:cNvSpPr txBox="1"/>
          <p:nvPr/>
        </p:nvSpPr>
        <p:spPr>
          <a:xfrm>
            <a:off x="682375" y="3385275"/>
            <a:ext cx="3118800" cy="10158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dk2"/>
              </a:buClr>
              <a:buSzPts val="1800"/>
              <a:buChar char="➔"/>
            </a:pPr>
            <a:r>
              <a:rPr lang="en" sz="1800">
                <a:solidFill>
                  <a:schemeClr val="dk2"/>
                </a:solidFill>
                <a:highlight>
                  <a:srgbClr val="FFFFFF"/>
                </a:highlight>
              </a:rPr>
              <a:t>Used in a large project where </a:t>
            </a:r>
            <a:r>
              <a:rPr lang="en" sz="1800">
                <a:solidFill>
                  <a:schemeClr val="dk2"/>
                </a:solidFill>
                <a:highlight>
                  <a:srgbClr val="FFFFFF"/>
                </a:highlight>
              </a:rPr>
              <a:t>deliverance is required to be frequent.</a:t>
            </a:r>
            <a:endParaRPr sz="18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0"/>
          <p:cNvSpPr txBox="1"/>
          <p:nvPr>
            <p:ph type="title"/>
          </p:nvPr>
        </p:nvSpPr>
        <p:spPr>
          <a:xfrm>
            <a:off x="457200" y="422575"/>
            <a:ext cx="8359800" cy="582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n"/>
              <a:t>Spiral Methodology</a:t>
            </a:r>
            <a:endParaRPr/>
          </a:p>
        </p:txBody>
      </p:sp>
      <p:sp>
        <p:nvSpPr>
          <p:cNvPr id="142" name="Google Shape;142;p20"/>
          <p:cNvSpPr txBox="1"/>
          <p:nvPr>
            <p:ph idx="1" type="body"/>
          </p:nvPr>
        </p:nvSpPr>
        <p:spPr>
          <a:xfrm>
            <a:off x="457200" y="1146625"/>
            <a:ext cx="5128800" cy="3748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n" sz="1800">
                <a:latin typeface="Arial"/>
                <a:ea typeface="Arial"/>
                <a:cs typeface="Arial"/>
                <a:sym typeface="Arial"/>
              </a:rPr>
              <a:t>Advantage</a:t>
            </a:r>
            <a:endParaRPr sz="1800">
              <a:latin typeface="Arial"/>
              <a:ea typeface="Arial"/>
              <a:cs typeface="Arial"/>
              <a:sym typeface="Arial"/>
            </a:endParaRPr>
          </a:p>
          <a:p>
            <a:pPr indent="-342900" lvl="0" marL="457200" marR="25400" rtl="0" algn="l">
              <a:lnSpc>
                <a:spcPct val="115000"/>
              </a:lnSpc>
              <a:spcBef>
                <a:spcPts val="1500"/>
              </a:spcBef>
              <a:spcAft>
                <a:spcPts val="0"/>
              </a:spcAft>
              <a:buSzPts val="1800"/>
              <a:buFont typeface="Arial"/>
              <a:buChar char="●"/>
            </a:pPr>
            <a:r>
              <a:rPr lang="en" sz="1800">
                <a:highlight>
                  <a:srgbClr val="FFFFFF"/>
                </a:highlight>
                <a:latin typeface="Arial"/>
                <a:ea typeface="Arial"/>
                <a:cs typeface="Arial"/>
                <a:sym typeface="Arial"/>
              </a:rPr>
              <a:t>High amount of risk analysis</a:t>
            </a:r>
            <a:endParaRPr sz="1800">
              <a:highlight>
                <a:srgbClr val="FFFFFF"/>
              </a:highlight>
              <a:latin typeface="Arial"/>
              <a:ea typeface="Arial"/>
              <a:cs typeface="Arial"/>
              <a:sym typeface="Arial"/>
            </a:endParaRPr>
          </a:p>
          <a:p>
            <a:pPr indent="-342900" lvl="0" marL="457200" marR="25400" rtl="0" algn="l">
              <a:lnSpc>
                <a:spcPct val="115000"/>
              </a:lnSpc>
              <a:spcBef>
                <a:spcPts val="0"/>
              </a:spcBef>
              <a:spcAft>
                <a:spcPts val="0"/>
              </a:spcAft>
              <a:buSzPts val="1800"/>
              <a:buFont typeface="Arial"/>
              <a:buChar char="●"/>
            </a:pPr>
            <a:r>
              <a:rPr lang="en" sz="1800">
                <a:highlight>
                  <a:srgbClr val="FFFFFF"/>
                </a:highlight>
                <a:latin typeface="Arial"/>
                <a:ea typeface="Arial"/>
                <a:cs typeface="Arial"/>
                <a:sym typeface="Arial"/>
              </a:rPr>
              <a:t>Useful for large and mission-critical projects.</a:t>
            </a:r>
            <a:endParaRPr sz="1800">
              <a:solidFill>
                <a:srgbClr val="46424D"/>
              </a:solidFill>
              <a:latin typeface="Arial"/>
              <a:ea typeface="Arial"/>
              <a:cs typeface="Arial"/>
              <a:sym typeface="Arial"/>
            </a:endParaRPr>
          </a:p>
          <a:p>
            <a:pPr indent="0" lvl="0" marL="0" rtl="0" algn="l">
              <a:spcBef>
                <a:spcPts val="1200"/>
              </a:spcBef>
              <a:spcAft>
                <a:spcPts val="0"/>
              </a:spcAft>
              <a:buClr>
                <a:schemeClr val="dk2"/>
              </a:buClr>
              <a:buSzPts val="1100"/>
              <a:buFont typeface="Arial"/>
              <a:buNone/>
            </a:pPr>
            <a:r>
              <a:rPr lang="en" sz="1800">
                <a:solidFill>
                  <a:srgbClr val="46424D"/>
                </a:solidFill>
                <a:latin typeface="Arial"/>
                <a:ea typeface="Arial"/>
                <a:cs typeface="Arial"/>
                <a:sym typeface="Arial"/>
              </a:rPr>
              <a:t>Disadvantage</a:t>
            </a:r>
            <a:endParaRPr sz="1800">
              <a:solidFill>
                <a:srgbClr val="46424D"/>
              </a:solidFill>
              <a:latin typeface="Arial"/>
              <a:ea typeface="Arial"/>
              <a:cs typeface="Arial"/>
              <a:sym typeface="Arial"/>
            </a:endParaRPr>
          </a:p>
          <a:p>
            <a:pPr indent="-342900" lvl="0" marL="457200" marR="25400" rtl="0" algn="l">
              <a:lnSpc>
                <a:spcPct val="115000"/>
              </a:lnSpc>
              <a:spcBef>
                <a:spcPts val="1500"/>
              </a:spcBef>
              <a:spcAft>
                <a:spcPts val="0"/>
              </a:spcAft>
              <a:buSzPts val="1800"/>
              <a:buFont typeface="Arial"/>
              <a:buChar char="●"/>
            </a:pPr>
            <a:r>
              <a:rPr lang="en" sz="1800">
                <a:highlight>
                  <a:srgbClr val="FFFFFF"/>
                </a:highlight>
                <a:latin typeface="Arial"/>
                <a:ea typeface="Arial"/>
                <a:cs typeface="Arial"/>
                <a:sym typeface="Arial"/>
              </a:rPr>
              <a:t>Can be a costly model to use.</a:t>
            </a:r>
            <a:endParaRPr sz="1800">
              <a:highlight>
                <a:srgbClr val="FFFFFF"/>
              </a:highlight>
              <a:latin typeface="Arial"/>
              <a:ea typeface="Arial"/>
              <a:cs typeface="Arial"/>
              <a:sym typeface="Arial"/>
            </a:endParaRPr>
          </a:p>
          <a:p>
            <a:pPr indent="-342900" lvl="0" marL="457200" marR="25400" rtl="0" algn="l">
              <a:lnSpc>
                <a:spcPct val="115000"/>
              </a:lnSpc>
              <a:spcBef>
                <a:spcPts val="0"/>
              </a:spcBef>
              <a:spcAft>
                <a:spcPts val="0"/>
              </a:spcAft>
              <a:buSzPts val="1800"/>
              <a:buFont typeface="Arial"/>
              <a:buChar char="●"/>
            </a:pPr>
            <a:r>
              <a:rPr lang="en" sz="1800">
                <a:highlight>
                  <a:srgbClr val="FFFFFF"/>
                </a:highlight>
                <a:latin typeface="Arial"/>
                <a:ea typeface="Arial"/>
                <a:cs typeface="Arial"/>
                <a:sym typeface="Arial"/>
              </a:rPr>
              <a:t>Risk analysis needed highly particular expertise</a:t>
            </a:r>
            <a:endParaRPr sz="1800">
              <a:highlight>
                <a:srgbClr val="FFFFFF"/>
              </a:highlight>
              <a:latin typeface="Arial"/>
              <a:ea typeface="Arial"/>
              <a:cs typeface="Arial"/>
              <a:sym typeface="Arial"/>
            </a:endParaRPr>
          </a:p>
          <a:p>
            <a:pPr indent="-342900" lvl="0" marL="457200" marR="25400" rtl="0" algn="l">
              <a:lnSpc>
                <a:spcPct val="115000"/>
              </a:lnSpc>
              <a:spcBef>
                <a:spcPts val="0"/>
              </a:spcBef>
              <a:spcAft>
                <a:spcPts val="0"/>
              </a:spcAft>
              <a:buSzPts val="1800"/>
              <a:buFont typeface="Arial"/>
              <a:buChar char="●"/>
            </a:pPr>
            <a:r>
              <a:rPr lang="en" sz="1800">
                <a:highlight>
                  <a:srgbClr val="FFFFFF"/>
                </a:highlight>
                <a:latin typeface="Arial"/>
                <a:ea typeface="Arial"/>
                <a:cs typeface="Arial"/>
                <a:sym typeface="Arial"/>
              </a:rPr>
              <a:t>Doesn't work well for smaller projects.</a:t>
            </a:r>
            <a:endParaRPr sz="1800">
              <a:highlight>
                <a:srgbClr val="FFFFFF"/>
              </a:highlight>
              <a:latin typeface="Arial"/>
              <a:ea typeface="Arial"/>
              <a:cs typeface="Arial"/>
              <a:sym typeface="Arial"/>
            </a:endParaRPr>
          </a:p>
          <a:p>
            <a:pPr indent="0" lvl="0" marL="457200" rtl="0" algn="l">
              <a:lnSpc>
                <a:spcPct val="156250"/>
              </a:lnSpc>
              <a:spcBef>
                <a:spcPts val="1200"/>
              </a:spcBef>
              <a:spcAft>
                <a:spcPts val="0"/>
              </a:spcAft>
              <a:buNone/>
            </a:pPr>
            <a:r>
              <a:t/>
            </a:r>
            <a:endParaRPr>
              <a:solidFill>
                <a:srgbClr val="333333"/>
              </a:solidFill>
              <a:highlight>
                <a:srgbClr val="FFFFFF"/>
              </a:highlight>
            </a:endParaRPr>
          </a:p>
          <a:p>
            <a:pPr indent="0" lvl="0" marL="0" rtl="0" algn="l">
              <a:spcBef>
                <a:spcPts val="1200"/>
              </a:spcBef>
              <a:spcAft>
                <a:spcPts val="0"/>
              </a:spcAft>
              <a:buClr>
                <a:schemeClr val="dk2"/>
              </a:buClr>
              <a:buSzPts val="1100"/>
              <a:buFont typeface="Arial"/>
              <a:buNone/>
            </a:pPr>
            <a:r>
              <a:t/>
            </a:r>
            <a:endParaRPr sz="1400">
              <a:solidFill>
                <a:srgbClr val="46424D"/>
              </a:solidFill>
              <a:latin typeface="Arial"/>
              <a:ea typeface="Arial"/>
              <a:cs typeface="Arial"/>
              <a:sym typeface="Arial"/>
            </a:endParaRPr>
          </a:p>
          <a:p>
            <a:pPr indent="0" lvl="0" marL="0" rtl="0" algn="l">
              <a:spcBef>
                <a:spcPts val="600"/>
              </a:spcBef>
              <a:spcAft>
                <a:spcPts val="0"/>
              </a:spcAft>
              <a:buClr>
                <a:schemeClr val="dk2"/>
              </a:buClr>
              <a:buSzPts val="1100"/>
              <a:buFont typeface="Arial"/>
              <a:buNone/>
            </a:pPr>
            <a:r>
              <a:t/>
            </a:r>
            <a:endParaRPr sz="2400">
              <a:solidFill>
                <a:srgbClr val="46424D"/>
              </a:solidFill>
              <a:latin typeface="Arial"/>
              <a:ea typeface="Arial"/>
              <a:cs typeface="Arial"/>
              <a:sym typeface="Arial"/>
            </a:endParaRPr>
          </a:p>
          <a:p>
            <a:pPr indent="0" lvl="0" marL="0" rtl="0" algn="l">
              <a:spcBef>
                <a:spcPts val="600"/>
              </a:spcBef>
              <a:spcAft>
                <a:spcPts val="0"/>
              </a:spcAft>
              <a:buClr>
                <a:schemeClr val="dk2"/>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1"/>
          <p:cNvSpPr txBox="1"/>
          <p:nvPr>
            <p:ph type="title"/>
          </p:nvPr>
        </p:nvSpPr>
        <p:spPr>
          <a:xfrm>
            <a:off x="457200" y="76200"/>
            <a:ext cx="8414400" cy="743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a:t>
            </a:r>
            <a:r>
              <a:rPr lang="en"/>
              <a:t>crum Methodology</a:t>
            </a:r>
            <a:endParaRPr/>
          </a:p>
        </p:txBody>
      </p:sp>
      <p:sp>
        <p:nvSpPr>
          <p:cNvPr id="148" name="Google Shape;148;p21"/>
          <p:cNvSpPr txBox="1"/>
          <p:nvPr>
            <p:ph idx="1" type="body"/>
          </p:nvPr>
        </p:nvSpPr>
        <p:spPr>
          <a:xfrm>
            <a:off x="457200" y="1024500"/>
            <a:ext cx="3605100" cy="2000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Font typeface="Arial"/>
              <a:buChar char="●"/>
            </a:pPr>
            <a:r>
              <a:rPr lang="en" sz="1800">
                <a:solidFill>
                  <a:srgbClr val="000000"/>
                </a:solidFill>
                <a:highlight>
                  <a:srgbClr val="FFFFFF"/>
                </a:highlight>
                <a:latin typeface="Arial"/>
                <a:ea typeface="Arial"/>
                <a:cs typeface="Arial"/>
                <a:sym typeface="Arial"/>
              </a:rPr>
              <a:t>Scrum is adaptable, fast, flexible.</a:t>
            </a:r>
            <a:endParaRPr sz="1800">
              <a:solidFill>
                <a:srgbClr val="000000"/>
              </a:solidFill>
              <a:latin typeface="Arial"/>
              <a:ea typeface="Arial"/>
              <a:cs typeface="Arial"/>
              <a:sym typeface="Arial"/>
            </a:endParaRPr>
          </a:p>
          <a:p>
            <a:pPr indent="0" lvl="0" marL="457200" rtl="0" algn="l">
              <a:spcBef>
                <a:spcPts val="0"/>
              </a:spcBef>
              <a:spcAft>
                <a:spcPts val="0"/>
              </a:spcAft>
              <a:buNone/>
            </a:pPr>
            <a:r>
              <a:t/>
            </a:r>
            <a:endParaRPr sz="1800">
              <a:solidFill>
                <a:srgbClr val="000000"/>
              </a:solidFill>
              <a:latin typeface="Arial"/>
              <a:ea typeface="Arial"/>
              <a:cs typeface="Arial"/>
              <a:sym typeface="Arial"/>
            </a:endParaRPr>
          </a:p>
          <a:p>
            <a:pPr indent="-342900" lvl="0" marL="457200" rtl="0" algn="l">
              <a:spcBef>
                <a:spcPts val="0"/>
              </a:spcBef>
              <a:spcAft>
                <a:spcPts val="0"/>
              </a:spcAft>
              <a:buClr>
                <a:srgbClr val="000000"/>
              </a:buClr>
              <a:buSzPts val="1800"/>
              <a:buFont typeface="Arial"/>
              <a:buChar char="●"/>
            </a:pPr>
            <a:r>
              <a:rPr lang="en" sz="1800">
                <a:solidFill>
                  <a:srgbClr val="000000"/>
                </a:solidFill>
                <a:latin typeface="Arial"/>
                <a:ea typeface="Arial"/>
                <a:cs typeface="Arial"/>
                <a:sym typeface="Arial"/>
              </a:rPr>
              <a:t>Continuous improvement within cross-functional teams.</a:t>
            </a:r>
            <a:endParaRPr sz="1800">
              <a:solidFill>
                <a:srgbClr val="000000"/>
              </a:solidFill>
              <a:latin typeface="Arial"/>
              <a:ea typeface="Arial"/>
              <a:cs typeface="Arial"/>
              <a:sym typeface="Arial"/>
            </a:endParaRPr>
          </a:p>
        </p:txBody>
      </p:sp>
      <p:pic>
        <p:nvPicPr>
          <p:cNvPr id="149" name="Google Shape;149;p21"/>
          <p:cNvPicPr preferRelativeResize="0"/>
          <p:nvPr/>
        </p:nvPicPr>
        <p:blipFill>
          <a:blip r:embed="rId3">
            <a:alphaModFix/>
          </a:blip>
          <a:stretch>
            <a:fillRect/>
          </a:stretch>
        </p:blipFill>
        <p:spPr>
          <a:xfrm>
            <a:off x="4062200" y="1024450"/>
            <a:ext cx="5081801" cy="3715799"/>
          </a:xfrm>
          <a:prstGeom prst="rect">
            <a:avLst/>
          </a:prstGeom>
          <a:noFill/>
          <a:ln>
            <a:noFill/>
          </a:ln>
        </p:spPr>
      </p:pic>
      <p:sp>
        <p:nvSpPr>
          <p:cNvPr id="150" name="Google Shape;150;p21"/>
          <p:cNvSpPr txBox="1"/>
          <p:nvPr/>
        </p:nvSpPr>
        <p:spPr>
          <a:xfrm>
            <a:off x="356125" y="3162000"/>
            <a:ext cx="3358800" cy="12930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dk2"/>
              </a:buClr>
              <a:buSzPts val="1800"/>
              <a:buChar char="➔"/>
            </a:pPr>
            <a:r>
              <a:rPr lang="en" sz="1800">
                <a:solidFill>
                  <a:schemeClr val="dk2"/>
                </a:solidFill>
                <a:highlight>
                  <a:srgbClr val="FFFFFF"/>
                </a:highlight>
              </a:rPr>
              <a:t>U</a:t>
            </a:r>
            <a:r>
              <a:rPr lang="en" sz="1800">
                <a:solidFill>
                  <a:schemeClr val="dk2"/>
                </a:solidFill>
                <a:highlight>
                  <a:srgbClr val="FFFFFF"/>
                </a:highlight>
              </a:rPr>
              <a:t>sed in the development of Software based on an iterative and incremental processes.</a:t>
            </a:r>
            <a:endParaRPr sz="18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ethodology Infographics by Slidesgo">
  <a:themeElements>
    <a:clrScheme name="Simple Light">
      <a:dk1>
        <a:srgbClr val="6A9951"/>
      </a:dk1>
      <a:lt1>
        <a:srgbClr val="FFFFFF"/>
      </a:lt1>
      <a:dk2>
        <a:srgbClr val="000000"/>
      </a:dk2>
      <a:lt2>
        <a:srgbClr val="EEEEEE"/>
      </a:lt2>
      <a:accent1>
        <a:srgbClr val="B8E4DC"/>
      </a:accent1>
      <a:accent2>
        <a:srgbClr val="93D2BA"/>
      </a:accent2>
      <a:accent3>
        <a:srgbClr val="A0CA68"/>
      </a:accent3>
      <a:accent4>
        <a:srgbClr val="6A9951"/>
      </a:accent4>
      <a:accent5>
        <a:srgbClr val="4A696C"/>
      </a:accent5>
      <a:accent6>
        <a:srgbClr val="41545B"/>
      </a:accent6>
      <a:hlink>
        <a:srgbClr val="41545B"/>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