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B1656-D95D-4C88-800B-F980D6887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9E5CF7-2F9D-4589-BFF9-1AB45B4EA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6B0437-5B41-41C2-8B5F-0CAC6E67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4B61-5D3A-4BFE-83E6-0B1B478E7511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E8E72D-E70F-45B7-94DC-3AC79ED5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30851F-2CDE-4062-BA93-0FB19AF0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4B7C-2359-43A5-8075-F0DD27271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95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0B62A-6838-4A46-BB58-A76FCD53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1D4417-0E59-497A-BE52-0785F91A0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A7898F-AF4D-449A-B41F-A8DDA5A6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4B61-5D3A-4BFE-83E6-0B1B478E7511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35ED7-CBE9-41AD-86EA-48147B17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A2E7D1-115E-4F6A-BFA2-0CFB3798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4B7C-2359-43A5-8075-F0DD27271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33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34464A-CE55-456F-8BD9-F9D235B95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6559C5-9080-41E3-88C2-805AAE01F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0F08D-DEBE-4E29-8867-59E4C5E2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4B61-5D3A-4BFE-83E6-0B1B478E7511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0ED7C-ADE0-415C-A104-43945D5C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0A7DF-460E-47BC-A077-B20E13BA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4B7C-2359-43A5-8075-F0DD27271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01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188C8-1556-4CE0-B5A0-CDB220A1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A7030-F203-4B2C-8FC2-7F5F4585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1226FB-B95F-4640-8805-A79CAD4C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4B61-5D3A-4BFE-83E6-0B1B478E7511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58F7F-7496-4D3A-9E0D-541C270C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E968A-6DF0-4C78-B758-E27F9C5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4B7C-2359-43A5-8075-F0DD27271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9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372E0-2046-4939-8DA0-0C88A98E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1C3CF-EC47-47EB-8109-E89B5874A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59CA94-36E4-4FE0-8227-4C113EE0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4B61-5D3A-4BFE-83E6-0B1B478E7511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0D1D2-1B06-42F2-8485-B35FEFAA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02D5E-BAB6-4B22-85FF-85AB7954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4B7C-2359-43A5-8075-F0DD27271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1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455D3-6CFD-458E-BC0D-F2FD1C0A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389789-D8B2-4203-A3A1-4E76952E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171FFA-1408-49DF-B6A6-62B2E2546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7FECB2-E649-4629-BF3D-6E747FA7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4B61-5D3A-4BFE-83E6-0B1B478E7511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AB030C-D4A6-49BC-B9C0-2F4CD51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532A99-9745-4D7E-87C1-68696DF4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4B7C-2359-43A5-8075-F0DD27271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6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7FBBB-5EC6-4AA1-8609-77D7B532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9A96C6-F8EF-40CC-AA6B-750E875EE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7955C9-177C-4DFD-833B-79A7BABD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171C7C-7FD3-4E47-8C09-BF7789F10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941D09-2212-42D8-902D-CF02ED66C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A2A034-F0B3-4600-9A6F-A7096805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4B61-5D3A-4BFE-83E6-0B1B478E7511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4DB154-F993-456C-A10C-1EABF877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379A5E-4841-450C-B766-284CDE70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4B7C-2359-43A5-8075-F0DD27271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76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50F9E-68C7-4CBF-9530-61FE4D33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C82E36-44B1-491F-8969-F62FEA77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4B61-5D3A-4BFE-83E6-0B1B478E7511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FF2C8-9AF9-45BD-8ACF-3034C11E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606BAB-AAE9-4E55-A4CB-F2F6D28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4B7C-2359-43A5-8075-F0DD27271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76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D0AE72-E7F8-4F2E-9345-B6A540D0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4B61-5D3A-4BFE-83E6-0B1B478E7511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035B9C-021C-48C4-A507-004BECD3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B63B8F-096E-466C-9B33-69AC0AE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4B7C-2359-43A5-8075-F0DD27271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28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3C576-B857-424C-8900-9646DDC6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16877-CA10-46C0-98C4-3B041A763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E05463-23AC-4A51-82FD-4A3589427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0F9478-231B-4E59-B845-01FC7074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4B61-5D3A-4BFE-83E6-0B1B478E7511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5951FD-3D71-4684-91B4-0B58BDB4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6D3776-1F87-484D-AAA6-FAFB33B1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4B7C-2359-43A5-8075-F0DD27271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7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5B581-1AA9-434A-8F11-D08EAA05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1B2595-D056-4D29-BE96-6FF89311D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1381-8377-400D-8B04-2E25F7191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1991F9-213B-4330-85F1-8940AEBB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4B61-5D3A-4BFE-83E6-0B1B478E7511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D38CB3-1A5C-4F34-A54B-7FE30189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A7C7FC-1424-4B45-93E1-28BF7FE1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4B7C-2359-43A5-8075-F0DD27271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48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A3D770-8CBD-4F55-9D1A-6DECDC9F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54E57E-2F80-4DAE-8EC1-3A7CB1BA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5186FA-D7FF-4AD9-B225-E63EFDAC0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4B61-5D3A-4BFE-83E6-0B1B478E7511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DFBFE-E4D3-4E8A-9A9D-D7BFB4AC2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05E128-858B-4F66-9307-4E3B82633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4B7C-2359-43A5-8075-F0DD27271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51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Quociente_eleitoral#cite_note-2" TargetMode="External"/><Relationship Id="rId2" Type="http://schemas.openxmlformats.org/officeDocument/2006/relationships/hyperlink" Target="https://pt.wikipedia.org/wiki/Quociente_eleitoral#cite_note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t.wikipedia.org/wiki/Quociente_eleitora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E695D-6EAC-461A-ACDB-E67A9F141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Eleição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605828-7DEC-4058-A466-B3C169CB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81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9BA34F-45FC-4E1E-A1EA-A722D750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70" y="2493294"/>
            <a:ext cx="11470804" cy="292091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46455DB-CD1B-4652-B842-93A4CE8BF561}"/>
              </a:ext>
            </a:extLst>
          </p:cNvPr>
          <p:cNvSpPr/>
          <p:nvPr/>
        </p:nvSpPr>
        <p:spPr>
          <a:xfrm>
            <a:off x="537912" y="461644"/>
            <a:ext cx="113011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dirty="0">
                <a:effectLst/>
                <a:latin typeface="Arial" panose="020B0604020202020204" pitchFamily="34" charset="0"/>
              </a:rPr>
              <a:t>Veja que o partido C não conquistou nenhuma vaga, portanto está excluído da distribuição de sobras.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6552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CFA3EA8-69A7-4458-9C6E-D6F5DE20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MODELAGEM E DESENVOLVIMENTO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091140-855A-4D07-BC05-2C202697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1) Modelar e criar as classes para resolver o problema proposto;</a:t>
            </a:r>
            <a:br>
              <a:rPr lang="pt-BR" dirty="0"/>
            </a:br>
            <a:r>
              <a:rPr lang="pt-BR" dirty="0"/>
              <a:t>2) Criar um programa para cadastrar eleições, partidos, candidatos conforme especificado;</a:t>
            </a:r>
            <a:br>
              <a:rPr lang="pt-BR" dirty="0"/>
            </a:br>
            <a:r>
              <a:rPr lang="pt-BR" dirty="0"/>
              <a:t>3) Gravar em um arquivo texto e recuperar informações sobre resultado de eleições;</a:t>
            </a:r>
            <a:br>
              <a:rPr lang="pt-BR" dirty="0"/>
            </a:br>
            <a:r>
              <a:rPr lang="pt-BR" dirty="0"/>
              <a:t>4) Exibir relatório completo da eleição, informando:</a:t>
            </a:r>
            <a:br>
              <a:rPr lang="pt-BR" dirty="0"/>
            </a:br>
            <a:r>
              <a:rPr lang="pt-BR" dirty="0"/>
              <a:t>	- Total de votos - Total de votos válidos, nulos e brancos</a:t>
            </a:r>
            <a:br>
              <a:rPr lang="pt-BR" dirty="0"/>
            </a:br>
            <a:r>
              <a:rPr lang="pt-BR" dirty="0"/>
              <a:t>	- Resultado da eleição no módulo executivo e legislativo</a:t>
            </a:r>
            <a:br>
              <a:rPr lang="pt-BR" dirty="0"/>
            </a:br>
            <a:r>
              <a:rPr lang="pt-BR" dirty="0"/>
              <a:t>5) Deverá ser capaz de fazer a entrada de votos em Lote de forma genérica, através de um arquivo que, terá a quantidade de votos recebidos pelos candidatos e ser capaz de mostrar o resultado da eleição para o cenário.7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921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07057-0603-4BDE-8DD6-9992A4E5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obrigatórios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E2D94-678F-417C-BACC-C32E8196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Deve ser feito Usando os conceitos de orientação a objetos passados em sala até o fim do semestre.</a:t>
            </a:r>
          </a:p>
          <a:p>
            <a:r>
              <a:rPr lang="pt-BR" dirty="0"/>
              <a:t>Prazos de entrega </a:t>
            </a:r>
          </a:p>
          <a:p>
            <a:pPr lvl="1"/>
            <a:r>
              <a:rPr lang="pt-BR" dirty="0"/>
              <a:t>Entregas até  as 19:00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Apresentação</a:t>
            </a:r>
            <a:r>
              <a:rPr lang="pt-BR" dirty="0"/>
              <a:t>  as 19:00</a:t>
            </a:r>
          </a:p>
          <a:p>
            <a:r>
              <a:rPr lang="pt-BR" dirty="0"/>
              <a:t>Diagramas solicitados</a:t>
            </a:r>
          </a:p>
          <a:p>
            <a:pPr lvl="1"/>
            <a:r>
              <a:rPr lang="pt-BR" dirty="0"/>
              <a:t>Diagrama </a:t>
            </a:r>
            <a:r>
              <a:rPr lang="pt-BR"/>
              <a:t>de classes</a:t>
            </a:r>
            <a:endParaRPr lang="pt-BR" dirty="0"/>
          </a:p>
          <a:p>
            <a:r>
              <a:rPr lang="pt-BR" dirty="0"/>
              <a:t>Entrega do Código</a:t>
            </a:r>
          </a:p>
          <a:p>
            <a:pPr lvl="1"/>
            <a:r>
              <a:rPr lang="pt-BR" dirty="0"/>
              <a:t>Em linguagem C#</a:t>
            </a:r>
          </a:p>
          <a:p>
            <a:r>
              <a:rPr lang="pt-BR" dirty="0"/>
              <a:t>Grupos</a:t>
            </a:r>
          </a:p>
          <a:p>
            <a:pPr lvl="1"/>
            <a:r>
              <a:rPr lang="pt-BR" dirty="0"/>
              <a:t>Mínimo 3 alunos</a:t>
            </a:r>
          </a:p>
          <a:p>
            <a:pPr lvl="1"/>
            <a:r>
              <a:rPr lang="pt-BR" dirty="0"/>
              <a:t>Máximo 6 alunos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94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AF1AF-52A1-4793-B682-A1650DC3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SISTEMA DE GERENCIAMENTO DE URNAS ELETRÓNICAS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C0B90-519B-493F-BBDA-6E0D38BE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Atualmente existem diversos sistemas que promovem votação eletrônica como enquetes </a:t>
            </a:r>
            <a:r>
              <a:rPr lang="pt-BR" i="1" dirty="0"/>
              <a:t>on-line,</a:t>
            </a:r>
            <a:r>
              <a:rPr lang="pt-BR" dirty="0"/>
              <a:t> via telefone, </a:t>
            </a:r>
            <a:r>
              <a:rPr lang="pt-BR" dirty="0" err="1"/>
              <a:t>sms</a:t>
            </a:r>
            <a:r>
              <a:rPr lang="pt-BR" dirty="0"/>
              <a:t> cominando até mesmo no sistema de urnas eletrônicas de eleições gerais do nosso país. Tendo em vista esses tipos de sistema é papel do seu grupo desenvolver uma solução de votação eletrônica levando em consideração as regras de funcionamento das eleições no Brasil tanto para o poder executivo, quanto para o legislativo.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11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790F4-1F18-44A4-8CD9-18537D7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Regras de Negócio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45B27-511F-4157-9ED3-AAC68F15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sistema deverá conter os requisitos básicos: </a:t>
            </a:r>
            <a:br>
              <a:rPr lang="pt-BR" dirty="0"/>
            </a:br>
            <a:r>
              <a:rPr lang="pt-BR" dirty="0"/>
              <a:t>Um sistema de urna eletrônica para eleições diversas, tendo como foco inicial, eleições para Prefeito e Vereadores, levando em consideração a legislação eleitoral do Brasil para eleições.</a:t>
            </a:r>
          </a:p>
          <a:p>
            <a:r>
              <a:rPr lang="pt-BR" dirty="0"/>
              <a:t>O sistema deverá ser divido em dois módulos, eleições do executivo (Presidente, Governador de Estado e Prefeito Municipal) e Legislativo: deputados estaduais, federais e vereadores municipais.</a:t>
            </a:r>
          </a:p>
          <a:p>
            <a:r>
              <a:rPr lang="pt-BR" dirty="0"/>
              <a:t>Na primeira “</a:t>
            </a:r>
            <a:r>
              <a:rPr lang="pt-BR" i="1" dirty="0"/>
              <a:t>Release” </a:t>
            </a:r>
            <a:r>
              <a:rPr lang="pt-BR" dirty="0"/>
              <a:t>o escopo engloba apenas as eleições municipais isto é: Eleições para Prefeito e Vereadores.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1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14B28-816A-4143-8CB4-984C4307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Eleições do Executivo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35B89-A2AF-45E7-84E8-B1B1B29D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As eleições do executivo se dão pelo sistema de maioria simples, também conhecido como maioria relativa, onde a vitória se da pela proporção matemática em que o total de votos é maior que a metade do total de votos dos presentes.  De forma básica, superioridade em número simples de votos dos presentes à votação.</a:t>
            </a:r>
          </a:p>
          <a:p>
            <a:r>
              <a:rPr lang="pt-BR" dirty="0"/>
              <a:t>Caso nenhum dos candidatos consiga a maioria simples, é decidido o pleito por meio de Segundo Turno. Onde todos os candidatos, com exceção dos dois mais votados no primeiro turno, são eliminados e o pleito se dá entre os dois restantes mais bem votados. O candidato eleito é aquele que obtiver mais votos que o outro em contagem simples de votos.</a:t>
            </a:r>
          </a:p>
          <a:p>
            <a:r>
              <a:rPr lang="pt-BR" dirty="0"/>
              <a:t>Se mesmo depois do segundo turno, persistir o empate, a eleição leva em consideração a idade dos candidatos, onde o mais velho deles é eleito. Isso se aplica para cidades que não possuem segundo turno, onde o número de eleitores é menor que 200 mil, no caso do Brasil.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31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AA20-08D9-4596-8790-347B75D9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Eleições do Legislativo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91B31-488A-41F2-BBC4-C9751CE2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eleições do legislativo usa o sistema de lista aberta através da representação proporcional por partidos com uso do Quociente Eleitoral e Quociente Partidário. O sistema de lista aberta configura uma representação proporcional onde os eleitores votam em partidos políticos na ordem dos candidatos em listas definidas pelos partidos. O quociente eleitoral define a quantidade de cadeiras um determinado partido ou coligação terá direito no pleito: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90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5206D-24B2-4E5D-AFF5-1362B4A0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Eleições do Legislativo cont...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9B5CE-D385-4A50-9EE9-3787343A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“Determina-se o quociente eleitoral dividindo-se o número de votos válidos 				apurados pelo de lugares a preencher em cada circunscrição eleitoral, 					desprezada a fração se igual ou inferior a meio, equivalente a um, se superior”				—</a:t>
            </a:r>
            <a:r>
              <a:rPr lang="pt-BR" i="1" dirty="0"/>
              <a:t>(Código Eleitoral, art. 106).</a:t>
            </a:r>
            <a:r>
              <a:rPr lang="pt-BR" i="1" dirty="0">
                <a:hlinkClick r:id="rId2"/>
              </a:rPr>
              <a:t>[1]</a:t>
            </a:r>
            <a:endParaRPr lang="pt-BR" dirty="0"/>
          </a:p>
          <a:p>
            <a:r>
              <a:rPr lang="pt-BR" dirty="0"/>
              <a:t>			“Determina-se para cada partido ou coligação o quociente partidário, dividindo-				se pelo quociente eleitoral o número de votos válidos dados sob a mesma legenda 			ou coligação de legendas, desprezada a fração”  —</a:t>
            </a:r>
            <a:r>
              <a:rPr lang="pt-BR" i="1" dirty="0"/>
              <a:t>(Código Eleitoral, art. 107).</a:t>
            </a:r>
            <a:r>
              <a:rPr lang="pt-BR" i="1" dirty="0">
                <a:hlinkClick r:id="rId3"/>
              </a:rPr>
              <a:t>[2]</a:t>
            </a:r>
            <a:endParaRPr lang="pt-BR" dirty="0"/>
          </a:p>
          <a:p>
            <a:r>
              <a:rPr lang="pt-BR" dirty="0"/>
              <a:t>O número de cadeiras obtidas por cada partido corresponde a parte inteira do quociente partidário. Caso a soma das cadeiras obtidas pelos partidos não seja igual ao total de cadeiras, as cadeiras restantes são divididas de acordo com o sistema de médias, também conhecido como distribuição das sobras (Wikipedia, 2017).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0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D6F3BDD-5C00-444C-835C-94A48BA36017}"/>
              </a:ext>
            </a:extLst>
          </p:cNvPr>
          <p:cNvSpPr/>
          <p:nvPr/>
        </p:nvSpPr>
        <p:spPr>
          <a:xfrm>
            <a:off x="232610" y="379011"/>
            <a:ext cx="6096000" cy="11910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Droid Sans Fallback"/>
              </a:rPr>
              <a:t>Exemplo (Wikipedia):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Droid Sans Fallback"/>
              </a:rPr>
              <a:t>Neste exemplos temos 9 vagas para serem preenchidas e 6.050 votos válidos (excluídos votos brancos e nulos).</a:t>
            </a:r>
            <a:endParaRPr lang="pt-BR" sz="2000" dirty="0">
              <a:effectLst/>
              <a:latin typeface="Calibri" panose="020F0502020204030204" pitchFamily="34" charset="0"/>
              <a:ea typeface="Droid Sans Fallback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F5B09A1-168E-4E67-8933-C9DDCC11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9" y="1953878"/>
            <a:ext cx="5452853" cy="452511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7A6B8E5-9F3E-4B40-A439-F00CD7674445}"/>
              </a:ext>
            </a:extLst>
          </p:cNvPr>
          <p:cNvSpPr/>
          <p:nvPr/>
        </p:nvSpPr>
        <p:spPr>
          <a:xfrm>
            <a:off x="6566403" y="3198167"/>
            <a:ext cx="508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Calibri" panose="020F0502020204030204" pitchFamily="34" charset="0"/>
                <a:ea typeface="Droid Sans Fallback"/>
              </a:rPr>
              <a:t>Qe</a:t>
            </a:r>
            <a:r>
              <a:rPr lang="pt-BR" sz="2400" dirty="0">
                <a:latin typeface="Calibri" panose="020F0502020204030204" pitchFamily="34" charset="0"/>
                <a:ea typeface="Droid Sans Fallback"/>
              </a:rPr>
              <a:t> = votos / vagas = 6.050 / 9 ≈ 672,22.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1211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D5DCC8-83AD-4A53-A0AC-D328D01E12D6}"/>
              </a:ext>
            </a:extLst>
          </p:cNvPr>
          <p:cNvSpPr/>
          <p:nvPr/>
        </p:nvSpPr>
        <p:spPr>
          <a:xfrm>
            <a:off x="371301" y="347073"/>
            <a:ext cx="11432771" cy="1054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latin typeface="Calibri" panose="020F0502020204030204" pitchFamily="34" charset="0"/>
                <a:ea typeface="Droid Sans Fallback"/>
              </a:rPr>
              <a:t>Seguindo-se a regra de arredondamento especificada temos um quociente eleitoral de 672. Para cada partido temos então: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081378-2678-4A06-A112-C90D994EF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30" y="1761318"/>
            <a:ext cx="7746595" cy="47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2E81BA-749B-4546-9CEF-0B248A4AA55B}"/>
              </a:ext>
            </a:extLst>
          </p:cNvPr>
          <p:cNvSpPr/>
          <p:nvPr/>
        </p:nvSpPr>
        <p:spPr>
          <a:xfrm>
            <a:off x="354676" y="284885"/>
            <a:ext cx="11299768" cy="1133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000" dirty="0">
                <a:latin typeface="Calibri" panose="020F0502020204030204" pitchFamily="34" charset="0"/>
                <a:ea typeface="Droid Sans Fallback"/>
              </a:rPr>
              <a:t>Assim temos 7 vagas preenchidas, e as duas vagas restantes devem ser preenchidas usando-se o método das médias ou distribuição das sobras conforme </a:t>
            </a:r>
            <a:r>
              <a:rPr lang="pt-BR" dirty="0">
                <a:effectLst/>
                <a:latin typeface="Arial" panose="020B0604020202020204" pitchFamily="34" charset="0"/>
                <a:ea typeface="Droid Sans Fallback"/>
              </a:rPr>
              <a:t>Código Eleitoral, art. 109</a:t>
            </a:r>
            <a:r>
              <a:rPr lang="pt-BR" sz="2000" dirty="0">
                <a:latin typeface="Arial" panose="020B0604020202020204" pitchFamily="34" charset="0"/>
                <a:ea typeface="Droid Sans Fallback"/>
              </a:rPr>
              <a:t>.</a:t>
            </a:r>
            <a:br>
              <a:rPr lang="pt-BR" sz="2000" dirty="0">
                <a:latin typeface="Calibri" panose="020F0502020204030204" pitchFamily="34" charset="0"/>
                <a:ea typeface="Droid Sans Fallback"/>
              </a:rPr>
            </a:br>
            <a:r>
              <a:rPr lang="pt-BR" sz="2000" i="1" dirty="0">
                <a:latin typeface="Calibri" panose="020F0502020204030204" pitchFamily="34" charset="0"/>
                <a:ea typeface="Droid Sans Fallback"/>
              </a:rPr>
              <a:t>(Detalhes do Sistemas de Sobra em: </a:t>
            </a:r>
            <a:r>
              <a:rPr lang="pt-BR" sz="2000" i="1" u="sng" dirty="0">
                <a:latin typeface="Calibri" panose="020F0502020204030204" pitchFamily="34" charset="0"/>
                <a:ea typeface="Droid Sans Fallbac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</a:t>
            </a:r>
            <a:r>
              <a:rPr lang="pt-BR" sz="2000" i="1" u="sng" dirty="0" err="1">
                <a:latin typeface="Calibri" panose="020F0502020204030204" pitchFamily="34" charset="0"/>
                <a:ea typeface="Droid Sans Fallbac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Quociente_eleitoral</a:t>
            </a:r>
            <a:r>
              <a:rPr lang="pt-BR" sz="2000" i="1" dirty="0">
                <a:latin typeface="Calibri" panose="020F0502020204030204" pitchFamily="34" charset="0"/>
                <a:ea typeface="Droid Sans Fallback"/>
              </a:rPr>
              <a:t>)</a:t>
            </a:r>
            <a:endParaRPr lang="pt-BR" sz="2000" dirty="0">
              <a:latin typeface="Calibri" panose="020F0502020204030204" pitchFamily="34" charset="0"/>
              <a:ea typeface="Droid Sans Fallback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135B93E-D57D-4FCC-A472-46381D75178D}"/>
              </a:ext>
            </a:extLst>
          </p:cNvPr>
          <p:cNvSpPr/>
          <p:nvPr/>
        </p:nvSpPr>
        <p:spPr>
          <a:xfrm>
            <a:off x="354676" y="1627809"/>
            <a:ext cx="1158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>
                <a:effectLst/>
                <a:latin typeface="Arial" panose="020B0604020202020204" pitchFamily="34" charset="0"/>
              </a:rPr>
              <a:t>Seguindo o nosso exemplo da seção anterior, temos de distribuir da seguinte forma as 2 cadeiras que sobraram: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171244-F59A-4E7D-B09C-68E72F0C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4" y="2760699"/>
            <a:ext cx="11783831" cy="381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6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938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Trabalho Eleição</vt:lpstr>
      <vt:lpstr>SISTEMA DE GERENCIAMENTO DE URNAS ELETRÓNICAS</vt:lpstr>
      <vt:lpstr>Regras de Negócio</vt:lpstr>
      <vt:lpstr>Eleições do Executivo</vt:lpstr>
      <vt:lpstr>Eleições do Legislativo</vt:lpstr>
      <vt:lpstr>Eleições do Legislativo cont...</vt:lpstr>
      <vt:lpstr>Apresentação do PowerPoint</vt:lpstr>
      <vt:lpstr>Apresentação do PowerPoint</vt:lpstr>
      <vt:lpstr>Apresentação do PowerPoint</vt:lpstr>
      <vt:lpstr>Apresentação do PowerPoint</vt:lpstr>
      <vt:lpstr>MODELAGEM E DESENVOLVIMENTO</vt:lpstr>
      <vt:lpstr>Requisitos obrigatórios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Aulas</dc:creator>
  <cp:lastModifiedBy>Juliana Santiago Teixeira</cp:lastModifiedBy>
  <cp:revision>12</cp:revision>
  <dcterms:created xsi:type="dcterms:W3CDTF">2019-10-16T21:28:00Z</dcterms:created>
  <dcterms:modified xsi:type="dcterms:W3CDTF">2022-04-28T19:38:58Z</dcterms:modified>
</cp:coreProperties>
</file>