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2" d="100"/>
          <a:sy n="42" d="100"/>
        </p:scale>
        <p:origin x="7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witchgear" TargetMode="External"/><Relationship Id="rId3" Type="http://schemas.openxmlformats.org/officeDocument/2006/relationships/hyperlink" Target="https://en.wikipedia.org/wiki/Three-phase" TargetMode="External"/><Relationship Id="rId7" Type="http://schemas.openxmlformats.org/officeDocument/2006/relationships/hyperlink" Target="https://en.wikipedia.org/wiki/Block_diagram" TargetMode="External"/><Relationship Id="rId2" Type="http://schemas.openxmlformats.org/officeDocument/2006/relationships/hyperlink" Target="https://en.wikipedia.org/wiki/Power_engineering" TargetMode="External"/><Relationship Id="rId1" Type="http://schemas.openxmlformats.org/officeDocument/2006/relationships/slideLayout" Target="../slideLayouts/slideLayout2.xml"/><Relationship Id="rId6" Type="http://schemas.openxmlformats.org/officeDocument/2006/relationships/hyperlink" Target="https://en.wikipedia.org/wiki/Busbar" TargetMode="External"/><Relationship Id="rId5" Type="http://schemas.openxmlformats.org/officeDocument/2006/relationships/hyperlink" Target="https://en.wikipedia.org/wiki/Power_flow_study" TargetMode="External"/><Relationship Id="rId4" Type="http://schemas.openxmlformats.org/officeDocument/2006/relationships/hyperlink" Target="https://en.wikipedia.org/wiki/Single-line_diagram#cite_note-csd-1" TargetMode="External"/><Relationship Id="rId9" Type="http://schemas.openxmlformats.org/officeDocument/2006/relationships/hyperlink" Target="https://en.wikipedia.org/wiki/Power-line_communica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FED5-FD10-45A0-81D0-7B5B384178F3}"/>
              </a:ext>
            </a:extLst>
          </p:cNvPr>
          <p:cNvSpPr>
            <a:spLocks noGrp="1"/>
          </p:cNvSpPr>
          <p:nvPr>
            <p:ph type="ctrTitle"/>
          </p:nvPr>
        </p:nvSpPr>
        <p:spPr>
          <a:xfrm>
            <a:off x="4289196" y="1072299"/>
            <a:ext cx="8867479" cy="823324"/>
          </a:xfrm>
        </p:spPr>
        <p:txBody>
          <a:bodyPr>
            <a:normAutofit fontScale="90000"/>
          </a:bodyPr>
          <a:lstStyle/>
          <a:p>
            <a:r>
              <a:rPr lang="en-US" dirty="0">
                <a:solidFill>
                  <a:srgbClr val="000000"/>
                </a:solidFill>
                <a:effectLst/>
                <a:latin typeface="Linux Libertine"/>
              </a:rPr>
              <a:t>Single-line diagram</a:t>
            </a:r>
            <a:br>
              <a:rPr lang="en-US" dirty="0">
                <a:solidFill>
                  <a:srgbClr val="000000"/>
                </a:solidFill>
                <a:effectLst/>
                <a:latin typeface="Linux Libertine"/>
              </a:rPr>
            </a:br>
            <a:endParaRPr lang="en-US" dirty="0">
              <a:effectLst/>
            </a:endParaRPr>
          </a:p>
        </p:txBody>
      </p:sp>
      <p:sp>
        <p:nvSpPr>
          <p:cNvPr id="3" name="Subtitle 2">
            <a:extLst>
              <a:ext uri="{FF2B5EF4-FFF2-40B4-BE49-F238E27FC236}">
                <a16:creationId xmlns:a16="http://schemas.microsoft.com/office/drawing/2014/main" id="{1CDB07AD-CA23-4047-B0D1-4B5BE371C752}"/>
              </a:ext>
            </a:extLst>
          </p:cNvPr>
          <p:cNvSpPr>
            <a:spLocks noGrp="1"/>
          </p:cNvSpPr>
          <p:nvPr>
            <p:ph type="subTitle" idx="1"/>
          </p:nvPr>
        </p:nvSpPr>
        <p:spPr/>
        <p:txBody>
          <a:bodyPr/>
          <a:lstStyle/>
          <a:p>
            <a:r>
              <a:rPr lang="en-US" b="1" dirty="0">
                <a:solidFill>
                  <a:schemeClr val="bg1">
                    <a:lumMod val="95000"/>
                    <a:lumOff val="5000"/>
                  </a:schemeClr>
                </a:solidFill>
              </a:rPr>
              <a:t>Md </a:t>
            </a:r>
            <a:r>
              <a:rPr lang="en-US" b="1" dirty="0" err="1">
                <a:solidFill>
                  <a:schemeClr val="bg1">
                    <a:lumMod val="95000"/>
                    <a:lumOff val="5000"/>
                  </a:schemeClr>
                </a:solidFill>
              </a:rPr>
              <a:t>hasemi</a:t>
            </a:r>
            <a:r>
              <a:rPr lang="en-US" b="1" dirty="0">
                <a:solidFill>
                  <a:schemeClr val="bg1">
                    <a:lumMod val="95000"/>
                    <a:lumOff val="5000"/>
                  </a:schemeClr>
                </a:solidFill>
              </a:rPr>
              <a:t> </a:t>
            </a:r>
            <a:r>
              <a:rPr lang="en-US" b="1" dirty="0" err="1">
                <a:solidFill>
                  <a:schemeClr val="bg1">
                    <a:lumMod val="95000"/>
                    <a:lumOff val="5000"/>
                  </a:schemeClr>
                </a:solidFill>
              </a:rPr>
              <a:t>rafsan</a:t>
            </a:r>
            <a:r>
              <a:rPr lang="en-US" b="1" dirty="0">
                <a:solidFill>
                  <a:schemeClr val="bg1">
                    <a:lumMod val="95000"/>
                    <a:lumOff val="5000"/>
                  </a:schemeClr>
                </a:solidFill>
              </a:rPr>
              <a:t> </a:t>
            </a:r>
            <a:r>
              <a:rPr lang="en-US" b="1" dirty="0" err="1">
                <a:solidFill>
                  <a:schemeClr val="bg1">
                    <a:lumMod val="95000"/>
                    <a:lumOff val="5000"/>
                  </a:schemeClr>
                </a:solidFill>
              </a:rPr>
              <a:t>jani</a:t>
            </a:r>
            <a:r>
              <a:rPr lang="en-US" b="1" dirty="0">
                <a:solidFill>
                  <a:schemeClr val="bg1">
                    <a:lumMod val="95000"/>
                    <a:lumOff val="5000"/>
                  </a:schemeClr>
                </a:solidFill>
              </a:rPr>
              <a:t> </a:t>
            </a:r>
            <a:r>
              <a:rPr lang="en-US" b="1" dirty="0" err="1">
                <a:solidFill>
                  <a:schemeClr val="bg1">
                    <a:lumMod val="95000"/>
                    <a:lumOff val="5000"/>
                  </a:schemeClr>
                </a:solidFill>
              </a:rPr>
              <a:t>shohan</a:t>
            </a:r>
            <a:endParaRPr lang="en-US" b="1" dirty="0">
              <a:solidFill>
                <a:schemeClr val="bg1">
                  <a:lumMod val="95000"/>
                  <a:lumOff val="5000"/>
                </a:schemeClr>
              </a:solidFill>
            </a:endParaRPr>
          </a:p>
          <a:p>
            <a:r>
              <a:rPr lang="en-US" b="1" dirty="0">
                <a:solidFill>
                  <a:schemeClr val="accent3">
                    <a:lumMod val="50000"/>
                  </a:schemeClr>
                </a:solidFill>
              </a:rPr>
              <a:t>Id 191-33-849</a:t>
            </a:r>
          </a:p>
        </p:txBody>
      </p:sp>
    </p:spTree>
    <p:extLst>
      <p:ext uri="{BB962C8B-B14F-4D97-AF65-F5344CB8AC3E}">
        <p14:creationId xmlns:p14="http://schemas.microsoft.com/office/powerpoint/2010/main" val="79653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4D46-05ED-4443-B7D5-0C095487B637}"/>
              </a:ext>
            </a:extLst>
          </p:cNvPr>
          <p:cNvSpPr>
            <a:spLocks noGrp="1"/>
          </p:cNvSpPr>
          <p:nvPr>
            <p:ph type="title"/>
          </p:nvPr>
        </p:nvSpPr>
        <p:spPr>
          <a:xfrm flipV="1">
            <a:off x="1141413" y="-670560"/>
            <a:ext cx="9905998" cy="1289078"/>
          </a:xfrm>
        </p:spPr>
        <p:txBody>
          <a:bodyPr/>
          <a:lstStyle/>
          <a:p>
            <a:endParaRPr lang="en-US" dirty="0"/>
          </a:p>
        </p:txBody>
      </p:sp>
      <p:sp>
        <p:nvSpPr>
          <p:cNvPr id="3" name="Content Placeholder 2">
            <a:extLst>
              <a:ext uri="{FF2B5EF4-FFF2-40B4-BE49-F238E27FC236}">
                <a16:creationId xmlns:a16="http://schemas.microsoft.com/office/drawing/2014/main" id="{F5304509-5D4B-4249-B80D-D0F7F1FDB24A}"/>
              </a:ext>
            </a:extLst>
          </p:cNvPr>
          <p:cNvSpPr>
            <a:spLocks noGrp="1"/>
          </p:cNvSpPr>
          <p:nvPr>
            <p:ph idx="1"/>
          </p:nvPr>
        </p:nvSpPr>
        <p:spPr>
          <a:xfrm>
            <a:off x="1385252" y="618518"/>
            <a:ext cx="9905999" cy="5303521"/>
          </a:xfrm>
        </p:spPr>
        <p:txBody>
          <a:bodyPr>
            <a:normAutofit fontScale="85000" lnSpcReduction="10000"/>
          </a:bodyPr>
          <a:lstStyle/>
          <a:p>
            <a:r>
              <a:rPr lang="en-US" dirty="0">
                <a:solidFill>
                  <a:srgbClr val="202122"/>
                </a:solidFill>
                <a:effectLst/>
                <a:latin typeface="Arial" panose="020B0604020202020204" pitchFamily="34" charset="0"/>
              </a:rPr>
              <a:t>In </a:t>
            </a:r>
            <a:r>
              <a:rPr lang="en-US" dirty="0">
                <a:solidFill>
                  <a:srgbClr val="0645AD"/>
                </a:solidFill>
                <a:effectLst/>
                <a:latin typeface="Arial" panose="020B0604020202020204" pitchFamily="34" charset="0"/>
                <a:hlinkClick r:id="rId2" tooltip="Power engineering">
                  <a:extLst>
                    <a:ext uri="{A12FA001-AC4F-418D-AE19-62706E023703}">
                      <ahyp:hlinkClr xmlns:ahyp="http://schemas.microsoft.com/office/drawing/2018/hyperlinkcolor" val="tx"/>
                    </a:ext>
                  </a:extLst>
                </a:hlinkClick>
              </a:rPr>
              <a:t>power engineering</a:t>
            </a:r>
            <a:r>
              <a:rPr lang="en-US" dirty="0">
                <a:solidFill>
                  <a:srgbClr val="202122"/>
                </a:solidFill>
                <a:effectLst/>
                <a:latin typeface="Arial" panose="020B0604020202020204" pitchFamily="34" charset="0"/>
              </a:rPr>
              <a:t>, a </a:t>
            </a:r>
            <a:r>
              <a:rPr lang="en-US" b="1" dirty="0">
                <a:solidFill>
                  <a:srgbClr val="202122"/>
                </a:solidFill>
                <a:effectLst/>
                <a:latin typeface="Arial" panose="020B0604020202020204" pitchFamily="34" charset="0"/>
              </a:rPr>
              <a:t>single-line diagram</a:t>
            </a:r>
            <a:r>
              <a:rPr lang="en-US" dirty="0">
                <a:solidFill>
                  <a:srgbClr val="202122"/>
                </a:solidFill>
                <a:effectLst/>
                <a:latin typeface="Arial" panose="020B0604020202020204" pitchFamily="34" charset="0"/>
              </a:rPr>
              <a:t> (</a:t>
            </a:r>
            <a:r>
              <a:rPr lang="en-US" b="1" dirty="0">
                <a:solidFill>
                  <a:srgbClr val="202122"/>
                </a:solidFill>
                <a:effectLst/>
                <a:latin typeface="Arial" panose="020B0604020202020204" pitchFamily="34" charset="0"/>
              </a:rPr>
              <a:t>SLD</a:t>
            </a:r>
            <a:r>
              <a:rPr lang="en-US" dirty="0">
                <a:solidFill>
                  <a:srgbClr val="202122"/>
                </a:solidFill>
                <a:effectLst/>
                <a:latin typeface="Arial" panose="020B0604020202020204" pitchFamily="34" charset="0"/>
              </a:rPr>
              <a:t>), also sometimes called </a:t>
            </a:r>
            <a:r>
              <a:rPr lang="en-US" b="1" dirty="0">
                <a:solidFill>
                  <a:srgbClr val="202122"/>
                </a:solidFill>
                <a:effectLst/>
                <a:latin typeface="Arial" panose="020B0604020202020204" pitchFamily="34" charset="0"/>
              </a:rPr>
              <a:t>one-line diagram</a:t>
            </a:r>
            <a:r>
              <a:rPr lang="en-US" dirty="0">
                <a:solidFill>
                  <a:srgbClr val="202122"/>
                </a:solidFill>
                <a:effectLst/>
                <a:latin typeface="Arial" panose="020B0604020202020204" pitchFamily="34" charset="0"/>
              </a:rPr>
              <a:t>, is a symbolic representation of a </a:t>
            </a:r>
            <a:r>
              <a:rPr lang="en-US" dirty="0">
                <a:solidFill>
                  <a:srgbClr val="0645AD"/>
                </a:solidFill>
                <a:effectLst/>
                <a:latin typeface="Arial" panose="020B0604020202020204" pitchFamily="34" charset="0"/>
                <a:hlinkClick r:id="rId3" tooltip="Three-phase">
                  <a:extLst>
                    <a:ext uri="{A12FA001-AC4F-418D-AE19-62706E023703}">
                      <ahyp:hlinkClr xmlns:ahyp="http://schemas.microsoft.com/office/drawing/2018/hyperlinkcolor" val="tx"/>
                    </a:ext>
                  </a:extLst>
                </a:hlinkClick>
              </a:rPr>
              <a:t>three-phase</a:t>
            </a:r>
            <a:r>
              <a:rPr lang="en-US" dirty="0">
                <a:solidFill>
                  <a:srgbClr val="202122"/>
                </a:solidFill>
                <a:effectLst/>
                <a:latin typeface="Arial" panose="020B0604020202020204" pitchFamily="34" charset="0"/>
              </a:rPr>
              <a:t> electric power system.</a:t>
            </a:r>
            <a:r>
              <a:rPr lang="en-US" baseline="30000" dirty="0">
                <a:solidFill>
                  <a:srgbClr val="0645AD"/>
                </a:solidFill>
                <a:effectLst/>
                <a:latin typeface="Arial" panose="020B0604020202020204" pitchFamily="34" charset="0"/>
                <a:hlinkClick r:id="rId4">
                  <a:extLst>
                    <a:ext uri="{A12FA001-AC4F-418D-AE19-62706E023703}">
                      <ahyp:hlinkClr xmlns:ahyp="http://schemas.microsoft.com/office/drawing/2018/hyperlinkcolor" val="tx"/>
                    </a:ext>
                  </a:extLst>
                </a:hlinkClick>
              </a:rPr>
              <a:t>[1]</a:t>
            </a:r>
            <a:endParaRPr lang="en-US" dirty="0">
              <a:solidFill>
                <a:srgbClr val="202122"/>
              </a:solidFill>
              <a:effectLst/>
              <a:latin typeface="Arial" panose="020B0604020202020204" pitchFamily="34" charset="0"/>
            </a:endParaRPr>
          </a:p>
          <a:p>
            <a:r>
              <a:rPr lang="en-US" dirty="0">
                <a:solidFill>
                  <a:srgbClr val="202122"/>
                </a:solidFill>
                <a:effectLst/>
                <a:latin typeface="Arial" panose="020B0604020202020204" pitchFamily="34" charset="0"/>
              </a:rPr>
              <a:t>The one-line diagram has its largest application in </a:t>
            </a:r>
            <a:r>
              <a:rPr lang="en-US" dirty="0">
                <a:solidFill>
                  <a:srgbClr val="0645AD"/>
                </a:solidFill>
                <a:effectLst/>
                <a:latin typeface="Arial" panose="020B0604020202020204" pitchFamily="34" charset="0"/>
                <a:hlinkClick r:id="rId5" tooltip="Power flow study">
                  <a:extLst>
                    <a:ext uri="{A12FA001-AC4F-418D-AE19-62706E023703}">
                      <ahyp:hlinkClr xmlns:ahyp="http://schemas.microsoft.com/office/drawing/2018/hyperlinkcolor" val="tx"/>
                    </a:ext>
                  </a:extLst>
                </a:hlinkClick>
              </a:rPr>
              <a:t>power flow studies</a:t>
            </a:r>
            <a:r>
              <a:rPr lang="en-US" dirty="0">
                <a:solidFill>
                  <a:srgbClr val="202122"/>
                </a:solidFill>
                <a:effectLst/>
                <a:latin typeface="Arial" panose="020B0604020202020204" pitchFamily="34" charset="0"/>
              </a:rPr>
              <a:t>. Electrical elements such as circuit breakers, transformers, capacitors, </a:t>
            </a:r>
            <a:r>
              <a:rPr lang="en-US" dirty="0">
                <a:solidFill>
                  <a:srgbClr val="0645AD"/>
                </a:solidFill>
                <a:effectLst/>
                <a:latin typeface="Arial" panose="020B0604020202020204" pitchFamily="34" charset="0"/>
                <a:hlinkClick r:id="rId6" tooltip="Busbar">
                  <a:extLst>
                    <a:ext uri="{A12FA001-AC4F-418D-AE19-62706E023703}">
                      <ahyp:hlinkClr xmlns:ahyp="http://schemas.microsoft.com/office/drawing/2018/hyperlinkcolor" val="tx"/>
                    </a:ext>
                  </a:extLst>
                </a:hlinkClick>
              </a:rPr>
              <a:t>bus bars</a:t>
            </a:r>
            <a:r>
              <a:rPr lang="en-US" dirty="0">
                <a:solidFill>
                  <a:srgbClr val="202122"/>
                </a:solidFill>
                <a:effectLst/>
                <a:latin typeface="Arial" panose="020B0604020202020204" pitchFamily="34" charset="0"/>
              </a:rPr>
              <a:t>, and conductors are shown by standardized schematic symbols.</a:t>
            </a:r>
            <a:r>
              <a:rPr lang="en-US" baseline="30000" dirty="0">
                <a:solidFill>
                  <a:srgbClr val="0645AD"/>
                </a:solidFill>
                <a:effectLst/>
                <a:latin typeface="Arial" panose="020B0604020202020204" pitchFamily="34" charset="0"/>
                <a:hlinkClick r:id="rId4">
                  <a:extLst>
                    <a:ext uri="{A12FA001-AC4F-418D-AE19-62706E023703}">
                      <ahyp:hlinkClr xmlns:ahyp="http://schemas.microsoft.com/office/drawing/2018/hyperlinkcolor" val="tx"/>
                    </a:ext>
                  </a:extLst>
                </a:hlinkClick>
              </a:rPr>
              <a:t>[1]</a:t>
            </a:r>
            <a:r>
              <a:rPr lang="en-US" dirty="0">
                <a:solidFill>
                  <a:srgbClr val="202122"/>
                </a:solidFill>
                <a:effectLst/>
                <a:latin typeface="Arial" panose="020B0604020202020204" pitchFamily="34" charset="0"/>
              </a:rPr>
              <a:t> Instead of representing each of three phases with a separate line or terminal, only one conductor is represented.</a:t>
            </a:r>
          </a:p>
          <a:p>
            <a:r>
              <a:rPr lang="en-US" dirty="0">
                <a:solidFill>
                  <a:srgbClr val="202122"/>
                </a:solidFill>
                <a:effectLst/>
                <a:latin typeface="Arial" panose="020B0604020202020204" pitchFamily="34" charset="0"/>
              </a:rPr>
              <a:t>It is a form of </a:t>
            </a:r>
            <a:r>
              <a:rPr lang="en-US" dirty="0">
                <a:solidFill>
                  <a:srgbClr val="0645AD"/>
                </a:solidFill>
                <a:effectLst/>
                <a:latin typeface="Arial" panose="020B0604020202020204" pitchFamily="34" charset="0"/>
                <a:hlinkClick r:id="rId7" tooltip="Block diagram">
                  <a:extLst>
                    <a:ext uri="{A12FA001-AC4F-418D-AE19-62706E023703}">
                      <ahyp:hlinkClr xmlns:ahyp="http://schemas.microsoft.com/office/drawing/2018/hyperlinkcolor" val="tx"/>
                    </a:ext>
                  </a:extLst>
                </a:hlinkClick>
              </a:rPr>
              <a:t>block diagram</a:t>
            </a:r>
            <a:r>
              <a:rPr lang="en-US" dirty="0">
                <a:solidFill>
                  <a:srgbClr val="202122"/>
                </a:solidFill>
                <a:effectLst/>
                <a:latin typeface="Arial" panose="020B0604020202020204" pitchFamily="34" charset="0"/>
              </a:rPr>
              <a:t> graphically depicting the paths for power flow between entities of the system. Elements on the diagram do not represent the physical size or location of the electrical equipment, but it is a common convention to organize the diagram with the same left-to-right, top-to-bottom sequence as the </a:t>
            </a:r>
            <a:r>
              <a:rPr lang="en-US" dirty="0">
                <a:solidFill>
                  <a:srgbClr val="0645AD"/>
                </a:solidFill>
                <a:effectLst/>
                <a:latin typeface="Arial" panose="020B0604020202020204" pitchFamily="34" charset="0"/>
                <a:hlinkClick r:id="rId8" tooltip="Switchgear">
                  <a:extLst>
                    <a:ext uri="{A12FA001-AC4F-418D-AE19-62706E023703}">
                      <ahyp:hlinkClr xmlns:ahyp="http://schemas.microsoft.com/office/drawing/2018/hyperlinkcolor" val="tx"/>
                    </a:ext>
                  </a:extLst>
                </a:hlinkClick>
              </a:rPr>
              <a:t>switchgear</a:t>
            </a:r>
            <a:r>
              <a:rPr lang="en-US" dirty="0">
                <a:solidFill>
                  <a:srgbClr val="202122"/>
                </a:solidFill>
                <a:effectLst/>
                <a:latin typeface="Arial" panose="020B0604020202020204" pitchFamily="34" charset="0"/>
              </a:rPr>
              <a:t> or other apparatus represented. A one-line diagram can also be used to show a high level view of conduit runs for a </a:t>
            </a:r>
            <a:r>
              <a:rPr lang="en-US" dirty="0">
                <a:solidFill>
                  <a:srgbClr val="0645AD"/>
                </a:solidFill>
                <a:effectLst/>
                <a:latin typeface="Arial" panose="020B0604020202020204" pitchFamily="34" charset="0"/>
                <a:hlinkClick r:id="rId9" tooltip="Power-line communication">
                  <a:extLst>
                    <a:ext uri="{A12FA001-AC4F-418D-AE19-62706E023703}">
                      <ahyp:hlinkClr xmlns:ahyp="http://schemas.microsoft.com/office/drawing/2018/hyperlinkcolor" val="tx"/>
                    </a:ext>
                  </a:extLst>
                </a:hlinkClick>
              </a:rPr>
              <a:t>PLC</a:t>
            </a:r>
            <a:r>
              <a:rPr lang="en-US" dirty="0">
                <a:solidFill>
                  <a:srgbClr val="202122"/>
                </a:solidFill>
                <a:effectLst/>
                <a:latin typeface="Arial" panose="020B0604020202020204" pitchFamily="34" charset="0"/>
              </a:rPr>
              <a:t> control system.</a:t>
            </a:r>
          </a:p>
          <a:p>
            <a:endParaRPr lang="en-US" dirty="0"/>
          </a:p>
        </p:txBody>
      </p:sp>
    </p:spTree>
    <p:extLst>
      <p:ext uri="{BB962C8B-B14F-4D97-AF65-F5344CB8AC3E}">
        <p14:creationId xmlns:p14="http://schemas.microsoft.com/office/powerpoint/2010/main" val="210924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5CC2-221E-4076-8DE0-DA3C46E57B2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D4FB753-F863-4063-8DE6-0FE9B85DFCF9}"/>
              </a:ext>
            </a:extLst>
          </p:cNvPr>
          <p:cNvPicPr>
            <a:picLocks noGrp="1" noChangeAspect="1"/>
          </p:cNvPicPr>
          <p:nvPr>
            <p:ph idx="1"/>
          </p:nvPr>
        </p:nvPicPr>
        <p:blipFill>
          <a:blip r:embed="rId2"/>
          <a:stretch>
            <a:fillRect/>
          </a:stretch>
        </p:blipFill>
        <p:spPr>
          <a:xfrm>
            <a:off x="1386840" y="243840"/>
            <a:ext cx="9905998" cy="6370320"/>
          </a:xfrm>
        </p:spPr>
      </p:pic>
    </p:spTree>
    <p:extLst>
      <p:ext uri="{BB962C8B-B14F-4D97-AF65-F5344CB8AC3E}">
        <p14:creationId xmlns:p14="http://schemas.microsoft.com/office/powerpoint/2010/main" val="151898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DC16-AE59-46F3-909D-8D3471EDABA9}"/>
              </a:ext>
            </a:extLst>
          </p:cNvPr>
          <p:cNvSpPr>
            <a:spLocks noGrp="1"/>
          </p:cNvSpPr>
          <p:nvPr>
            <p:ph type="title"/>
          </p:nvPr>
        </p:nvSpPr>
        <p:spPr/>
        <p:txBody>
          <a:bodyPr/>
          <a:lstStyle/>
          <a:p>
            <a:r>
              <a:rPr lang="en-US" dirty="0"/>
              <a:t>Components of single line diagram</a:t>
            </a:r>
          </a:p>
        </p:txBody>
      </p:sp>
      <p:pic>
        <p:nvPicPr>
          <p:cNvPr id="5" name="Content Placeholder 4">
            <a:extLst>
              <a:ext uri="{FF2B5EF4-FFF2-40B4-BE49-F238E27FC236}">
                <a16:creationId xmlns:a16="http://schemas.microsoft.com/office/drawing/2014/main" id="{54AE5ACC-2EED-46D4-A22B-B1FE94D6F0E7}"/>
              </a:ext>
            </a:extLst>
          </p:cNvPr>
          <p:cNvPicPr>
            <a:picLocks noGrp="1" noChangeAspect="1"/>
          </p:cNvPicPr>
          <p:nvPr>
            <p:ph idx="1"/>
          </p:nvPr>
        </p:nvPicPr>
        <p:blipFill>
          <a:blip r:embed="rId2"/>
          <a:stretch>
            <a:fillRect/>
          </a:stretch>
        </p:blipFill>
        <p:spPr>
          <a:xfrm>
            <a:off x="533400" y="2249488"/>
            <a:ext cx="10911840" cy="4273232"/>
          </a:xfrm>
        </p:spPr>
      </p:pic>
    </p:spTree>
    <p:extLst>
      <p:ext uri="{BB962C8B-B14F-4D97-AF65-F5344CB8AC3E}">
        <p14:creationId xmlns:p14="http://schemas.microsoft.com/office/powerpoint/2010/main" val="14599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CBF2-26AB-40DE-9521-80B21FFCFC36}"/>
              </a:ext>
            </a:extLst>
          </p:cNvPr>
          <p:cNvSpPr>
            <a:spLocks noGrp="1"/>
          </p:cNvSpPr>
          <p:nvPr>
            <p:ph type="title"/>
          </p:nvPr>
        </p:nvSpPr>
        <p:spPr/>
        <p:txBody>
          <a:bodyPr/>
          <a:lstStyle/>
          <a:p>
            <a:r>
              <a:rPr lang="en-US" dirty="0"/>
              <a:t>Advantage of single line diagram</a:t>
            </a:r>
          </a:p>
        </p:txBody>
      </p:sp>
      <p:sp>
        <p:nvSpPr>
          <p:cNvPr id="3" name="Content Placeholder 2">
            <a:extLst>
              <a:ext uri="{FF2B5EF4-FFF2-40B4-BE49-F238E27FC236}">
                <a16:creationId xmlns:a16="http://schemas.microsoft.com/office/drawing/2014/main" id="{F21AE2FD-F808-4486-9B9F-F25F908491A5}"/>
              </a:ext>
            </a:extLst>
          </p:cNvPr>
          <p:cNvSpPr>
            <a:spLocks noGrp="1"/>
          </p:cNvSpPr>
          <p:nvPr>
            <p:ph idx="1"/>
          </p:nvPr>
        </p:nvSpPr>
        <p:spPr/>
        <p:txBody>
          <a:bodyPr/>
          <a:lstStyle/>
          <a:p>
            <a:r>
              <a:rPr lang="en-US" dirty="0">
                <a:solidFill>
                  <a:srgbClr val="202124"/>
                </a:solidFill>
                <a:effectLst/>
                <a:latin typeface="arial" panose="020B0604020202020204" pitchFamily="34" charset="0"/>
              </a:rPr>
              <a:t>A one-line diagram is usually used along with other notational simplifications, such as the per-unit system. A secondary advantage to using a one-line diagram is that </a:t>
            </a:r>
            <a:r>
              <a:rPr lang="en-US" b="1" dirty="0">
                <a:solidFill>
                  <a:srgbClr val="202124"/>
                </a:solidFill>
                <a:effectLst/>
                <a:latin typeface="arial" panose="020B0604020202020204" pitchFamily="34" charset="0"/>
              </a:rPr>
              <a:t>the simpler diagram leaves more space for non-electrical, such as economic, information to be included</a:t>
            </a:r>
            <a:r>
              <a:rPr lang="en-US" dirty="0">
                <a:solidFill>
                  <a:srgbClr val="202124"/>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27032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137C-344C-4240-A52F-41498064A6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96999C-41A1-4513-9653-BC95B7E8D41E}"/>
              </a:ext>
            </a:extLst>
          </p:cNvPr>
          <p:cNvSpPr>
            <a:spLocks noGrp="1"/>
          </p:cNvSpPr>
          <p:nvPr>
            <p:ph idx="1"/>
          </p:nvPr>
        </p:nvSpPr>
        <p:spPr/>
        <p:txBody>
          <a:bodyPr>
            <a:normAutofit/>
          </a:bodyPr>
          <a:lstStyle/>
          <a:p>
            <a:pPr marL="2286000" lvl="5" indent="0">
              <a:buNone/>
            </a:pPr>
            <a:r>
              <a:rPr lang="en-US" sz="5000" b="1" dirty="0">
                <a:solidFill>
                  <a:schemeClr val="accent3">
                    <a:lumMod val="50000"/>
                  </a:schemeClr>
                </a:solidFill>
              </a:rPr>
              <a:t>THANK YOU</a:t>
            </a:r>
          </a:p>
        </p:txBody>
      </p:sp>
    </p:spTree>
    <p:extLst>
      <p:ext uri="{BB962C8B-B14F-4D97-AF65-F5344CB8AC3E}">
        <p14:creationId xmlns:p14="http://schemas.microsoft.com/office/powerpoint/2010/main" val="3121098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13</TotalTime>
  <Words>254</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Linux Libertine</vt:lpstr>
      <vt:lpstr>Trebuchet MS</vt:lpstr>
      <vt:lpstr>Tw Cen MT</vt:lpstr>
      <vt:lpstr>Circuit</vt:lpstr>
      <vt:lpstr>Single-line diagram </vt:lpstr>
      <vt:lpstr>PowerPoint Presentation</vt:lpstr>
      <vt:lpstr>PowerPoint Presentation</vt:lpstr>
      <vt:lpstr>Components of single line diagram</vt:lpstr>
      <vt:lpstr>Advantage of single line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Single-line diagram</dc:title>
  <dc:creator>DCL</dc:creator>
  <cp:lastModifiedBy>DCL</cp:lastModifiedBy>
  <cp:revision>2</cp:revision>
  <dcterms:created xsi:type="dcterms:W3CDTF">2021-08-25T14:54:36Z</dcterms:created>
  <dcterms:modified xsi:type="dcterms:W3CDTF">2021-08-25T15:07:59Z</dcterms:modified>
</cp:coreProperties>
</file>