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lectronicshub.org/types-of-faults-in-electrical-power-systems/#Effects-2" TargetMode="External"/><Relationship Id="rId13" Type="http://schemas.openxmlformats.org/officeDocument/2006/relationships/hyperlink" Target="https://www.electronicshub.org/types-of-faults-in-electrical-power-systems/#Fuse" TargetMode="External"/><Relationship Id="rId3" Type="http://schemas.openxmlformats.org/officeDocument/2006/relationships/hyperlink" Target="https://www.electronicshub.org/types-of-faults-in-electrical-power-systems/#Open_Circuit_Faults" TargetMode="External"/><Relationship Id="rId7" Type="http://schemas.openxmlformats.org/officeDocument/2006/relationships/hyperlink" Target="https://www.electronicshub.org/types-of-faults-in-electrical-power-systems/#Causes-2" TargetMode="External"/><Relationship Id="rId12" Type="http://schemas.openxmlformats.org/officeDocument/2006/relationships/hyperlink" Target="https://www.electronicshub.org/types-of-faults-in-electrical-power-systems/#Protection_Devices_against_Faults" TargetMode="External"/><Relationship Id="rId2" Type="http://schemas.openxmlformats.org/officeDocument/2006/relationships/hyperlink" Target="https://www.electronicshub.org/types-of-faults-in-electrical-power-systems/#Types_of_Faults" TargetMode="External"/><Relationship Id="rId16" Type="http://schemas.openxmlformats.org/officeDocument/2006/relationships/hyperlink" Target="https://www.electronicshub.org/types-of-faults-in-electrical-power-systems/#Lighting_Arrest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ectronicshub.org/types-of-faults-in-electrical-power-systems/#Short_Circuit_Faults" TargetMode="External"/><Relationship Id="rId11" Type="http://schemas.openxmlformats.org/officeDocument/2006/relationships/hyperlink" Target="https://www.electronicshub.org/types-of-faults-in-electrical-power-systems/#Unsymmetrical_Faults" TargetMode="External"/><Relationship Id="rId5" Type="http://schemas.openxmlformats.org/officeDocument/2006/relationships/hyperlink" Target="https://www.electronicshub.org/types-of-faults-in-electrical-power-systems/#Effects" TargetMode="External"/><Relationship Id="rId15" Type="http://schemas.openxmlformats.org/officeDocument/2006/relationships/hyperlink" Target="https://www.electronicshub.org/types-of-faults-in-electrical-power-systems/#Protective_Relays" TargetMode="External"/><Relationship Id="rId10" Type="http://schemas.openxmlformats.org/officeDocument/2006/relationships/hyperlink" Target="https://www.electronicshub.org/types-of-faults-in-electrical-power-systems/#Symmetrical_Faults" TargetMode="External"/><Relationship Id="rId4" Type="http://schemas.openxmlformats.org/officeDocument/2006/relationships/hyperlink" Target="https://www.electronicshub.org/types-of-faults-in-electrical-power-systems/#Causes" TargetMode="External"/><Relationship Id="rId9" Type="http://schemas.openxmlformats.org/officeDocument/2006/relationships/hyperlink" Target="https://www.electronicshub.org/types-of-faults-in-electrical-power-systems/#Symmetrical_and_Unsymmetrical_Faults" TargetMode="External"/><Relationship Id="rId14" Type="http://schemas.openxmlformats.org/officeDocument/2006/relationships/hyperlink" Target="https://www.electronicshub.org/types-of-faults-in-electrical-power-systems/#Circuit_Breake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843E-DFE4-4158-90CF-70A1A85FD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6820" y="641023"/>
            <a:ext cx="8791575" cy="1087274"/>
          </a:xfrm>
        </p:spPr>
        <p:txBody>
          <a:bodyPr/>
          <a:lstStyle/>
          <a:p>
            <a:r>
              <a:rPr lang="en-US" dirty="0"/>
              <a:t>Faults in power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A7E2E-8569-441A-A6C9-4365C044E0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Md </a:t>
            </a:r>
            <a:r>
              <a:rPr lang="en-US" sz="28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borhan</a:t>
            </a:r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Uddin </a:t>
            </a:r>
          </a:p>
          <a:p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191-33-922</a:t>
            </a:r>
          </a:p>
        </p:txBody>
      </p:sp>
    </p:spTree>
    <p:extLst>
      <p:ext uri="{BB962C8B-B14F-4D97-AF65-F5344CB8AC3E}">
        <p14:creationId xmlns:p14="http://schemas.microsoft.com/office/powerpoint/2010/main" val="135666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67312-E1BE-4A17-991A-111E63F2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143"/>
                </a:solidFill>
                <a:latin typeface="Oxygen"/>
              </a:rPr>
              <a:t>Fault</a:t>
            </a:r>
            <a:br>
              <a:rPr lang="en-US" dirty="0">
                <a:solidFill>
                  <a:srgbClr val="007143"/>
                </a:solidFill>
                <a:latin typeface="Oxygen"/>
              </a:rPr>
            </a:br>
            <a:r>
              <a:rPr lang="en-US" dirty="0">
                <a:solidFill>
                  <a:srgbClr val="333333"/>
                </a:solidFill>
                <a:latin typeface="Oxygen"/>
              </a:rPr>
              <a:t>An event occurring on an electric system such as a short circuit, a broken wire, or an intermittent connection.</a:t>
            </a:r>
            <a:br>
              <a:rPr lang="en-US" dirty="0">
                <a:solidFill>
                  <a:srgbClr val="333333"/>
                </a:solidFill>
                <a:latin typeface="Oxygen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7EF97-DC03-4DD7-8480-F822D0111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In an electric power system, a fault or fault current is 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any abnormal electric current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. For example, a short circuit is a fault in which current bypasses the normal load. An open-circuit fault occurs if a circuit is interrupted by some failure. ... In a "ground fault" or "earth fault", current flows into the earth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45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958F3-4DD9-4D19-9037-EB5D9B6E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5582" y="232019"/>
            <a:ext cx="9905998" cy="1478570"/>
          </a:xfrm>
        </p:spPr>
        <p:txBody>
          <a:bodyPr/>
          <a:lstStyle/>
          <a:p>
            <a:r>
              <a:rPr lang="en-US" b="1" dirty="0"/>
              <a:t>Types of 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4ECAD-BE4D-4F9B-9C45-8718BE68A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528385"/>
          </a:xfrm>
        </p:spPr>
        <p:txBody>
          <a:bodyPr>
            <a:normAutofit fontScale="40000" lnSpcReduction="20000"/>
          </a:bodyPr>
          <a:lstStyle/>
          <a:p>
            <a:pPr fontAlgn="base"/>
            <a:r>
              <a:rPr lang="en-US" sz="3400" b="1" dirty="0">
                <a:solidFill>
                  <a:srgbClr val="FFFF00"/>
                </a:solidFill>
                <a:latin typeface="Open Sans"/>
                <a:hlinkClick r:id="rId2" tooltip="Types of Fault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Types of Faults</a:t>
            </a:r>
            <a:endParaRPr lang="en-US" sz="3400" b="1" dirty="0">
              <a:solidFill>
                <a:srgbClr val="FFFF00"/>
              </a:solidFill>
              <a:latin typeface="Open Sans"/>
            </a:endParaRPr>
          </a:p>
          <a:p>
            <a:pPr marL="742950" lvl="1" indent="-285750" fontAlgn="base"/>
            <a:r>
              <a:rPr lang="en-US" sz="3400" b="1" dirty="0">
                <a:solidFill>
                  <a:srgbClr val="FFFF00"/>
                </a:solidFill>
                <a:latin typeface="Open Sans"/>
                <a:hlinkClick r:id="rId3" tooltip="Open Circuit Fault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 Circuit Faults</a:t>
            </a:r>
            <a:endParaRPr lang="en-US" sz="3400" b="1" dirty="0">
              <a:solidFill>
                <a:srgbClr val="FFFF00"/>
              </a:solidFill>
              <a:latin typeface="Open Sans"/>
            </a:endParaRPr>
          </a:p>
          <a:p>
            <a:pPr lvl="2" fontAlgn="base"/>
            <a:r>
              <a:rPr lang="en-US" sz="3400" b="1" dirty="0">
                <a:solidFill>
                  <a:srgbClr val="FFFF00"/>
                </a:solidFill>
                <a:latin typeface="Open Sans"/>
                <a:hlinkClick r:id="rId4" tooltip="Caus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Causes</a:t>
            </a:r>
            <a:endParaRPr lang="en-US" sz="3400" b="1" dirty="0">
              <a:solidFill>
                <a:srgbClr val="FFFF00"/>
              </a:solidFill>
              <a:latin typeface="Open Sans"/>
            </a:endParaRPr>
          </a:p>
          <a:p>
            <a:pPr lvl="2" fontAlgn="base"/>
            <a:r>
              <a:rPr lang="en-US" sz="3400" b="1" dirty="0">
                <a:solidFill>
                  <a:srgbClr val="FFFF00"/>
                </a:solidFill>
                <a:latin typeface="Open Sans"/>
                <a:hlinkClick r:id="rId5" tooltip="Effect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Effects</a:t>
            </a:r>
            <a:endParaRPr lang="en-US" sz="3400" b="1" dirty="0">
              <a:solidFill>
                <a:srgbClr val="FFFF00"/>
              </a:solidFill>
              <a:latin typeface="Open Sans"/>
            </a:endParaRPr>
          </a:p>
          <a:p>
            <a:pPr marL="742950" lvl="1" indent="-285750" fontAlgn="base"/>
            <a:r>
              <a:rPr lang="en-US" sz="3400" b="1" dirty="0">
                <a:solidFill>
                  <a:srgbClr val="FFFF00"/>
                </a:solidFill>
                <a:latin typeface="Open Sans"/>
                <a:hlinkClick r:id="rId6" tooltip="Short Circuit Fault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Short Circuit Faults</a:t>
            </a:r>
            <a:endParaRPr lang="en-US" sz="3400" b="1" dirty="0">
              <a:solidFill>
                <a:srgbClr val="FFFF00"/>
              </a:solidFill>
              <a:latin typeface="Open Sans"/>
            </a:endParaRPr>
          </a:p>
          <a:p>
            <a:pPr lvl="2" fontAlgn="base"/>
            <a:r>
              <a:rPr lang="en-US" sz="3400" b="1" dirty="0">
                <a:solidFill>
                  <a:srgbClr val="FFFF00"/>
                </a:solidFill>
                <a:latin typeface="Open Sans"/>
                <a:hlinkClick r:id="rId7" tooltip="&#10;Caus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Causes</a:t>
            </a:r>
            <a:endParaRPr lang="en-US" sz="3400" b="1" dirty="0">
              <a:solidFill>
                <a:srgbClr val="FFFF00"/>
              </a:solidFill>
              <a:latin typeface="Open Sans"/>
            </a:endParaRPr>
          </a:p>
          <a:p>
            <a:pPr lvl="2" fontAlgn="base"/>
            <a:r>
              <a:rPr lang="en-US" sz="3400" b="1" dirty="0">
                <a:solidFill>
                  <a:srgbClr val="FFFF00"/>
                </a:solidFill>
                <a:latin typeface="Open Sans"/>
                <a:hlinkClick r:id="rId8" tooltip="Effect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Effects</a:t>
            </a:r>
            <a:endParaRPr lang="en-US" sz="3400" b="1" dirty="0">
              <a:solidFill>
                <a:srgbClr val="FFFF00"/>
              </a:solidFill>
              <a:latin typeface="Open Sans"/>
            </a:endParaRPr>
          </a:p>
          <a:p>
            <a:pPr marL="742950" lvl="1" indent="-285750" fontAlgn="base"/>
            <a:r>
              <a:rPr lang="en-US" sz="3400" b="1" dirty="0">
                <a:solidFill>
                  <a:srgbClr val="FFFF00"/>
                </a:solidFill>
                <a:latin typeface="Open Sans"/>
                <a:hlinkClick r:id="rId9" tooltip="Symmetrical and Unsymmetrical Fault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Symmetrical and Unsymmetrical Faults</a:t>
            </a:r>
            <a:endParaRPr lang="en-US" sz="3400" b="1" dirty="0">
              <a:solidFill>
                <a:srgbClr val="FFFF00"/>
              </a:solidFill>
              <a:latin typeface="Open Sans"/>
            </a:endParaRPr>
          </a:p>
          <a:p>
            <a:pPr lvl="2" fontAlgn="base"/>
            <a:r>
              <a:rPr lang="en-US" sz="3400" b="1" dirty="0">
                <a:solidFill>
                  <a:srgbClr val="FFFF00"/>
                </a:solidFill>
                <a:latin typeface="Open Sans"/>
                <a:hlinkClick r:id="rId10" tooltip="Symmetrical Fault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Symmetrical Faults</a:t>
            </a:r>
            <a:endParaRPr lang="en-US" sz="3400" b="1" dirty="0">
              <a:solidFill>
                <a:srgbClr val="FFFF00"/>
              </a:solidFill>
              <a:latin typeface="Open Sans"/>
            </a:endParaRPr>
          </a:p>
          <a:p>
            <a:pPr lvl="2" fontAlgn="base"/>
            <a:r>
              <a:rPr lang="en-US" sz="3400" b="1" dirty="0">
                <a:solidFill>
                  <a:srgbClr val="FFFF00"/>
                </a:solidFill>
                <a:latin typeface="Open Sans"/>
                <a:hlinkClick r:id="rId11" tooltip="Unsymmetrical Fault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Unsymmetrical Faults</a:t>
            </a:r>
            <a:endParaRPr lang="en-US" sz="3400" b="1" dirty="0">
              <a:solidFill>
                <a:srgbClr val="FFFF00"/>
              </a:solidFill>
              <a:latin typeface="Open Sans"/>
            </a:endParaRPr>
          </a:p>
          <a:p>
            <a:pPr fontAlgn="base"/>
            <a:r>
              <a:rPr lang="en-US" sz="3400" b="1" dirty="0">
                <a:solidFill>
                  <a:srgbClr val="FFFF00"/>
                </a:solidFill>
                <a:latin typeface="Open Sans"/>
                <a:hlinkClick r:id="rId12" tooltip="Protection Devices against Fault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Protection Devices against Faults</a:t>
            </a:r>
            <a:endParaRPr lang="en-US" sz="3400" b="1" dirty="0">
              <a:solidFill>
                <a:srgbClr val="FFFF00"/>
              </a:solidFill>
              <a:latin typeface="Open Sans"/>
            </a:endParaRPr>
          </a:p>
          <a:p>
            <a:pPr marL="742950" lvl="1" indent="-285750" fontAlgn="base"/>
            <a:r>
              <a:rPr lang="en-US" sz="3400" b="1" dirty="0">
                <a:solidFill>
                  <a:srgbClr val="FFFF00"/>
                </a:solidFill>
                <a:latin typeface="Open Sans"/>
                <a:hlinkClick r:id="rId13" tooltip="Fus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Fuse</a:t>
            </a:r>
            <a:endParaRPr lang="en-US" sz="3400" b="1" dirty="0">
              <a:solidFill>
                <a:srgbClr val="FFFF00"/>
              </a:solidFill>
              <a:latin typeface="Open Sans"/>
            </a:endParaRPr>
          </a:p>
          <a:p>
            <a:pPr marL="742950" lvl="1" indent="-285750" fontAlgn="base"/>
            <a:r>
              <a:rPr lang="en-US" sz="3400" b="1" dirty="0">
                <a:solidFill>
                  <a:srgbClr val="FFFF00"/>
                </a:solidFill>
                <a:latin typeface="Open Sans"/>
                <a:hlinkClick r:id="rId14" tooltip="Circuit Break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Circuit Breaker</a:t>
            </a:r>
            <a:endParaRPr lang="en-US" sz="3400" b="1" dirty="0">
              <a:solidFill>
                <a:srgbClr val="FFFF00"/>
              </a:solidFill>
              <a:latin typeface="Open Sans"/>
            </a:endParaRPr>
          </a:p>
          <a:p>
            <a:pPr marL="742950" lvl="1" indent="-285750" fontAlgn="base"/>
            <a:r>
              <a:rPr lang="en-US" sz="3400" b="1" dirty="0">
                <a:solidFill>
                  <a:srgbClr val="FFFF00"/>
                </a:solidFill>
                <a:latin typeface="Open Sans"/>
                <a:hlinkClick r:id="rId15" tooltip="Protective Relay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Protective Relays</a:t>
            </a:r>
            <a:endParaRPr lang="en-US" sz="3400" b="1" dirty="0">
              <a:solidFill>
                <a:srgbClr val="FFFF00"/>
              </a:solidFill>
              <a:latin typeface="Open Sans"/>
            </a:endParaRPr>
          </a:p>
          <a:p>
            <a:pPr marL="742950" lvl="1" indent="-285750" fontAlgn="base"/>
            <a:r>
              <a:rPr lang="en-US" sz="3400" b="1" dirty="0">
                <a:solidFill>
                  <a:srgbClr val="FFFF00"/>
                </a:solidFill>
                <a:latin typeface="Open Sans"/>
                <a:hlinkClick r:id="rId16" tooltip="Lighting Arresto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Lighting Arrestor</a:t>
            </a:r>
            <a:endParaRPr lang="en-US" sz="3400" b="1" dirty="0">
              <a:solidFill>
                <a:srgbClr val="FFFF00"/>
              </a:solidFill>
              <a:latin typeface="Open 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0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13C75-1C12-4ADF-A3B5-B6A99962F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9260" y="156604"/>
            <a:ext cx="9905998" cy="1478570"/>
          </a:xfrm>
        </p:spPr>
        <p:txBody>
          <a:bodyPr/>
          <a:lstStyle/>
          <a:p>
            <a:r>
              <a:rPr lang="en-US" b="1" dirty="0"/>
              <a:t>High voltage transmission line fault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F042C8-3E29-4FB6-B31C-7E2A775A8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884" y="1941921"/>
            <a:ext cx="12025116" cy="4759475"/>
          </a:xfrm>
        </p:spPr>
      </p:pic>
    </p:spTree>
    <p:extLst>
      <p:ext uri="{BB962C8B-B14F-4D97-AF65-F5344CB8AC3E}">
        <p14:creationId xmlns:p14="http://schemas.microsoft.com/office/powerpoint/2010/main" val="348573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8FD6D-918D-48E7-9929-43E7ADC58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881" y="335714"/>
            <a:ext cx="9905998" cy="1478570"/>
          </a:xfrm>
        </p:spPr>
        <p:txBody>
          <a:bodyPr/>
          <a:lstStyle/>
          <a:p>
            <a:r>
              <a:rPr lang="en-US" b="1" dirty="0"/>
              <a:t>Fuse or protection device faults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E271BE-4DA1-4132-A58E-93B06F73B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948" y="2249487"/>
            <a:ext cx="10473180" cy="4462398"/>
          </a:xfrm>
        </p:spPr>
      </p:pic>
    </p:spTree>
    <p:extLst>
      <p:ext uri="{BB962C8B-B14F-4D97-AF65-F5344CB8AC3E}">
        <p14:creationId xmlns:p14="http://schemas.microsoft.com/office/powerpoint/2010/main" val="1987637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40DFC-1C1C-45D5-954E-D862334FC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BA124-B060-47B5-A384-7DFAAD1D4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961584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</TotalTime>
  <Words>145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</vt:lpstr>
      <vt:lpstr>Open Sans</vt:lpstr>
      <vt:lpstr>Oxygen</vt:lpstr>
      <vt:lpstr>Trebuchet MS</vt:lpstr>
      <vt:lpstr>Tw Cen MT</vt:lpstr>
      <vt:lpstr>Circuit</vt:lpstr>
      <vt:lpstr>Faults in power system</vt:lpstr>
      <vt:lpstr>Fault An event occurring on an electric system such as a short circuit, a broken wire, or an intermittent connection. </vt:lpstr>
      <vt:lpstr>Types of faults</vt:lpstr>
      <vt:lpstr>High voltage transmission line fault</vt:lpstr>
      <vt:lpstr>Fuse or protection device faults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Faults in power system</dc:title>
  <dc:creator>DCL</dc:creator>
  <cp:lastModifiedBy>DCL</cp:lastModifiedBy>
  <cp:revision>2</cp:revision>
  <dcterms:created xsi:type="dcterms:W3CDTF">2021-08-27T14:22:46Z</dcterms:created>
  <dcterms:modified xsi:type="dcterms:W3CDTF">2021-08-27T14:36:49Z</dcterms:modified>
</cp:coreProperties>
</file>