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67" r:id="rId3"/>
    <p:sldId id="268" r:id="rId4"/>
    <p:sldId id="257" r:id="rId5"/>
    <p:sldId id="260" r:id="rId6"/>
    <p:sldId id="264" r:id="rId7"/>
    <p:sldId id="265" r:id="rId8"/>
    <p:sldId id="271" r:id="rId9"/>
    <p:sldId id="263" r:id="rId10"/>
    <p:sldId id="259" r:id="rId11"/>
    <p:sldId id="261" r:id="rId12"/>
    <p:sldId id="258" r:id="rId13"/>
    <p:sldId id="262" r:id="rId14"/>
    <p:sldId id="270"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2"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 Id="rId5"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494A-410C-C3A7-9010-9D2C49E0A94D}"/>
              </a:ext>
            </a:extLst>
          </p:cNvPr>
          <p:cNvSpPr>
            <a:spLocks noGrp="1"/>
          </p:cNvSpPr>
          <p:nvPr>
            <p:ph type="ctrTitle"/>
          </p:nvPr>
        </p:nvSpPr>
        <p:spPr>
          <a:xfrm>
            <a:off x="1938069" y="0"/>
            <a:ext cx="8791575" cy="3072641"/>
          </a:xfrm>
        </p:spPr>
        <p:txBody>
          <a:bodyPr>
            <a:noAutofit/>
          </a:bodyPr>
          <a:lstStyle/>
          <a:p>
            <a:pPr algn="ctr"/>
            <a:r>
              <a:rPr lang="en-US" sz="4000" b="1" i="0" u="none" strike="noStrike" baseline="0" dirty="0">
                <a:latin typeface="Times New Roman" panose="02020603050405020304" pitchFamily="18" charset="0"/>
              </a:rPr>
              <a:t>Internet of Things-based Smart</a:t>
            </a:r>
            <a:br>
              <a:rPr lang="en-US" sz="4000" b="1" i="0" u="none" strike="noStrike" baseline="0" dirty="0">
                <a:latin typeface="Times New Roman" panose="02020603050405020304" pitchFamily="18" charset="0"/>
              </a:rPr>
            </a:br>
            <a:r>
              <a:rPr lang="en-US" sz="4000" b="1" i="0" u="none" strike="noStrike" baseline="0" dirty="0">
                <a:latin typeface="Times New Roman" panose="02020603050405020304" pitchFamily="18" charset="0"/>
              </a:rPr>
              <a:t>Switching and Controlling Modules with</a:t>
            </a:r>
            <a:br>
              <a:rPr lang="en-US" sz="4000" b="1" i="0" u="none" strike="noStrike" baseline="0" dirty="0">
                <a:latin typeface="Times New Roman" panose="02020603050405020304" pitchFamily="18" charset="0"/>
              </a:rPr>
            </a:br>
            <a:r>
              <a:rPr lang="en-US" sz="4000" b="1" i="0" u="none" strike="noStrike" baseline="0" dirty="0">
                <a:latin typeface="Times New Roman" panose="02020603050405020304" pitchFamily="18" charset="0"/>
              </a:rPr>
              <a:t>Computer Vision</a:t>
            </a:r>
            <a:endParaRPr lang="en-US" sz="4000" dirty="0"/>
          </a:p>
        </p:txBody>
      </p:sp>
      <p:sp>
        <p:nvSpPr>
          <p:cNvPr id="3" name="Subtitle 2">
            <a:extLst>
              <a:ext uri="{FF2B5EF4-FFF2-40B4-BE49-F238E27FC236}">
                <a16:creationId xmlns:a16="http://schemas.microsoft.com/office/drawing/2014/main" id="{4F162430-BA65-5E7D-09DA-500FE47AB2F7}"/>
              </a:ext>
            </a:extLst>
          </p:cNvPr>
          <p:cNvSpPr>
            <a:spLocks noGrp="1"/>
          </p:cNvSpPr>
          <p:nvPr>
            <p:ph type="subTitle" idx="1"/>
          </p:nvPr>
        </p:nvSpPr>
        <p:spPr>
          <a:xfrm>
            <a:off x="2159268" y="3300148"/>
            <a:ext cx="4677371" cy="1454732"/>
          </a:xfrm>
        </p:spPr>
        <p:txBody>
          <a:bodyPr>
            <a:normAutofit fontScale="62500" lnSpcReduction="20000"/>
          </a:bodyPr>
          <a:lstStyle/>
          <a:p>
            <a:r>
              <a:rPr lang="en-US" sz="2900" b="1" cap="none" dirty="0"/>
              <a:t>Supervised by</a:t>
            </a:r>
          </a:p>
          <a:p>
            <a:r>
              <a:rPr lang="en-US" sz="2900" b="1" cap="none" dirty="0" err="1"/>
              <a:t>Tanjum</a:t>
            </a:r>
            <a:r>
              <a:rPr lang="en-US" sz="2900" b="1" cap="none" dirty="0"/>
              <a:t> Rahi </a:t>
            </a:r>
            <a:r>
              <a:rPr lang="en-US" sz="2900" b="1" cap="none" dirty="0" err="1"/>
              <a:t>Akanto</a:t>
            </a:r>
            <a:r>
              <a:rPr lang="en-US" sz="2900" b="1" cap="none" dirty="0"/>
              <a:t>, Lecturer Department of EEE</a:t>
            </a:r>
          </a:p>
          <a:p>
            <a:r>
              <a:rPr lang="en-US" sz="2900" b="1" cap="none" dirty="0"/>
              <a:t>Daffodil International University</a:t>
            </a:r>
          </a:p>
          <a:p>
            <a:endParaRPr lang="en-US" dirty="0"/>
          </a:p>
        </p:txBody>
      </p:sp>
      <p:sp>
        <p:nvSpPr>
          <p:cNvPr id="4" name="Subtitle 2">
            <a:extLst>
              <a:ext uri="{FF2B5EF4-FFF2-40B4-BE49-F238E27FC236}">
                <a16:creationId xmlns:a16="http://schemas.microsoft.com/office/drawing/2014/main" id="{3DC586DA-79C7-7FD4-CB05-665B517BC792}"/>
              </a:ext>
            </a:extLst>
          </p:cNvPr>
          <p:cNvSpPr txBox="1">
            <a:spLocks/>
          </p:cNvSpPr>
          <p:nvPr/>
        </p:nvSpPr>
        <p:spPr>
          <a:xfrm>
            <a:off x="7703418" y="3300148"/>
            <a:ext cx="8791575" cy="1655762"/>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200" b="1" cap="none" dirty="0"/>
              <a:t>Submitted by</a:t>
            </a:r>
          </a:p>
          <a:p>
            <a:r>
              <a:rPr lang="en-US" sz="2200" b="1" cap="none" dirty="0"/>
              <a:t>Md. </a:t>
            </a:r>
            <a:r>
              <a:rPr lang="en-US" sz="2200" b="1" cap="none" dirty="0" err="1"/>
              <a:t>Hasemi</a:t>
            </a:r>
            <a:r>
              <a:rPr lang="en-US" sz="2200" b="1" cap="none" dirty="0"/>
              <a:t> </a:t>
            </a:r>
            <a:r>
              <a:rPr lang="en-US" sz="2200" b="1" cap="none" dirty="0" err="1"/>
              <a:t>Rafsan</a:t>
            </a:r>
            <a:r>
              <a:rPr lang="en-US" sz="2200" b="1" cap="none" dirty="0"/>
              <a:t> Jani </a:t>
            </a:r>
            <a:r>
              <a:rPr lang="en-US" sz="2200" b="1" cap="none" dirty="0" err="1"/>
              <a:t>Shohan</a:t>
            </a:r>
            <a:r>
              <a:rPr lang="en-US" sz="2200" b="1" cap="none" dirty="0"/>
              <a:t> </a:t>
            </a:r>
          </a:p>
          <a:p>
            <a:r>
              <a:rPr lang="en-US" sz="2200" b="1" dirty="0"/>
              <a:t>ID: 191-33-849</a:t>
            </a:r>
          </a:p>
          <a:p>
            <a:r>
              <a:rPr lang="en-US" sz="2200" b="1" cap="none" dirty="0"/>
              <a:t>Board No:315</a:t>
            </a:r>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352370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848F-C9CE-529B-2C83-11D52B3C9626}"/>
              </a:ext>
            </a:extLst>
          </p:cNvPr>
          <p:cNvSpPr>
            <a:spLocks noGrp="1"/>
          </p:cNvSpPr>
          <p:nvPr>
            <p:ph type="title"/>
          </p:nvPr>
        </p:nvSpPr>
        <p:spPr/>
        <p:txBody>
          <a:bodyPr>
            <a:normAutofit/>
          </a:bodyPr>
          <a:lstStyle/>
          <a:p>
            <a:r>
              <a:rPr lang="en-US" sz="3200" b="0" i="0" u="none" strike="noStrike" baseline="0" dirty="0">
                <a:latin typeface="Times New Roman" panose="02020603050405020304" pitchFamily="18" charset="0"/>
              </a:rPr>
              <a:t>Movement-based visual inspection of IOT-controlled areas</a:t>
            </a:r>
            <a:endParaRPr lang="en-US" sz="3200" dirty="0"/>
          </a:p>
        </p:txBody>
      </p:sp>
      <p:pic>
        <p:nvPicPr>
          <p:cNvPr id="4" name="Picture 3">
            <a:extLst>
              <a:ext uri="{FF2B5EF4-FFF2-40B4-BE49-F238E27FC236}">
                <a16:creationId xmlns:a16="http://schemas.microsoft.com/office/drawing/2014/main" id="{F8148B07-6344-AAF6-37DD-4EB3B555DD70}"/>
              </a:ext>
            </a:extLst>
          </p:cNvPr>
          <p:cNvPicPr>
            <a:picLocks noChangeAspect="1"/>
          </p:cNvPicPr>
          <p:nvPr/>
        </p:nvPicPr>
        <p:blipFill>
          <a:blip r:embed="rId2"/>
          <a:stretch>
            <a:fillRect/>
          </a:stretch>
        </p:blipFill>
        <p:spPr>
          <a:xfrm>
            <a:off x="1141414" y="1943707"/>
            <a:ext cx="10016322" cy="4295775"/>
          </a:xfrm>
          <a:prstGeom prst="rect">
            <a:avLst/>
          </a:prstGeom>
        </p:spPr>
      </p:pic>
    </p:spTree>
    <p:extLst>
      <p:ext uri="{BB962C8B-B14F-4D97-AF65-F5344CB8AC3E}">
        <p14:creationId xmlns:p14="http://schemas.microsoft.com/office/powerpoint/2010/main" val="142448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293C-1D60-9294-FB61-6C30205B7C89}"/>
              </a:ext>
            </a:extLst>
          </p:cNvPr>
          <p:cNvSpPr>
            <a:spLocks noGrp="1"/>
          </p:cNvSpPr>
          <p:nvPr>
            <p:ph type="title"/>
          </p:nvPr>
        </p:nvSpPr>
        <p:spPr>
          <a:xfrm>
            <a:off x="5107126" y="91813"/>
            <a:ext cx="9905998" cy="1478570"/>
          </a:xfrm>
        </p:spPr>
        <p:txBody>
          <a:bodyPr/>
          <a:lstStyle/>
          <a:p>
            <a:r>
              <a:rPr lang="en-US" dirty="0"/>
              <a:t>Visual inception process</a:t>
            </a:r>
          </a:p>
        </p:txBody>
      </p:sp>
      <p:pic>
        <p:nvPicPr>
          <p:cNvPr id="4" name="Picture 3">
            <a:extLst>
              <a:ext uri="{FF2B5EF4-FFF2-40B4-BE49-F238E27FC236}">
                <a16:creationId xmlns:a16="http://schemas.microsoft.com/office/drawing/2014/main" id="{120F0E1C-FC1E-BFB8-EA19-DDACA475AB1C}"/>
              </a:ext>
            </a:extLst>
          </p:cNvPr>
          <p:cNvPicPr>
            <a:picLocks noChangeAspect="1"/>
          </p:cNvPicPr>
          <p:nvPr/>
        </p:nvPicPr>
        <p:blipFill>
          <a:blip r:embed="rId2"/>
          <a:stretch>
            <a:fillRect/>
          </a:stretch>
        </p:blipFill>
        <p:spPr>
          <a:xfrm>
            <a:off x="993913" y="1570383"/>
            <a:ext cx="10197548" cy="4970117"/>
          </a:xfrm>
          <a:prstGeom prst="rect">
            <a:avLst/>
          </a:prstGeom>
        </p:spPr>
      </p:pic>
    </p:spTree>
    <p:extLst>
      <p:ext uri="{BB962C8B-B14F-4D97-AF65-F5344CB8AC3E}">
        <p14:creationId xmlns:p14="http://schemas.microsoft.com/office/powerpoint/2010/main" val="269562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A191F3-4D60-072A-F77E-30C92321F898}"/>
              </a:ext>
            </a:extLst>
          </p:cNvPr>
          <p:cNvPicPr>
            <a:picLocks noChangeAspect="1"/>
          </p:cNvPicPr>
          <p:nvPr/>
        </p:nvPicPr>
        <p:blipFill>
          <a:blip r:embed="rId2"/>
          <a:stretch>
            <a:fillRect/>
          </a:stretch>
        </p:blipFill>
        <p:spPr>
          <a:xfrm>
            <a:off x="739098" y="1888074"/>
            <a:ext cx="3244101" cy="2504076"/>
          </a:xfrm>
          <a:prstGeom prst="rect">
            <a:avLst/>
          </a:prstGeom>
        </p:spPr>
      </p:pic>
      <p:pic>
        <p:nvPicPr>
          <p:cNvPr id="6" name="Picture 5">
            <a:extLst>
              <a:ext uri="{FF2B5EF4-FFF2-40B4-BE49-F238E27FC236}">
                <a16:creationId xmlns:a16="http://schemas.microsoft.com/office/drawing/2014/main" id="{94E79AF2-84AA-F82C-55A1-F2CE01F3BBCA}"/>
              </a:ext>
            </a:extLst>
          </p:cNvPr>
          <p:cNvPicPr>
            <a:picLocks noChangeAspect="1"/>
          </p:cNvPicPr>
          <p:nvPr/>
        </p:nvPicPr>
        <p:blipFill>
          <a:blip r:embed="rId3"/>
          <a:stretch>
            <a:fillRect/>
          </a:stretch>
        </p:blipFill>
        <p:spPr>
          <a:xfrm>
            <a:off x="4060825" y="1913812"/>
            <a:ext cx="3244101" cy="2504076"/>
          </a:xfrm>
          <a:prstGeom prst="rect">
            <a:avLst/>
          </a:prstGeom>
        </p:spPr>
      </p:pic>
      <p:pic>
        <p:nvPicPr>
          <p:cNvPr id="8" name="Picture 7">
            <a:extLst>
              <a:ext uri="{FF2B5EF4-FFF2-40B4-BE49-F238E27FC236}">
                <a16:creationId xmlns:a16="http://schemas.microsoft.com/office/drawing/2014/main" id="{0229CCCF-4228-9E34-3F21-C37D7A5F160D}"/>
              </a:ext>
            </a:extLst>
          </p:cNvPr>
          <p:cNvPicPr>
            <a:picLocks noChangeAspect="1"/>
          </p:cNvPicPr>
          <p:nvPr/>
        </p:nvPicPr>
        <p:blipFill>
          <a:blip r:embed="rId4"/>
          <a:stretch>
            <a:fillRect/>
          </a:stretch>
        </p:blipFill>
        <p:spPr>
          <a:xfrm>
            <a:off x="7382552" y="1888074"/>
            <a:ext cx="3244101" cy="2529814"/>
          </a:xfrm>
          <a:prstGeom prst="rect">
            <a:avLst/>
          </a:prstGeom>
        </p:spPr>
      </p:pic>
      <p:sp>
        <p:nvSpPr>
          <p:cNvPr id="13" name="Title 12">
            <a:extLst>
              <a:ext uri="{FF2B5EF4-FFF2-40B4-BE49-F238E27FC236}">
                <a16:creationId xmlns:a16="http://schemas.microsoft.com/office/drawing/2014/main" id="{4277FC06-659F-4B2C-0741-77CDD2D4B0BB}"/>
              </a:ext>
            </a:extLst>
          </p:cNvPr>
          <p:cNvSpPr>
            <a:spLocks noGrp="1"/>
          </p:cNvSpPr>
          <p:nvPr>
            <p:ph type="title"/>
          </p:nvPr>
        </p:nvSpPr>
        <p:spPr>
          <a:xfrm>
            <a:off x="1696218" y="187004"/>
            <a:ext cx="9905998" cy="1478570"/>
          </a:xfrm>
        </p:spPr>
        <p:txBody>
          <a:bodyPr>
            <a:normAutofit fontScale="90000"/>
          </a:bodyPr>
          <a:lstStyle/>
          <a:p>
            <a:r>
              <a:rPr lang="en-US" dirty="0"/>
              <a:t>Gesture Movement-based Phase Control High-level to low level   </a:t>
            </a:r>
            <a:br>
              <a:rPr lang="en-US" dirty="0"/>
            </a:br>
            <a:endParaRPr lang="en-US" dirty="0"/>
          </a:p>
        </p:txBody>
      </p:sp>
      <p:pic>
        <p:nvPicPr>
          <p:cNvPr id="15" name="Picture 14">
            <a:extLst>
              <a:ext uri="{FF2B5EF4-FFF2-40B4-BE49-F238E27FC236}">
                <a16:creationId xmlns:a16="http://schemas.microsoft.com/office/drawing/2014/main" id="{1408B6C4-F188-64AA-639C-659DAB204D40}"/>
              </a:ext>
            </a:extLst>
          </p:cNvPr>
          <p:cNvPicPr>
            <a:picLocks noChangeAspect="1"/>
          </p:cNvPicPr>
          <p:nvPr/>
        </p:nvPicPr>
        <p:blipFill>
          <a:blip r:embed="rId5"/>
          <a:stretch>
            <a:fillRect/>
          </a:stretch>
        </p:blipFill>
        <p:spPr>
          <a:xfrm>
            <a:off x="720655" y="4498336"/>
            <a:ext cx="9905998" cy="1861367"/>
          </a:xfrm>
          <a:prstGeom prst="rect">
            <a:avLst/>
          </a:prstGeom>
        </p:spPr>
      </p:pic>
    </p:spTree>
    <p:extLst>
      <p:ext uri="{BB962C8B-B14F-4D97-AF65-F5344CB8AC3E}">
        <p14:creationId xmlns:p14="http://schemas.microsoft.com/office/powerpoint/2010/main" val="281328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71B3-F7DE-7DF3-EF77-461846400266}"/>
              </a:ext>
            </a:extLst>
          </p:cNvPr>
          <p:cNvSpPr>
            <a:spLocks noGrp="1"/>
          </p:cNvSpPr>
          <p:nvPr>
            <p:ph type="title"/>
          </p:nvPr>
        </p:nvSpPr>
        <p:spPr>
          <a:xfrm>
            <a:off x="2075691" y="0"/>
            <a:ext cx="9905998" cy="1478570"/>
          </a:xfrm>
        </p:spPr>
        <p:txBody>
          <a:bodyPr/>
          <a:lstStyle/>
          <a:p>
            <a:r>
              <a:rPr lang="en-US" dirty="0"/>
              <a:t>Hardware Arrangement of Gesture-based AC phase control</a:t>
            </a:r>
          </a:p>
        </p:txBody>
      </p:sp>
      <p:pic>
        <p:nvPicPr>
          <p:cNvPr id="4" name="Picture 3">
            <a:extLst>
              <a:ext uri="{FF2B5EF4-FFF2-40B4-BE49-F238E27FC236}">
                <a16:creationId xmlns:a16="http://schemas.microsoft.com/office/drawing/2014/main" id="{2CC4F5BF-64C4-79EF-C3D2-4321D44FF1A3}"/>
              </a:ext>
            </a:extLst>
          </p:cNvPr>
          <p:cNvPicPr>
            <a:picLocks noChangeAspect="1"/>
          </p:cNvPicPr>
          <p:nvPr/>
        </p:nvPicPr>
        <p:blipFill>
          <a:blip r:embed="rId2"/>
          <a:stretch>
            <a:fillRect/>
          </a:stretch>
        </p:blipFill>
        <p:spPr>
          <a:xfrm>
            <a:off x="888862" y="1959582"/>
            <a:ext cx="10255250" cy="4279900"/>
          </a:xfrm>
          <a:prstGeom prst="rect">
            <a:avLst/>
          </a:prstGeom>
        </p:spPr>
      </p:pic>
      <p:sp>
        <p:nvSpPr>
          <p:cNvPr id="3" name="TextBox 2">
            <a:extLst>
              <a:ext uri="{FF2B5EF4-FFF2-40B4-BE49-F238E27FC236}">
                <a16:creationId xmlns:a16="http://schemas.microsoft.com/office/drawing/2014/main" id="{2F47617D-2D40-9A3A-3657-553F2077332C}"/>
              </a:ext>
            </a:extLst>
          </p:cNvPr>
          <p:cNvSpPr txBox="1"/>
          <p:nvPr/>
        </p:nvSpPr>
        <p:spPr>
          <a:xfrm>
            <a:off x="2454443" y="2059806"/>
            <a:ext cx="2192955" cy="369332"/>
          </a:xfrm>
          <a:prstGeom prst="rect">
            <a:avLst/>
          </a:prstGeom>
          <a:noFill/>
        </p:spPr>
        <p:txBody>
          <a:bodyPr wrap="square" rtlCol="0">
            <a:spAutoFit/>
          </a:bodyPr>
          <a:lstStyle/>
          <a:p>
            <a:r>
              <a:rPr lang="en-US" dirty="0">
                <a:solidFill>
                  <a:schemeClr val="bg1"/>
                </a:solidFill>
              </a:rPr>
              <a:t>MICROCONTROLLER</a:t>
            </a:r>
          </a:p>
        </p:txBody>
      </p:sp>
      <p:sp>
        <p:nvSpPr>
          <p:cNvPr id="5" name="TextBox 4">
            <a:extLst>
              <a:ext uri="{FF2B5EF4-FFF2-40B4-BE49-F238E27FC236}">
                <a16:creationId xmlns:a16="http://schemas.microsoft.com/office/drawing/2014/main" id="{1A3D7E8D-C59B-4EDB-D32D-A90C2CE0AA20}"/>
              </a:ext>
            </a:extLst>
          </p:cNvPr>
          <p:cNvSpPr txBox="1"/>
          <p:nvPr/>
        </p:nvSpPr>
        <p:spPr>
          <a:xfrm>
            <a:off x="8439751" y="2589196"/>
            <a:ext cx="1848050" cy="369332"/>
          </a:xfrm>
          <a:prstGeom prst="rect">
            <a:avLst/>
          </a:prstGeom>
          <a:noFill/>
        </p:spPr>
        <p:txBody>
          <a:bodyPr wrap="square" rtlCol="0">
            <a:spAutoFit/>
          </a:bodyPr>
          <a:lstStyle/>
          <a:p>
            <a:r>
              <a:rPr lang="en-US" dirty="0">
                <a:solidFill>
                  <a:schemeClr val="bg1"/>
                </a:solidFill>
              </a:rPr>
              <a:t>Dimmer Module</a:t>
            </a:r>
          </a:p>
        </p:txBody>
      </p:sp>
    </p:spTree>
    <p:extLst>
      <p:ext uri="{BB962C8B-B14F-4D97-AF65-F5344CB8AC3E}">
        <p14:creationId xmlns:p14="http://schemas.microsoft.com/office/powerpoint/2010/main" val="2690150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A1EC-4611-A1D4-66E6-D83A56536ED5}"/>
              </a:ext>
            </a:extLst>
          </p:cNvPr>
          <p:cNvSpPr>
            <a:spLocks noGrp="1"/>
          </p:cNvSpPr>
          <p:nvPr>
            <p:ph type="title"/>
          </p:nvPr>
        </p:nvSpPr>
        <p:spPr>
          <a:xfrm>
            <a:off x="8312234" y="166130"/>
            <a:ext cx="9905998" cy="1478570"/>
          </a:xfrm>
        </p:spPr>
        <p:txBody>
          <a:bodyPr/>
          <a:lstStyle/>
          <a:p>
            <a:r>
              <a:rPr lang="en-US" dirty="0"/>
              <a:t>DISCUSSION</a:t>
            </a:r>
          </a:p>
        </p:txBody>
      </p:sp>
      <p:sp>
        <p:nvSpPr>
          <p:cNvPr id="3" name="TextBox 2">
            <a:extLst>
              <a:ext uri="{FF2B5EF4-FFF2-40B4-BE49-F238E27FC236}">
                <a16:creationId xmlns:a16="http://schemas.microsoft.com/office/drawing/2014/main" id="{6F62AF7C-8270-CDE7-331E-E68784B86A5B}"/>
              </a:ext>
            </a:extLst>
          </p:cNvPr>
          <p:cNvSpPr txBox="1"/>
          <p:nvPr/>
        </p:nvSpPr>
        <p:spPr>
          <a:xfrm>
            <a:off x="1876926" y="2040556"/>
            <a:ext cx="10039150" cy="1754326"/>
          </a:xfrm>
          <a:prstGeom prst="rect">
            <a:avLst/>
          </a:prstGeom>
          <a:noFill/>
        </p:spPr>
        <p:txBody>
          <a:bodyPr wrap="square" rtlCol="0">
            <a:spAutoFit/>
          </a:bodyPr>
          <a:lstStyle/>
          <a:p>
            <a:r>
              <a:rPr lang="en-US" dirty="0"/>
              <a:t>The Internet of Things-based Smart Switching and Controlling Module with Computer Vision, utilizing hand gesture recognition for voltage dimmer control, revolutionizes home automation. It offers convenient and intuitive control of connected devices through simple hand movements. This project promotes energy efficiency, enables remote access, and enhances the user experience. With its scalability and integration capabilities, it creates a cohesive ecosystem for optimized device control. Overall, this innovative project combines IoT and computer vision technologies to create a seamless and efficient smart home experience.</a:t>
            </a:r>
          </a:p>
        </p:txBody>
      </p:sp>
    </p:spTree>
    <p:extLst>
      <p:ext uri="{BB962C8B-B14F-4D97-AF65-F5344CB8AC3E}">
        <p14:creationId xmlns:p14="http://schemas.microsoft.com/office/powerpoint/2010/main" val="57958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780A-0A7E-6665-AA6C-DF770DA37A14}"/>
              </a:ext>
            </a:extLst>
          </p:cNvPr>
          <p:cNvSpPr>
            <a:spLocks noGrp="1"/>
          </p:cNvSpPr>
          <p:nvPr>
            <p:ph type="title"/>
          </p:nvPr>
        </p:nvSpPr>
        <p:spPr>
          <a:xfrm>
            <a:off x="8138980" y="166130"/>
            <a:ext cx="9905998" cy="1478570"/>
          </a:xfrm>
        </p:spPr>
        <p:txBody>
          <a:bodyPr/>
          <a:lstStyle/>
          <a:p>
            <a:r>
              <a:rPr lang="en-US" b="1" i="0" dirty="0">
                <a:effectLst/>
                <a:latin typeface="Söhne"/>
              </a:rPr>
              <a:t>Conclusion</a:t>
            </a:r>
            <a:endParaRPr lang="en-US" dirty="0"/>
          </a:p>
        </p:txBody>
      </p:sp>
      <p:sp>
        <p:nvSpPr>
          <p:cNvPr id="3" name="TextBox 2">
            <a:extLst>
              <a:ext uri="{FF2B5EF4-FFF2-40B4-BE49-F238E27FC236}">
                <a16:creationId xmlns:a16="http://schemas.microsoft.com/office/drawing/2014/main" id="{BD709220-7613-E873-8EAC-9C181EDF12BB}"/>
              </a:ext>
            </a:extLst>
          </p:cNvPr>
          <p:cNvSpPr txBox="1"/>
          <p:nvPr/>
        </p:nvSpPr>
        <p:spPr>
          <a:xfrm>
            <a:off x="606392" y="1934679"/>
            <a:ext cx="11271183" cy="2031325"/>
          </a:xfrm>
          <a:prstGeom prst="rect">
            <a:avLst/>
          </a:prstGeom>
          <a:noFill/>
        </p:spPr>
        <p:txBody>
          <a:bodyPr wrap="square" rtlCol="0">
            <a:spAutoFit/>
          </a:bodyPr>
          <a:lstStyle/>
          <a:p>
            <a:r>
              <a:rPr lang="en-US" b="1" i="0" dirty="0">
                <a:effectLst/>
                <a:latin typeface="+mj-lt"/>
              </a:rPr>
              <a:t>The Internet of Things-based Smart Switching and Controlling Module with Computer Vision, incorporating hand gesture recognition for voltage dimmer control, demonstrates the potential for innovative and user-friendly control systems. By leveraging IoT and computer vision technologies, this project offers enhanced control, convenience, energy efficiency, and remote accessibility. The integration of gesture recognition opens up new possibilities for intuitive device control, benefiting individuals with limited mobility. Furthermore, the project's scalability, data insights, and educational potential make it a promising endeavor within the field of IoT-based home automation and control systems.</a:t>
            </a:r>
            <a:endParaRPr lang="en-US" b="1" dirty="0">
              <a:latin typeface="+mj-lt"/>
            </a:endParaRPr>
          </a:p>
        </p:txBody>
      </p:sp>
    </p:spTree>
    <p:extLst>
      <p:ext uri="{BB962C8B-B14F-4D97-AF65-F5344CB8AC3E}">
        <p14:creationId xmlns:p14="http://schemas.microsoft.com/office/powerpoint/2010/main" val="2845231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27FE-694C-9BA5-8303-F0DD3007FBB3}"/>
              </a:ext>
            </a:extLst>
          </p:cNvPr>
          <p:cNvSpPr>
            <a:spLocks noGrp="1"/>
          </p:cNvSpPr>
          <p:nvPr>
            <p:ph type="title"/>
          </p:nvPr>
        </p:nvSpPr>
        <p:spPr>
          <a:xfrm>
            <a:off x="1876908" y="2610202"/>
            <a:ext cx="9905998" cy="1478570"/>
          </a:xfrm>
        </p:spPr>
        <p:txBody>
          <a:bodyPr>
            <a:normAutofit/>
          </a:bodyPr>
          <a:lstStyle/>
          <a:p>
            <a:r>
              <a:rPr lang="en-US" sz="4400" dirty="0"/>
              <a:t>Thank you for watching </a:t>
            </a:r>
          </a:p>
        </p:txBody>
      </p:sp>
    </p:spTree>
    <p:extLst>
      <p:ext uri="{BB962C8B-B14F-4D97-AF65-F5344CB8AC3E}">
        <p14:creationId xmlns:p14="http://schemas.microsoft.com/office/powerpoint/2010/main" val="256161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0079A-0812-3746-B4C8-F4A2E04C99F9}"/>
              </a:ext>
            </a:extLst>
          </p:cNvPr>
          <p:cNvSpPr>
            <a:spLocks noGrp="1"/>
          </p:cNvSpPr>
          <p:nvPr>
            <p:ph idx="1"/>
          </p:nvPr>
        </p:nvSpPr>
        <p:spPr>
          <a:xfrm>
            <a:off x="1239253" y="1236115"/>
            <a:ext cx="9906000" cy="5482320"/>
          </a:xfrm>
        </p:spPr>
        <p:txBody>
          <a:bodyPr>
            <a:noAutofit/>
          </a:bodyPr>
          <a:lstStyle/>
          <a:p>
            <a:pPr marL="0" indent="0">
              <a:buNone/>
            </a:pPr>
            <a:r>
              <a:rPr lang="en-US" sz="1600" b="1" dirty="0"/>
              <a:t>This project highlights their ongoing endeavor to contribute to the Fourth Industrial Revolution through the development of an IoT-based Smart Switching and Controlling Module with Computer Vision.  that this project encompasses crucial elements of the Fourth Industrial Revolution and aims to transform the analog switching mechanism into an IoT-enabled system, allowing remote control from any location worldwide. </a:t>
            </a:r>
          </a:p>
          <a:p>
            <a:pPr marL="0" indent="0">
              <a:buNone/>
            </a:pPr>
            <a:r>
              <a:rPr lang="en-US" sz="1600" b="1" dirty="0"/>
              <a:t>The project integrates various components such as a voltage dimmer, temperature sensor, and gas sensor. With these additions, users can obtain real-time information about temperature, humidity, and methane gas levels in a specific area, enhancing their situational awareness. The author expresses the belief that this project will simplify their daily tasks and contribute to advancements in electrical engineering technology.</a:t>
            </a:r>
          </a:p>
          <a:p>
            <a:pPr marL="0" indent="0">
              <a:buNone/>
            </a:pPr>
            <a:r>
              <a:rPr lang="en-US" sz="1600" b="1" dirty="0"/>
              <a:t>I mention their plan to save all project data on a server, ensuring easy access and efficient management of information. They express hope that their project suggestions will inspire the development of future electrical projects. Additionally, computer vision and Gesture Control Phase Angle Converter are highlighted as crucial components of the project. I explain that they have developed computer vision software enabling remote visual inspection of controlled areas through video visualization. I believe this will significantly improve robotic vision capabilities. The passage concludes by mentioning the development of an Android IoT control app for the project, allowing users to control and monitor the system through their mobile devices.</a:t>
            </a:r>
          </a:p>
          <a:p>
            <a:pPr marL="0" indent="0">
              <a:buNone/>
            </a:pPr>
            <a:r>
              <a:rPr lang="en-US" sz="1600" b="1" dirty="0"/>
              <a:t>Overall, the passage showcases the leveraging of IoT, computer vision, and gesture control in their project, aligning with the advancements of the Fourth Industrial Revolution.</a:t>
            </a:r>
          </a:p>
        </p:txBody>
      </p:sp>
      <p:sp>
        <p:nvSpPr>
          <p:cNvPr id="5" name="Title 1">
            <a:extLst>
              <a:ext uri="{FF2B5EF4-FFF2-40B4-BE49-F238E27FC236}">
                <a16:creationId xmlns:a16="http://schemas.microsoft.com/office/drawing/2014/main" id="{AA6FBCE7-151E-5230-50D4-DCB00AF3B58C}"/>
              </a:ext>
            </a:extLst>
          </p:cNvPr>
          <p:cNvSpPr>
            <a:spLocks noGrp="1"/>
          </p:cNvSpPr>
          <p:nvPr>
            <p:ph type="title"/>
          </p:nvPr>
        </p:nvSpPr>
        <p:spPr>
          <a:xfrm>
            <a:off x="4331368" y="0"/>
            <a:ext cx="6909789" cy="1478570"/>
          </a:xfrm>
        </p:spPr>
        <p:txBody>
          <a:bodyPr/>
          <a:lstStyle/>
          <a:p>
            <a:r>
              <a:rPr lang="en-US" dirty="0"/>
              <a:t>Introduction and overview</a:t>
            </a:r>
          </a:p>
        </p:txBody>
      </p:sp>
    </p:spTree>
    <p:extLst>
      <p:ext uri="{BB962C8B-B14F-4D97-AF65-F5344CB8AC3E}">
        <p14:creationId xmlns:p14="http://schemas.microsoft.com/office/powerpoint/2010/main" val="74836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8E90-11C1-1EDE-25C3-5B365C114C4B}"/>
              </a:ext>
            </a:extLst>
          </p:cNvPr>
          <p:cNvSpPr>
            <a:spLocks noGrp="1"/>
          </p:cNvSpPr>
          <p:nvPr>
            <p:ph type="title"/>
          </p:nvPr>
        </p:nvSpPr>
        <p:spPr>
          <a:xfrm>
            <a:off x="5578660" y="98754"/>
            <a:ext cx="9905998" cy="1478570"/>
          </a:xfrm>
        </p:spPr>
        <p:txBody>
          <a:bodyPr/>
          <a:lstStyle/>
          <a:p>
            <a:r>
              <a:rPr lang="en-US" dirty="0"/>
              <a:t>Overview and operation </a:t>
            </a:r>
          </a:p>
        </p:txBody>
      </p:sp>
      <p:pic>
        <p:nvPicPr>
          <p:cNvPr id="23" name="Content Placeholder 22">
            <a:extLst>
              <a:ext uri="{FF2B5EF4-FFF2-40B4-BE49-F238E27FC236}">
                <a16:creationId xmlns:a16="http://schemas.microsoft.com/office/drawing/2014/main" id="{9BDB6657-5BBC-84DA-897B-4B19E2AB8DAD}"/>
              </a:ext>
            </a:extLst>
          </p:cNvPr>
          <p:cNvPicPr>
            <a:picLocks noGrp="1" noChangeAspect="1"/>
          </p:cNvPicPr>
          <p:nvPr>
            <p:ph idx="1"/>
          </p:nvPr>
        </p:nvPicPr>
        <p:blipFill>
          <a:blip r:embed="rId2"/>
          <a:stretch>
            <a:fillRect/>
          </a:stretch>
        </p:blipFill>
        <p:spPr>
          <a:xfrm>
            <a:off x="1061987" y="1363605"/>
            <a:ext cx="10068025" cy="2406650"/>
          </a:xfrm>
        </p:spPr>
      </p:pic>
      <p:pic>
        <p:nvPicPr>
          <p:cNvPr id="25" name="Picture 24">
            <a:extLst>
              <a:ext uri="{FF2B5EF4-FFF2-40B4-BE49-F238E27FC236}">
                <a16:creationId xmlns:a16="http://schemas.microsoft.com/office/drawing/2014/main" id="{1AEFAC3B-DEE5-D61A-1C45-9A4BFBBE409C}"/>
              </a:ext>
            </a:extLst>
          </p:cNvPr>
          <p:cNvPicPr>
            <a:picLocks noChangeAspect="1"/>
          </p:cNvPicPr>
          <p:nvPr/>
        </p:nvPicPr>
        <p:blipFill>
          <a:blip r:embed="rId3"/>
          <a:stretch>
            <a:fillRect/>
          </a:stretch>
        </p:blipFill>
        <p:spPr>
          <a:xfrm>
            <a:off x="1061987" y="4108484"/>
            <a:ext cx="10068024" cy="1085850"/>
          </a:xfrm>
          <a:prstGeom prst="rect">
            <a:avLst/>
          </a:prstGeom>
        </p:spPr>
      </p:pic>
    </p:spTree>
    <p:extLst>
      <p:ext uri="{BB962C8B-B14F-4D97-AF65-F5344CB8AC3E}">
        <p14:creationId xmlns:p14="http://schemas.microsoft.com/office/powerpoint/2010/main" val="31794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E5AF-8766-51EC-FD65-8350A2E018CE}"/>
              </a:ext>
            </a:extLst>
          </p:cNvPr>
          <p:cNvSpPr>
            <a:spLocks noGrp="1"/>
          </p:cNvSpPr>
          <p:nvPr>
            <p:ph type="title"/>
          </p:nvPr>
        </p:nvSpPr>
        <p:spPr>
          <a:xfrm>
            <a:off x="1141413" y="0"/>
            <a:ext cx="9905998" cy="1478570"/>
          </a:xfrm>
        </p:spPr>
        <p:txBody>
          <a:bodyPr/>
          <a:lstStyle/>
          <a:p>
            <a:r>
              <a:rPr lang="en-US" dirty="0"/>
              <a:t>IoT(Internet of Things) BASED Controlling framework </a:t>
            </a:r>
          </a:p>
        </p:txBody>
      </p:sp>
      <p:pic>
        <p:nvPicPr>
          <p:cNvPr id="5" name="Picture 4">
            <a:extLst>
              <a:ext uri="{FF2B5EF4-FFF2-40B4-BE49-F238E27FC236}">
                <a16:creationId xmlns:a16="http://schemas.microsoft.com/office/drawing/2014/main" id="{1E6FCF1A-6C69-6358-34D0-4DBC386978AD}"/>
              </a:ext>
            </a:extLst>
          </p:cNvPr>
          <p:cNvPicPr>
            <a:picLocks noChangeAspect="1"/>
          </p:cNvPicPr>
          <p:nvPr/>
        </p:nvPicPr>
        <p:blipFill>
          <a:blip r:embed="rId2"/>
          <a:stretch>
            <a:fillRect/>
          </a:stretch>
        </p:blipFill>
        <p:spPr>
          <a:xfrm>
            <a:off x="993912" y="1242392"/>
            <a:ext cx="10416209" cy="5429926"/>
          </a:xfrm>
          <a:prstGeom prst="rect">
            <a:avLst/>
          </a:prstGeom>
        </p:spPr>
      </p:pic>
    </p:spTree>
    <p:extLst>
      <p:ext uri="{BB962C8B-B14F-4D97-AF65-F5344CB8AC3E}">
        <p14:creationId xmlns:p14="http://schemas.microsoft.com/office/powerpoint/2010/main" val="95074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EA90-2ADB-FC9A-FC0A-B5A79BC8F44F}"/>
              </a:ext>
            </a:extLst>
          </p:cNvPr>
          <p:cNvSpPr>
            <a:spLocks noGrp="1"/>
          </p:cNvSpPr>
          <p:nvPr>
            <p:ph type="title"/>
          </p:nvPr>
        </p:nvSpPr>
        <p:spPr>
          <a:xfrm>
            <a:off x="4252361" y="0"/>
            <a:ext cx="9905998" cy="1478570"/>
          </a:xfrm>
        </p:spPr>
        <p:txBody>
          <a:bodyPr/>
          <a:lstStyle/>
          <a:p>
            <a:r>
              <a:rPr lang="en-US" dirty="0"/>
              <a:t>IoT Control Hardware Circuit </a:t>
            </a:r>
          </a:p>
        </p:txBody>
      </p:sp>
      <p:pic>
        <p:nvPicPr>
          <p:cNvPr id="4" name="Picture 3">
            <a:extLst>
              <a:ext uri="{FF2B5EF4-FFF2-40B4-BE49-F238E27FC236}">
                <a16:creationId xmlns:a16="http://schemas.microsoft.com/office/drawing/2014/main" id="{A8265602-9DCA-AF4D-DDF0-F6066354EED3}"/>
              </a:ext>
            </a:extLst>
          </p:cNvPr>
          <p:cNvPicPr>
            <a:picLocks noChangeAspect="1"/>
          </p:cNvPicPr>
          <p:nvPr/>
        </p:nvPicPr>
        <p:blipFill>
          <a:blip r:embed="rId2"/>
          <a:stretch>
            <a:fillRect/>
          </a:stretch>
        </p:blipFill>
        <p:spPr>
          <a:xfrm>
            <a:off x="1272209" y="1749287"/>
            <a:ext cx="9775202" cy="4690580"/>
          </a:xfrm>
          <a:prstGeom prst="rect">
            <a:avLst/>
          </a:prstGeom>
        </p:spPr>
      </p:pic>
      <p:sp>
        <p:nvSpPr>
          <p:cNvPr id="3" name="TextBox 2">
            <a:extLst>
              <a:ext uri="{FF2B5EF4-FFF2-40B4-BE49-F238E27FC236}">
                <a16:creationId xmlns:a16="http://schemas.microsoft.com/office/drawing/2014/main" id="{2B5C329D-DB1E-AB83-1593-9AAD43630FA5}"/>
              </a:ext>
            </a:extLst>
          </p:cNvPr>
          <p:cNvSpPr txBox="1"/>
          <p:nvPr/>
        </p:nvSpPr>
        <p:spPr>
          <a:xfrm>
            <a:off x="2608446" y="1896177"/>
            <a:ext cx="1848050" cy="369332"/>
          </a:xfrm>
          <a:prstGeom prst="rect">
            <a:avLst/>
          </a:prstGeom>
          <a:noFill/>
        </p:spPr>
        <p:txBody>
          <a:bodyPr wrap="square" rtlCol="0">
            <a:spAutoFit/>
          </a:bodyPr>
          <a:lstStyle/>
          <a:p>
            <a:r>
              <a:rPr lang="en-US" dirty="0">
                <a:solidFill>
                  <a:schemeClr val="bg1"/>
                </a:solidFill>
              </a:rPr>
              <a:t>Relay Module</a:t>
            </a:r>
          </a:p>
        </p:txBody>
      </p:sp>
      <p:pic>
        <p:nvPicPr>
          <p:cNvPr id="5" name="Picture 4">
            <a:extLst>
              <a:ext uri="{FF2B5EF4-FFF2-40B4-BE49-F238E27FC236}">
                <a16:creationId xmlns:a16="http://schemas.microsoft.com/office/drawing/2014/main" id="{B0CF6592-BB7D-D9AF-E4C4-41FBC9F7BEB6}"/>
              </a:ext>
            </a:extLst>
          </p:cNvPr>
          <p:cNvPicPr>
            <a:picLocks noChangeAspect="1"/>
          </p:cNvPicPr>
          <p:nvPr/>
        </p:nvPicPr>
        <p:blipFill>
          <a:blip r:embed="rId2"/>
          <a:stretch>
            <a:fillRect/>
          </a:stretch>
        </p:blipFill>
        <p:spPr>
          <a:xfrm>
            <a:off x="1272209" y="1749287"/>
            <a:ext cx="9775202" cy="4690580"/>
          </a:xfrm>
          <a:prstGeom prst="rect">
            <a:avLst/>
          </a:prstGeom>
        </p:spPr>
      </p:pic>
      <p:sp>
        <p:nvSpPr>
          <p:cNvPr id="8" name="TextBox 7">
            <a:extLst>
              <a:ext uri="{FF2B5EF4-FFF2-40B4-BE49-F238E27FC236}">
                <a16:creationId xmlns:a16="http://schemas.microsoft.com/office/drawing/2014/main" id="{66F6E0F5-4D9C-8918-7F5C-B4E4DD428DDF}"/>
              </a:ext>
            </a:extLst>
          </p:cNvPr>
          <p:cNvSpPr txBox="1"/>
          <p:nvPr/>
        </p:nvSpPr>
        <p:spPr>
          <a:xfrm rot="16200000">
            <a:off x="9166570" y="2787936"/>
            <a:ext cx="1848050" cy="369332"/>
          </a:xfrm>
          <a:prstGeom prst="rect">
            <a:avLst/>
          </a:prstGeom>
          <a:noFill/>
        </p:spPr>
        <p:txBody>
          <a:bodyPr wrap="square" rtlCol="0">
            <a:spAutoFit/>
          </a:bodyPr>
          <a:lstStyle/>
          <a:p>
            <a:r>
              <a:rPr lang="en-US" dirty="0">
                <a:solidFill>
                  <a:schemeClr val="bg1"/>
                </a:solidFill>
              </a:rPr>
              <a:t>Dimmer  Module</a:t>
            </a:r>
          </a:p>
        </p:txBody>
      </p:sp>
      <p:sp>
        <p:nvSpPr>
          <p:cNvPr id="9" name="TextBox 8">
            <a:extLst>
              <a:ext uri="{FF2B5EF4-FFF2-40B4-BE49-F238E27FC236}">
                <a16:creationId xmlns:a16="http://schemas.microsoft.com/office/drawing/2014/main" id="{074D29F7-8678-CFDC-814B-C4BE5C389D43}"/>
              </a:ext>
            </a:extLst>
          </p:cNvPr>
          <p:cNvSpPr txBox="1"/>
          <p:nvPr/>
        </p:nvSpPr>
        <p:spPr>
          <a:xfrm>
            <a:off x="6387966" y="2558716"/>
            <a:ext cx="1848050" cy="369332"/>
          </a:xfrm>
          <a:prstGeom prst="rect">
            <a:avLst/>
          </a:prstGeom>
          <a:noFill/>
        </p:spPr>
        <p:txBody>
          <a:bodyPr wrap="square" rtlCol="0">
            <a:spAutoFit/>
          </a:bodyPr>
          <a:lstStyle/>
          <a:p>
            <a:r>
              <a:rPr lang="en-US" dirty="0">
                <a:solidFill>
                  <a:schemeClr val="bg1"/>
                </a:solidFill>
              </a:rPr>
              <a:t>MQ2</a:t>
            </a:r>
          </a:p>
        </p:txBody>
      </p:sp>
      <p:sp>
        <p:nvSpPr>
          <p:cNvPr id="10" name="TextBox 9">
            <a:extLst>
              <a:ext uri="{FF2B5EF4-FFF2-40B4-BE49-F238E27FC236}">
                <a16:creationId xmlns:a16="http://schemas.microsoft.com/office/drawing/2014/main" id="{62A25AC1-E946-021B-B563-353E8E5A4D44}"/>
              </a:ext>
            </a:extLst>
          </p:cNvPr>
          <p:cNvSpPr txBox="1"/>
          <p:nvPr/>
        </p:nvSpPr>
        <p:spPr>
          <a:xfrm>
            <a:off x="7562249" y="3059668"/>
            <a:ext cx="1848050" cy="369332"/>
          </a:xfrm>
          <a:prstGeom prst="rect">
            <a:avLst/>
          </a:prstGeom>
          <a:noFill/>
        </p:spPr>
        <p:txBody>
          <a:bodyPr wrap="square" rtlCol="0">
            <a:spAutoFit/>
          </a:bodyPr>
          <a:lstStyle/>
          <a:p>
            <a:r>
              <a:rPr lang="en-US" dirty="0">
                <a:solidFill>
                  <a:schemeClr val="bg1"/>
                </a:solidFill>
              </a:rPr>
              <a:t>DTH11</a:t>
            </a:r>
          </a:p>
        </p:txBody>
      </p:sp>
      <p:sp>
        <p:nvSpPr>
          <p:cNvPr id="11" name="TextBox 10">
            <a:extLst>
              <a:ext uri="{FF2B5EF4-FFF2-40B4-BE49-F238E27FC236}">
                <a16:creationId xmlns:a16="http://schemas.microsoft.com/office/drawing/2014/main" id="{19A499C5-98FA-EABB-8FAB-11699B0B529B}"/>
              </a:ext>
            </a:extLst>
          </p:cNvPr>
          <p:cNvSpPr txBox="1"/>
          <p:nvPr/>
        </p:nvSpPr>
        <p:spPr>
          <a:xfrm>
            <a:off x="2858703" y="1897963"/>
            <a:ext cx="1848050" cy="369332"/>
          </a:xfrm>
          <a:prstGeom prst="rect">
            <a:avLst/>
          </a:prstGeom>
          <a:noFill/>
        </p:spPr>
        <p:txBody>
          <a:bodyPr wrap="square" rtlCol="0">
            <a:spAutoFit/>
          </a:bodyPr>
          <a:lstStyle/>
          <a:p>
            <a:r>
              <a:rPr lang="en-US" dirty="0">
                <a:solidFill>
                  <a:schemeClr val="bg1"/>
                </a:solidFill>
              </a:rPr>
              <a:t>Relay Module</a:t>
            </a:r>
          </a:p>
        </p:txBody>
      </p:sp>
      <p:sp>
        <p:nvSpPr>
          <p:cNvPr id="12" name="TextBox 11">
            <a:extLst>
              <a:ext uri="{FF2B5EF4-FFF2-40B4-BE49-F238E27FC236}">
                <a16:creationId xmlns:a16="http://schemas.microsoft.com/office/drawing/2014/main" id="{42B35002-CF51-0282-10CE-B321B21268EC}"/>
              </a:ext>
            </a:extLst>
          </p:cNvPr>
          <p:cNvSpPr txBox="1"/>
          <p:nvPr/>
        </p:nvSpPr>
        <p:spPr>
          <a:xfrm>
            <a:off x="2204185" y="5592279"/>
            <a:ext cx="2502568" cy="369332"/>
          </a:xfrm>
          <a:prstGeom prst="rect">
            <a:avLst/>
          </a:prstGeom>
          <a:noFill/>
        </p:spPr>
        <p:txBody>
          <a:bodyPr wrap="square" rtlCol="0">
            <a:spAutoFit/>
          </a:bodyPr>
          <a:lstStyle/>
          <a:p>
            <a:r>
              <a:rPr lang="en-US" dirty="0">
                <a:solidFill>
                  <a:schemeClr val="bg1"/>
                </a:solidFill>
              </a:rPr>
              <a:t>NODE MCU ESP8266</a:t>
            </a:r>
          </a:p>
        </p:txBody>
      </p:sp>
    </p:spTree>
    <p:extLst>
      <p:ext uri="{BB962C8B-B14F-4D97-AF65-F5344CB8AC3E}">
        <p14:creationId xmlns:p14="http://schemas.microsoft.com/office/powerpoint/2010/main" val="240691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5138-B05A-7E0D-7623-D545F34F69BE}"/>
              </a:ext>
            </a:extLst>
          </p:cNvPr>
          <p:cNvSpPr>
            <a:spLocks noGrp="1"/>
          </p:cNvSpPr>
          <p:nvPr>
            <p:ph type="title"/>
          </p:nvPr>
        </p:nvSpPr>
        <p:spPr>
          <a:xfrm>
            <a:off x="3109361" y="191136"/>
            <a:ext cx="9905998" cy="1478570"/>
          </a:xfrm>
        </p:spPr>
        <p:txBody>
          <a:bodyPr/>
          <a:lstStyle/>
          <a:p>
            <a:r>
              <a:rPr lang="en-US" dirty="0"/>
              <a:t>Working procedure of IOT control </a:t>
            </a:r>
          </a:p>
        </p:txBody>
      </p:sp>
      <p:pic>
        <p:nvPicPr>
          <p:cNvPr id="4" name="Picture 3">
            <a:extLst>
              <a:ext uri="{FF2B5EF4-FFF2-40B4-BE49-F238E27FC236}">
                <a16:creationId xmlns:a16="http://schemas.microsoft.com/office/drawing/2014/main" id="{B6C7EC22-B6FE-48EB-9F41-7E68C6015FDF}"/>
              </a:ext>
            </a:extLst>
          </p:cNvPr>
          <p:cNvPicPr>
            <a:picLocks noChangeAspect="1"/>
          </p:cNvPicPr>
          <p:nvPr/>
        </p:nvPicPr>
        <p:blipFill>
          <a:blip r:embed="rId2"/>
          <a:stretch>
            <a:fillRect/>
          </a:stretch>
        </p:blipFill>
        <p:spPr>
          <a:xfrm>
            <a:off x="5263352" y="1397000"/>
            <a:ext cx="5779022" cy="4064000"/>
          </a:xfrm>
          <a:prstGeom prst="rect">
            <a:avLst/>
          </a:prstGeom>
        </p:spPr>
      </p:pic>
      <p:pic>
        <p:nvPicPr>
          <p:cNvPr id="6" name="Picture 5">
            <a:extLst>
              <a:ext uri="{FF2B5EF4-FFF2-40B4-BE49-F238E27FC236}">
                <a16:creationId xmlns:a16="http://schemas.microsoft.com/office/drawing/2014/main" id="{B6B1E503-BE22-9748-9A79-90067A08618D}"/>
              </a:ext>
            </a:extLst>
          </p:cNvPr>
          <p:cNvPicPr>
            <a:picLocks noChangeAspect="1"/>
          </p:cNvPicPr>
          <p:nvPr/>
        </p:nvPicPr>
        <p:blipFill>
          <a:blip r:embed="rId3"/>
          <a:stretch>
            <a:fillRect/>
          </a:stretch>
        </p:blipFill>
        <p:spPr>
          <a:xfrm>
            <a:off x="1427952" y="1397000"/>
            <a:ext cx="3835400" cy="4064000"/>
          </a:xfrm>
          <a:prstGeom prst="rect">
            <a:avLst/>
          </a:prstGeom>
        </p:spPr>
      </p:pic>
    </p:spTree>
    <p:extLst>
      <p:ext uri="{BB962C8B-B14F-4D97-AF65-F5344CB8AC3E}">
        <p14:creationId xmlns:p14="http://schemas.microsoft.com/office/powerpoint/2010/main" val="372491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C5FD-2205-E16C-BBE4-54DBECC2B2EC}"/>
              </a:ext>
            </a:extLst>
          </p:cNvPr>
          <p:cNvSpPr>
            <a:spLocks noGrp="1"/>
          </p:cNvSpPr>
          <p:nvPr>
            <p:ph type="title"/>
          </p:nvPr>
        </p:nvSpPr>
        <p:spPr>
          <a:xfrm>
            <a:off x="3416968" y="120601"/>
            <a:ext cx="8518358" cy="802729"/>
          </a:xfrm>
        </p:spPr>
        <p:txBody>
          <a:bodyPr/>
          <a:lstStyle/>
          <a:p>
            <a:r>
              <a:rPr lang="en-US" dirty="0"/>
              <a:t>Features and applets of IoT project </a:t>
            </a:r>
          </a:p>
        </p:txBody>
      </p:sp>
      <p:pic>
        <p:nvPicPr>
          <p:cNvPr id="4" name="Picture 3">
            <a:extLst>
              <a:ext uri="{FF2B5EF4-FFF2-40B4-BE49-F238E27FC236}">
                <a16:creationId xmlns:a16="http://schemas.microsoft.com/office/drawing/2014/main" id="{65F6FE32-B16D-3A37-B461-CEF412CEE88D}"/>
              </a:ext>
            </a:extLst>
          </p:cNvPr>
          <p:cNvPicPr>
            <a:picLocks noChangeAspect="1"/>
          </p:cNvPicPr>
          <p:nvPr/>
        </p:nvPicPr>
        <p:blipFill>
          <a:blip r:embed="rId2"/>
          <a:stretch>
            <a:fillRect/>
          </a:stretch>
        </p:blipFill>
        <p:spPr>
          <a:xfrm>
            <a:off x="0" y="2492943"/>
            <a:ext cx="12192000" cy="4365057"/>
          </a:xfrm>
          <a:prstGeom prst="rect">
            <a:avLst/>
          </a:prstGeom>
        </p:spPr>
      </p:pic>
      <p:sp>
        <p:nvSpPr>
          <p:cNvPr id="3" name="TextBox 2">
            <a:extLst>
              <a:ext uri="{FF2B5EF4-FFF2-40B4-BE49-F238E27FC236}">
                <a16:creationId xmlns:a16="http://schemas.microsoft.com/office/drawing/2014/main" id="{1BE8CD3D-103F-5E14-838C-C319BBBFF2A7}"/>
              </a:ext>
            </a:extLst>
          </p:cNvPr>
          <p:cNvSpPr txBox="1"/>
          <p:nvPr/>
        </p:nvSpPr>
        <p:spPr>
          <a:xfrm>
            <a:off x="847022" y="1186171"/>
            <a:ext cx="9355756" cy="923330"/>
          </a:xfrm>
          <a:prstGeom prst="rect">
            <a:avLst/>
          </a:prstGeom>
          <a:noFill/>
        </p:spPr>
        <p:txBody>
          <a:bodyPr wrap="square" rtlCol="0">
            <a:spAutoFit/>
          </a:bodyPr>
          <a:lstStyle/>
          <a:p>
            <a:r>
              <a:rPr lang="en-US" i="0" dirty="0">
                <a:effectLst/>
                <a:latin typeface="Times New Roman" panose="02020603050405020304" pitchFamily="18" charset="0"/>
                <a:cs typeface="Times New Roman" panose="02020603050405020304" pitchFamily="18" charset="0"/>
              </a:rPr>
              <a:t>IFTTT (If This, Then That) is a popular web-based service that allows users to create automated actions and workflows between different apps, services, and devices. It follows a simple "if this, then that" logic, where users can define triggers and actions to automate tasks.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299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AA0A-D0F3-2BA4-3782-A7BCBCDC6693}"/>
              </a:ext>
            </a:extLst>
          </p:cNvPr>
          <p:cNvSpPr>
            <a:spLocks noGrp="1"/>
          </p:cNvSpPr>
          <p:nvPr>
            <p:ph type="title"/>
          </p:nvPr>
        </p:nvSpPr>
        <p:spPr>
          <a:xfrm>
            <a:off x="3749860" y="243133"/>
            <a:ext cx="9905998" cy="1478570"/>
          </a:xfrm>
        </p:spPr>
        <p:txBody>
          <a:bodyPr/>
          <a:lstStyle/>
          <a:p>
            <a:r>
              <a:rPr lang="en-US" dirty="0"/>
              <a:t>Service included in this project</a:t>
            </a:r>
          </a:p>
        </p:txBody>
      </p:sp>
      <p:pic>
        <p:nvPicPr>
          <p:cNvPr id="4" name="Picture 3">
            <a:extLst>
              <a:ext uri="{FF2B5EF4-FFF2-40B4-BE49-F238E27FC236}">
                <a16:creationId xmlns:a16="http://schemas.microsoft.com/office/drawing/2014/main" id="{39DFFD99-6F5F-577B-14BB-7E7522C4AC85}"/>
              </a:ext>
            </a:extLst>
          </p:cNvPr>
          <p:cNvPicPr>
            <a:picLocks noChangeAspect="1"/>
          </p:cNvPicPr>
          <p:nvPr/>
        </p:nvPicPr>
        <p:blipFill>
          <a:blip r:embed="rId2"/>
          <a:stretch>
            <a:fillRect/>
          </a:stretch>
        </p:blipFill>
        <p:spPr>
          <a:xfrm>
            <a:off x="1228041" y="1721703"/>
            <a:ext cx="2521819" cy="1435608"/>
          </a:xfrm>
          <a:prstGeom prst="rect">
            <a:avLst/>
          </a:prstGeom>
        </p:spPr>
      </p:pic>
      <p:sp>
        <p:nvSpPr>
          <p:cNvPr id="5" name="TextBox 4">
            <a:extLst>
              <a:ext uri="{FF2B5EF4-FFF2-40B4-BE49-F238E27FC236}">
                <a16:creationId xmlns:a16="http://schemas.microsoft.com/office/drawing/2014/main" id="{C425EEAC-BA4B-BEA8-5DEC-EB78DC21379C}"/>
              </a:ext>
            </a:extLst>
          </p:cNvPr>
          <p:cNvSpPr txBox="1"/>
          <p:nvPr/>
        </p:nvSpPr>
        <p:spPr>
          <a:xfrm>
            <a:off x="1155032" y="3429000"/>
            <a:ext cx="2714324" cy="369332"/>
          </a:xfrm>
          <a:prstGeom prst="rect">
            <a:avLst/>
          </a:prstGeom>
          <a:noFill/>
        </p:spPr>
        <p:txBody>
          <a:bodyPr wrap="square" rtlCol="0">
            <a:spAutoFit/>
          </a:bodyPr>
          <a:lstStyle/>
          <a:p>
            <a:r>
              <a:rPr lang="en-US" dirty="0"/>
              <a:t>Voice Recognize Activities </a:t>
            </a:r>
          </a:p>
        </p:txBody>
      </p:sp>
      <p:pic>
        <p:nvPicPr>
          <p:cNvPr id="7" name="Picture 6">
            <a:extLst>
              <a:ext uri="{FF2B5EF4-FFF2-40B4-BE49-F238E27FC236}">
                <a16:creationId xmlns:a16="http://schemas.microsoft.com/office/drawing/2014/main" id="{F74D8CC4-7647-723B-C536-14872BA9EC88}"/>
              </a:ext>
            </a:extLst>
          </p:cNvPr>
          <p:cNvPicPr>
            <a:picLocks noChangeAspect="1"/>
          </p:cNvPicPr>
          <p:nvPr/>
        </p:nvPicPr>
        <p:blipFill>
          <a:blip r:embed="rId3"/>
          <a:stretch>
            <a:fillRect/>
          </a:stretch>
        </p:blipFill>
        <p:spPr>
          <a:xfrm>
            <a:off x="4730065" y="1698806"/>
            <a:ext cx="2905125" cy="1571625"/>
          </a:xfrm>
          <a:prstGeom prst="rect">
            <a:avLst/>
          </a:prstGeom>
        </p:spPr>
      </p:pic>
      <p:sp>
        <p:nvSpPr>
          <p:cNvPr id="8" name="TextBox 7">
            <a:extLst>
              <a:ext uri="{FF2B5EF4-FFF2-40B4-BE49-F238E27FC236}">
                <a16:creationId xmlns:a16="http://schemas.microsoft.com/office/drawing/2014/main" id="{2C9C6ACA-1B70-5125-4739-7EA58EAD04B5}"/>
              </a:ext>
            </a:extLst>
          </p:cNvPr>
          <p:cNvSpPr txBox="1"/>
          <p:nvPr/>
        </p:nvSpPr>
        <p:spPr>
          <a:xfrm>
            <a:off x="4564405" y="3429000"/>
            <a:ext cx="3063190" cy="369332"/>
          </a:xfrm>
          <a:prstGeom prst="rect">
            <a:avLst/>
          </a:prstGeom>
          <a:noFill/>
        </p:spPr>
        <p:txBody>
          <a:bodyPr wrap="square" rtlCol="0">
            <a:spAutoFit/>
          </a:bodyPr>
          <a:lstStyle/>
          <a:p>
            <a:r>
              <a:rPr lang="en-US" dirty="0"/>
              <a:t>Google sheet for data storage</a:t>
            </a:r>
          </a:p>
        </p:txBody>
      </p:sp>
      <p:pic>
        <p:nvPicPr>
          <p:cNvPr id="10" name="Picture 9">
            <a:extLst>
              <a:ext uri="{FF2B5EF4-FFF2-40B4-BE49-F238E27FC236}">
                <a16:creationId xmlns:a16="http://schemas.microsoft.com/office/drawing/2014/main" id="{B970B421-FD9C-366D-891F-8C44DE4578A1}"/>
              </a:ext>
            </a:extLst>
          </p:cNvPr>
          <p:cNvPicPr>
            <a:picLocks noChangeAspect="1"/>
          </p:cNvPicPr>
          <p:nvPr/>
        </p:nvPicPr>
        <p:blipFill>
          <a:blip r:embed="rId4"/>
          <a:stretch>
            <a:fillRect/>
          </a:stretch>
        </p:blipFill>
        <p:spPr>
          <a:xfrm>
            <a:off x="8323998" y="1721703"/>
            <a:ext cx="2639961" cy="1548728"/>
          </a:xfrm>
          <a:prstGeom prst="rect">
            <a:avLst/>
          </a:prstGeom>
        </p:spPr>
      </p:pic>
      <p:sp>
        <p:nvSpPr>
          <p:cNvPr id="11" name="TextBox 10">
            <a:extLst>
              <a:ext uri="{FF2B5EF4-FFF2-40B4-BE49-F238E27FC236}">
                <a16:creationId xmlns:a16="http://schemas.microsoft.com/office/drawing/2014/main" id="{1C3114D1-D9D4-8B40-1CEC-6C325ABAF025}"/>
              </a:ext>
            </a:extLst>
          </p:cNvPr>
          <p:cNvSpPr txBox="1"/>
          <p:nvPr/>
        </p:nvSpPr>
        <p:spPr>
          <a:xfrm>
            <a:off x="8322644" y="3402904"/>
            <a:ext cx="3328769" cy="369332"/>
          </a:xfrm>
          <a:prstGeom prst="rect">
            <a:avLst/>
          </a:prstGeom>
          <a:noFill/>
        </p:spPr>
        <p:txBody>
          <a:bodyPr wrap="square" rtlCol="0">
            <a:spAutoFit/>
          </a:bodyPr>
          <a:lstStyle/>
          <a:p>
            <a:r>
              <a:rPr lang="en-US" dirty="0"/>
              <a:t>Time and Date based load control</a:t>
            </a:r>
          </a:p>
        </p:txBody>
      </p:sp>
      <p:pic>
        <p:nvPicPr>
          <p:cNvPr id="13" name="Picture 12">
            <a:extLst>
              <a:ext uri="{FF2B5EF4-FFF2-40B4-BE49-F238E27FC236}">
                <a16:creationId xmlns:a16="http://schemas.microsoft.com/office/drawing/2014/main" id="{9E32D65B-A434-F2C2-10CE-33B928C51B1A}"/>
              </a:ext>
            </a:extLst>
          </p:cNvPr>
          <p:cNvPicPr>
            <a:picLocks noChangeAspect="1"/>
          </p:cNvPicPr>
          <p:nvPr/>
        </p:nvPicPr>
        <p:blipFill>
          <a:blip r:embed="rId5"/>
          <a:stretch>
            <a:fillRect/>
          </a:stretch>
        </p:blipFill>
        <p:spPr>
          <a:xfrm>
            <a:off x="1625885" y="4053177"/>
            <a:ext cx="2123975" cy="1617044"/>
          </a:xfrm>
          <a:prstGeom prst="rect">
            <a:avLst/>
          </a:prstGeom>
        </p:spPr>
      </p:pic>
      <p:sp>
        <p:nvSpPr>
          <p:cNvPr id="14" name="TextBox 13">
            <a:extLst>
              <a:ext uri="{FF2B5EF4-FFF2-40B4-BE49-F238E27FC236}">
                <a16:creationId xmlns:a16="http://schemas.microsoft.com/office/drawing/2014/main" id="{8CB0AF08-F293-013F-AD58-110DCEB42619}"/>
              </a:ext>
            </a:extLst>
          </p:cNvPr>
          <p:cNvSpPr txBox="1"/>
          <p:nvPr/>
        </p:nvSpPr>
        <p:spPr>
          <a:xfrm>
            <a:off x="1228040" y="5843337"/>
            <a:ext cx="4152481" cy="369332"/>
          </a:xfrm>
          <a:prstGeom prst="rect">
            <a:avLst/>
          </a:prstGeom>
          <a:noFill/>
        </p:spPr>
        <p:txBody>
          <a:bodyPr wrap="square" rtlCol="0">
            <a:spAutoFit/>
          </a:bodyPr>
          <a:lstStyle/>
          <a:p>
            <a:r>
              <a:rPr lang="en-US" dirty="0"/>
              <a:t>Data and Alert-based Gmail Activities </a:t>
            </a:r>
          </a:p>
        </p:txBody>
      </p:sp>
      <p:pic>
        <p:nvPicPr>
          <p:cNvPr id="16" name="Picture 15">
            <a:extLst>
              <a:ext uri="{FF2B5EF4-FFF2-40B4-BE49-F238E27FC236}">
                <a16:creationId xmlns:a16="http://schemas.microsoft.com/office/drawing/2014/main" id="{D7C83636-06C4-79B0-6A5C-2108D6E9E984}"/>
              </a:ext>
            </a:extLst>
          </p:cNvPr>
          <p:cNvPicPr>
            <a:picLocks noChangeAspect="1"/>
          </p:cNvPicPr>
          <p:nvPr/>
        </p:nvPicPr>
        <p:blipFill>
          <a:blip r:embed="rId6"/>
          <a:stretch>
            <a:fillRect/>
          </a:stretch>
        </p:blipFill>
        <p:spPr>
          <a:xfrm>
            <a:off x="5030704" y="4024826"/>
            <a:ext cx="2399999" cy="1581150"/>
          </a:xfrm>
          <a:prstGeom prst="rect">
            <a:avLst/>
          </a:prstGeom>
        </p:spPr>
      </p:pic>
      <p:sp>
        <p:nvSpPr>
          <p:cNvPr id="19" name="TextBox 18">
            <a:extLst>
              <a:ext uri="{FF2B5EF4-FFF2-40B4-BE49-F238E27FC236}">
                <a16:creationId xmlns:a16="http://schemas.microsoft.com/office/drawing/2014/main" id="{775A7266-BCAE-E94A-50D5-D93E5F10C31C}"/>
              </a:ext>
            </a:extLst>
          </p:cNvPr>
          <p:cNvSpPr txBox="1"/>
          <p:nvPr/>
        </p:nvSpPr>
        <p:spPr>
          <a:xfrm>
            <a:off x="6375133" y="5824328"/>
            <a:ext cx="2714324" cy="369332"/>
          </a:xfrm>
          <a:prstGeom prst="rect">
            <a:avLst/>
          </a:prstGeom>
          <a:noFill/>
        </p:spPr>
        <p:txBody>
          <a:bodyPr wrap="square" rtlCol="0">
            <a:spAutoFit/>
          </a:bodyPr>
          <a:lstStyle/>
          <a:p>
            <a:r>
              <a:rPr lang="en-US" dirty="0"/>
              <a:t>GSM Control</a:t>
            </a:r>
          </a:p>
        </p:txBody>
      </p:sp>
      <p:pic>
        <p:nvPicPr>
          <p:cNvPr id="21" name="Picture 20">
            <a:extLst>
              <a:ext uri="{FF2B5EF4-FFF2-40B4-BE49-F238E27FC236}">
                <a16:creationId xmlns:a16="http://schemas.microsoft.com/office/drawing/2014/main" id="{25A47C94-FCFC-6544-7D6E-FA9C831DC913}"/>
              </a:ext>
            </a:extLst>
          </p:cNvPr>
          <p:cNvPicPr>
            <a:picLocks noChangeAspect="1"/>
          </p:cNvPicPr>
          <p:nvPr/>
        </p:nvPicPr>
        <p:blipFill>
          <a:blip r:embed="rId7"/>
          <a:stretch>
            <a:fillRect/>
          </a:stretch>
        </p:blipFill>
        <p:spPr>
          <a:xfrm>
            <a:off x="7430703" y="4020755"/>
            <a:ext cx="1355157" cy="1581150"/>
          </a:xfrm>
          <a:prstGeom prst="rect">
            <a:avLst/>
          </a:prstGeom>
        </p:spPr>
      </p:pic>
    </p:spTree>
    <p:extLst>
      <p:ext uri="{BB962C8B-B14F-4D97-AF65-F5344CB8AC3E}">
        <p14:creationId xmlns:p14="http://schemas.microsoft.com/office/powerpoint/2010/main" val="55954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D915-9508-8FD1-1440-4CF4D0FEA820}"/>
              </a:ext>
            </a:extLst>
          </p:cNvPr>
          <p:cNvSpPr>
            <a:spLocks noGrp="1"/>
          </p:cNvSpPr>
          <p:nvPr>
            <p:ph type="title"/>
          </p:nvPr>
        </p:nvSpPr>
        <p:spPr/>
        <p:txBody>
          <a:bodyPr/>
          <a:lstStyle/>
          <a:p>
            <a:r>
              <a:rPr lang="en-US" dirty="0"/>
              <a:t>Control purpose development apps and software </a:t>
            </a:r>
          </a:p>
        </p:txBody>
      </p:sp>
      <p:pic>
        <p:nvPicPr>
          <p:cNvPr id="4" name="Picture 3">
            <a:extLst>
              <a:ext uri="{FF2B5EF4-FFF2-40B4-BE49-F238E27FC236}">
                <a16:creationId xmlns:a16="http://schemas.microsoft.com/office/drawing/2014/main" id="{1226D862-E9D0-6400-8ADA-CD2F2E334442}"/>
              </a:ext>
            </a:extLst>
          </p:cNvPr>
          <p:cNvPicPr>
            <a:picLocks noChangeAspect="1"/>
          </p:cNvPicPr>
          <p:nvPr/>
        </p:nvPicPr>
        <p:blipFill>
          <a:blip r:embed="rId2"/>
          <a:stretch>
            <a:fillRect/>
          </a:stretch>
        </p:blipFill>
        <p:spPr>
          <a:xfrm>
            <a:off x="1668052" y="2371894"/>
            <a:ext cx="3540052" cy="2407733"/>
          </a:xfrm>
          <a:prstGeom prst="rect">
            <a:avLst/>
          </a:prstGeom>
        </p:spPr>
      </p:pic>
      <p:pic>
        <p:nvPicPr>
          <p:cNvPr id="8" name="Picture 7">
            <a:extLst>
              <a:ext uri="{FF2B5EF4-FFF2-40B4-BE49-F238E27FC236}">
                <a16:creationId xmlns:a16="http://schemas.microsoft.com/office/drawing/2014/main" id="{868A4B0A-E1DC-5976-8D32-56B7C693FB2E}"/>
              </a:ext>
            </a:extLst>
          </p:cNvPr>
          <p:cNvPicPr>
            <a:picLocks noChangeAspect="1"/>
          </p:cNvPicPr>
          <p:nvPr/>
        </p:nvPicPr>
        <p:blipFill>
          <a:blip r:embed="rId3"/>
          <a:stretch>
            <a:fillRect/>
          </a:stretch>
        </p:blipFill>
        <p:spPr>
          <a:xfrm>
            <a:off x="6520069" y="2353179"/>
            <a:ext cx="4715428" cy="2407733"/>
          </a:xfrm>
          <a:prstGeom prst="rect">
            <a:avLst/>
          </a:prstGeom>
        </p:spPr>
      </p:pic>
      <p:sp>
        <p:nvSpPr>
          <p:cNvPr id="3" name="TextBox 2">
            <a:extLst>
              <a:ext uri="{FF2B5EF4-FFF2-40B4-BE49-F238E27FC236}">
                <a16:creationId xmlns:a16="http://schemas.microsoft.com/office/drawing/2014/main" id="{D4EB5CA9-59E3-2B39-F388-019F339769E0}"/>
              </a:ext>
            </a:extLst>
          </p:cNvPr>
          <p:cNvSpPr txBox="1"/>
          <p:nvPr/>
        </p:nvSpPr>
        <p:spPr>
          <a:xfrm>
            <a:off x="2136809" y="4943257"/>
            <a:ext cx="2810577" cy="369332"/>
          </a:xfrm>
          <a:prstGeom prst="rect">
            <a:avLst/>
          </a:prstGeom>
          <a:noFill/>
        </p:spPr>
        <p:txBody>
          <a:bodyPr wrap="square" rtlCol="0">
            <a:spAutoFit/>
          </a:bodyPr>
          <a:lstStyle/>
          <a:p>
            <a:r>
              <a:rPr lang="en-US" dirty="0"/>
              <a:t>Apps For IOT Control</a:t>
            </a:r>
          </a:p>
        </p:txBody>
      </p:sp>
      <p:sp>
        <p:nvSpPr>
          <p:cNvPr id="5" name="TextBox 4">
            <a:extLst>
              <a:ext uri="{FF2B5EF4-FFF2-40B4-BE49-F238E27FC236}">
                <a16:creationId xmlns:a16="http://schemas.microsoft.com/office/drawing/2014/main" id="{2DD87C01-556C-411B-09A4-7546C1FB8C74}"/>
              </a:ext>
            </a:extLst>
          </p:cNvPr>
          <p:cNvSpPr txBox="1"/>
          <p:nvPr/>
        </p:nvSpPr>
        <p:spPr>
          <a:xfrm>
            <a:off x="6708808" y="4943257"/>
            <a:ext cx="3915879" cy="369332"/>
          </a:xfrm>
          <a:prstGeom prst="rect">
            <a:avLst/>
          </a:prstGeom>
          <a:noFill/>
        </p:spPr>
        <p:txBody>
          <a:bodyPr wrap="square" rtlCol="0">
            <a:spAutoFit/>
          </a:bodyPr>
          <a:lstStyle/>
          <a:p>
            <a:r>
              <a:rPr lang="en-US" dirty="0"/>
              <a:t>Software Development For IOT Control</a:t>
            </a:r>
          </a:p>
        </p:txBody>
      </p:sp>
    </p:spTree>
    <p:extLst>
      <p:ext uri="{BB962C8B-B14F-4D97-AF65-F5344CB8AC3E}">
        <p14:creationId xmlns:p14="http://schemas.microsoft.com/office/powerpoint/2010/main" val="628022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153</TotalTime>
  <Words>684</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Söhne</vt:lpstr>
      <vt:lpstr>Times New Roman</vt:lpstr>
      <vt:lpstr>Tw Cen MT</vt:lpstr>
      <vt:lpstr>Circuit</vt:lpstr>
      <vt:lpstr>Internet of Things-based Smart Switching and Controlling Modules with Computer Vision</vt:lpstr>
      <vt:lpstr>Introduction and overview</vt:lpstr>
      <vt:lpstr>Overview and operation </vt:lpstr>
      <vt:lpstr>IoT(Internet of Things) BASED Controlling framework </vt:lpstr>
      <vt:lpstr>IoT Control Hardware Circuit </vt:lpstr>
      <vt:lpstr>Working procedure of IOT control </vt:lpstr>
      <vt:lpstr>Features and applets of IoT project </vt:lpstr>
      <vt:lpstr>Service included in this project</vt:lpstr>
      <vt:lpstr>Control purpose development apps and software </vt:lpstr>
      <vt:lpstr>Movement-based visual inspection of IOT-controlled areas</vt:lpstr>
      <vt:lpstr>Visual inception process</vt:lpstr>
      <vt:lpstr>Gesture Movement-based Phase Control High-level to low level    </vt:lpstr>
      <vt:lpstr>Hardware Arrangement of Gesture-based AC phase control</vt:lpstr>
      <vt:lpstr>DISCUSSION</vt:lpstr>
      <vt:lpstr>Conclusion</vt:lpstr>
      <vt:lpstr>Thank you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Things-based Smart Switching and Controlling Module with Computer Vision</dc:title>
  <dc:creator>DCL</dc:creator>
  <cp:lastModifiedBy>DCL</cp:lastModifiedBy>
  <cp:revision>12</cp:revision>
  <dcterms:created xsi:type="dcterms:W3CDTF">2023-05-09T08:07:23Z</dcterms:created>
  <dcterms:modified xsi:type="dcterms:W3CDTF">2023-05-12T17:08:42Z</dcterms:modified>
</cp:coreProperties>
</file>