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76" r:id="rId3"/>
    <p:sldId id="283" r:id="rId4"/>
    <p:sldId id="297" r:id="rId5"/>
    <p:sldId id="298" r:id="rId6"/>
    <p:sldId id="295" r:id="rId7"/>
    <p:sldId id="299" r:id="rId8"/>
    <p:sldId id="279" r:id="rId9"/>
    <p:sldId id="280" r:id="rId10"/>
    <p:sldId id="290" r:id="rId11"/>
    <p:sldId id="291" r:id="rId12"/>
    <p:sldId id="292" r:id="rId13"/>
    <p:sldId id="28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0D9"/>
    <a:srgbClr val="FFFFFF"/>
    <a:srgbClr val="FFB7B7"/>
    <a:srgbClr val="094183"/>
    <a:srgbClr val="AD23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7A68B1-603A-4A4E-89D2-594B996CE7C4}" v="31" dt="2023-03-23T05:15:53.5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38" autoAdjust="0"/>
    <p:restoredTop sz="96067"/>
  </p:normalViewPr>
  <p:slideViewPr>
    <p:cSldViewPr snapToGrid="0">
      <p:cViewPr varScale="1">
        <p:scale>
          <a:sx n="150" d="100"/>
          <a:sy n="150" d="100"/>
        </p:scale>
        <p:origin x="2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evor Cohn" userId="f1edc64f-bdd0-4c89-ab68-ad92282b4506" providerId="ADAL" clId="{0801867B-CD5F-3B4E-8A7E-84FB307B9BFB}"/>
    <pc:docChg chg="modSld modMainMaster">
      <pc:chgData name="Trevor Cohn" userId="f1edc64f-bdd0-4c89-ab68-ad92282b4506" providerId="ADAL" clId="{0801867B-CD5F-3B4E-8A7E-84FB307B9BFB}" dt="2021-04-23T01:40:25.128" v="20" actId="20577"/>
      <pc:docMkLst>
        <pc:docMk/>
      </pc:docMkLst>
      <pc:sldChg chg="modSp mod">
        <pc:chgData name="Trevor Cohn" userId="f1edc64f-bdd0-4c89-ab68-ad92282b4506" providerId="ADAL" clId="{0801867B-CD5F-3B4E-8A7E-84FB307B9BFB}" dt="2021-04-23T01:38:49.146" v="5" actId="20577"/>
        <pc:sldMkLst>
          <pc:docMk/>
          <pc:sldMk cId="2595492926" sldId="256"/>
        </pc:sldMkLst>
        <pc:spChg chg="mod">
          <ac:chgData name="Trevor Cohn" userId="f1edc64f-bdd0-4c89-ab68-ad92282b4506" providerId="ADAL" clId="{0801867B-CD5F-3B4E-8A7E-84FB307B9BFB}" dt="2021-04-23T01:38:45.490" v="1" actId="20577"/>
          <ac:spMkLst>
            <pc:docMk/>
            <pc:sldMk cId="2595492926" sldId="256"/>
            <ac:spMk id="2" creationId="{7FEBBB15-25F6-4B88-B2AC-27FE43E04F47}"/>
          </ac:spMkLst>
        </pc:spChg>
        <pc:spChg chg="mod">
          <ac:chgData name="Trevor Cohn" userId="f1edc64f-bdd0-4c89-ab68-ad92282b4506" providerId="ADAL" clId="{0801867B-CD5F-3B4E-8A7E-84FB307B9BFB}" dt="2021-04-23T01:38:49.146" v="5" actId="20577"/>
          <ac:spMkLst>
            <pc:docMk/>
            <pc:sldMk cId="2595492926" sldId="256"/>
            <ac:spMk id="3" creationId="{923DBFF0-ECB6-461D-B91C-2A456DB0879C}"/>
          </ac:spMkLst>
        </pc:spChg>
      </pc:sldChg>
      <pc:sldChg chg="modSp mod">
        <pc:chgData name="Trevor Cohn" userId="f1edc64f-bdd0-4c89-ab68-ad92282b4506" providerId="ADAL" clId="{0801867B-CD5F-3B4E-8A7E-84FB307B9BFB}" dt="2021-04-23T01:38:57.923" v="10" actId="20577"/>
        <pc:sldMkLst>
          <pc:docMk/>
          <pc:sldMk cId="783907843" sldId="279"/>
        </pc:sldMkLst>
        <pc:spChg chg="mod">
          <ac:chgData name="Trevor Cohn" userId="f1edc64f-bdd0-4c89-ab68-ad92282b4506" providerId="ADAL" clId="{0801867B-CD5F-3B4E-8A7E-84FB307B9BFB}" dt="2021-04-23T01:38:57.923" v="10" actId="20577"/>
          <ac:spMkLst>
            <pc:docMk/>
            <pc:sldMk cId="783907843" sldId="279"/>
            <ac:spMk id="7" creationId="{28EE3302-C5C6-4144-AAD6-A5B65FB03BED}"/>
          </ac:spMkLst>
        </pc:spChg>
      </pc:sldChg>
      <pc:sldChg chg="modSp mod">
        <pc:chgData name="Trevor Cohn" userId="f1edc64f-bdd0-4c89-ab68-ad92282b4506" providerId="ADAL" clId="{0801867B-CD5F-3B4E-8A7E-84FB307B9BFB}" dt="2021-04-23T01:40:08.961" v="18" actId="20577"/>
        <pc:sldMkLst>
          <pc:docMk/>
          <pc:sldMk cId="3998479322" sldId="281"/>
        </pc:sldMkLst>
        <pc:spChg chg="mod">
          <ac:chgData name="Trevor Cohn" userId="f1edc64f-bdd0-4c89-ab68-ad92282b4506" providerId="ADAL" clId="{0801867B-CD5F-3B4E-8A7E-84FB307B9BFB}" dt="2021-04-23T01:40:08.961" v="18" actId="20577"/>
          <ac:spMkLst>
            <pc:docMk/>
            <pc:sldMk cId="3998479322" sldId="281"/>
            <ac:spMk id="4" creationId="{CE6D3462-85C8-4A8D-9C2C-2C2EABC2CEFA}"/>
          </ac:spMkLst>
        </pc:spChg>
      </pc:sldChg>
      <pc:sldChg chg="modSp mod">
        <pc:chgData name="Trevor Cohn" userId="f1edc64f-bdd0-4c89-ab68-ad92282b4506" providerId="ADAL" clId="{0801867B-CD5F-3B4E-8A7E-84FB307B9BFB}" dt="2021-04-23T01:38:54.130" v="8" actId="20577"/>
        <pc:sldMkLst>
          <pc:docMk/>
          <pc:sldMk cId="716637017" sldId="283"/>
        </pc:sldMkLst>
        <pc:spChg chg="mod">
          <ac:chgData name="Trevor Cohn" userId="f1edc64f-bdd0-4c89-ab68-ad92282b4506" providerId="ADAL" clId="{0801867B-CD5F-3B4E-8A7E-84FB307B9BFB}" dt="2021-04-23T01:38:54.130" v="8" actId="20577"/>
          <ac:spMkLst>
            <pc:docMk/>
            <pc:sldMk cId="716637017" sldId="283"/>
            <ac:spMk id="4" creationId="{415ED826-A5F1-4F39-993D-87AE31CFB736}"/>
          </ac:spMkLst>
        </pc:spChg>
      </pc:sldChg>
      <pc:sldChg chg="modSp mod">
        <pc:chgData name="Trevor Cohn" userId="f1edc64f-bdd0-4c89-ab68-ad92282b4506" providerId="ADAL" clId="{0801867B-CD5F-3B4E-8A7E-84FB307B9BFB}" dt="2021-04-23T01:39:09.914" v="12" actId="20577"/>
        <pc:sldMkLst>
          <pc:docMk/>
          <pc:sldMk cId="1148613811" sldId="290"/>
        </pc:sldMkLst>
        <pc:spChg chg="mod">
          <ac:chgData name="Trevor Cohn" userId="f1edc64f-bdd0-4c89-ab68-ad92282b4506" providerId="ADAL" clId="{0801867B-CD5F-3B4E-8A7E-84FB307B9BFB}" dt="2021-04-23T01:39:09.914" v="12" actId="20577"/>
          <ac:spMkLst>
            <pc:docMk/>
            <pc:sldMk cId="1148613811" sldId="290"/>
            <ac:spMk id="2" creationId="{F5F30192-6C1B-49AE-93B8-A80CEB84AD25}"/>
          </ac:spMkLst>
        </pc:spChg>
      </pc:sldChg>
      <pc:sldChg chg="modSp mod">
        <pc:chgData name="Trevor Cohn" userId="f1edc64f-bdd0-4c89-ab68-ad92282b4506" providerId="ADAL" clId="{0801867B-CD5F-3B4E-8A7E-84FB307B9BFB}" dt="2021-04-23T01:39:23.755" v="14" actId="20577"/>
        <pc:sldMkLst>
          <pc:docMk/>
          <pc:sldMk cId="3907754647" sldId="291"/>
        </pc:sldMkLst>
        <pc:spChg chg="mod">
          <ac:chgData name="Trevor Cohn" userId="f1edc64f-bdd0-4c89-ab68-ad92282b4506" providerId="ADAL" clId="{0801867B-CD5F-3B4E-8A7E-84FB307B9BFB}" dt="2021-04-23T01:39:23.755" v="14" actId="20577"/>
          <ac:spMkLst>
            <pc:docMk/>
            <pc:sldMk cId="3907754647" sldId="291"/>
            <ac:spMk id="2" creationId="{F5F30192-6C1B-49AE-93B8-A80CEB84AD25}"/>
          </ac:spMkLst>
        </pc:spChg>
      </pc:sldChg>
      <pc:sldChg chg="modSp mod">
        <pc:chgData name="Trevor Cohn" userId="f1edc64f-bdd0-4c89-ab68-ad92282b4506" providerId="ADAL" clId="{0801867B-CD5F-3B4E-8A7E-84FB307B9BFB}" dt="2021-04-23T01:39:53.873" v="16" actId="20577"/>
        <pc:sldMkLst>
          <pc:docMk/>
          <pc:sldMk cId="2393308668" sldId="292"/>
        </pc:sldMkLst>
        <pc:spChg chg="mod">
          <ac:chgData name="Trevor Cohn" userId="f1edc64f-bdd0-4c89-ab68-ad92282b4506" providerId="ADAL" clId="{0801867B-CD5F-3B4E-8A7E-84FB307B9BFB}" dt="2021-04-23T01:39:53.873" v="16" actId="20577"/>
          <ac:spMkLst>
            <pc:docMk/>
            <pc:sldMk cId="2393308668" sldId="292"/>
            <ac:spMk id="2" creationId="{F5F30192-6C1B-49AE-93B8-A80CEB84AD25}"/>
          </ac:spMkLst>
        </pc:spChg>
      </pc:sldChg>
      <pc:sldMasterChg chg="modSldLayout">
        <pc:chgData name="Trevor Cohn" userId="f1edc64f-bdd0-4c89-ab68-ad92282b4506" providerId="ADAL" clId="{0801867B-CD5F-3B4E-8A7E-84FB307B9BFB}" dt="2021-04-23T01:40:25.128" v="20" actId="20577"/>
        <pc:sldMasterMkLst>
          <pc:docMk/>
          <pc:sldMasterMk cId="2429014141" sldId="2147483660"/>
        </pc:sldMasterMkLst>
        <pc:sldLayoutChg chg="modSp mod">
          <pc:chgData name="Trevor Cohn" userId="f1edc64f-bdd0-4c89-ab68-ad92282b4506" providerId="ADAL" clId="{0801867B-CD5F-3B4E-8A7E-84FB307B9BFB}" dt="2021-04-23T01:40:25.128" v="20" actId="20577"/>
          <pc:sldLayoutMkLst>
            <pc:docMk/>
            <pc:sldMasterMk cId="2429014141" sldId="2147483660"/>
            <pc:sldLayoutMk cId="2990531032" sldId="2147483662"/>
          </pc:sldLayoutMkLst>
          <pc:graphicFrameChg chg="modGraphic">
            <ac:chgData name="Trevor Cohn" userId="f1edc64f-bdd0-4c89-ab68-ad92282b4506" providerId="ADAL" clId="{0801867B-CD5F-3B4E-8A7E-84FB307B9BFB}" dt="2021-04-23T01:40:25.128" v="20" actId="20577"/>
            <ac:graphicFrameMkLst>
              <pc:docMk/>
              <pc:sldMasterMk cId="2429014141" sldId="2147483660"/>
              <pc:sldLayoutMk cId="2990531032" sldId="2147483662"/>
              <ac:graphicFrameMk id="7" creationId="{5ECCB4F0-6854-463D-8467-C5947913C480}"/>
            </ac:graphicFrameMkLst>
          </pc:graphicFrameChg>
        </pc:sldLayoutChg>
      </pc:sldMasterChg>
    </pc:docChg>
  </pc:docChgLst>
  <pc:docChgLst>
    <pc:chgData name="Shijie Liu" userId="4cb1fa7a-fbea-461b-b9a0-f12da0d384b8" providerId="ADAL" clId="{517A68B1-603A-4A4E-89D2-594B996CE7C4}"/>
    <pc:docChg chg="modSld">
      <pc:chgData name="Shijie Liu" userId="4cb1fa7a-fbea-461b-b9a0-f12da0d384b8" providerId="ADAL" clId="{517A68B1-603A-4A4E-89D2-594B996CE7C4}" dt="2023-03-23T05:15:53.550" v="29" actId="20577"/>
      <pc:docMkLst>
        <pc:docMk/>
      </pc:docMkLst>
      <pc:sldChg chg="modSp">
        <pc:chgData name="Shijie Liu" userId="4cb1fa7a-fbea-461b-b9a0-f12da0d384b8" providerId="ADAL" clId="{517A68B1-603A-4A4E-89D2-594B996CE7C4}" dt="2023-03-23T05:15:53.550" v="29" actId="20577"/>
        <pc:sldMkLst>
          <pc:docMk/>
          <pc:sldMk cId="2983694997" sldId="280"/>
        </pc:sldMkLst>
        <pc:spChg chg="mod">
          <ac:chgData name="Shijie Liu" userId="4cb1fa7a-fbea-461b-b9a0-f12da0d384b8" providerId="ADAL" clId="{517A68B1-603A-4A4E-89D2-594B996CE7C4}" dt="2023-03-23T05:15:53.550" v="29" actId="20577"/>
          <ac:spMkLst>
            <pc:docMk/>
            <pc:sldMk cId="2983694997" sldId="280"/>
            <ac:spMk id="3" creationId="{C4DA390A-330D-48C2-BF8D-34B685CBE5A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339FE-72A2-4514-AF41-6AAB3D11F4AD}" type="datetimeFigureOut">
              <a:rPr lang="en-AU" smtClean="0"/>
              <a:t>23/3/2023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B306D-DCB9-4735-9F8C-493A8FC555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6266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22166"/>
            <a:ext cx="7772400" cy="1742058"/>
          </a:xfrm>
        </p:spPr>
        <p:txBody>
          <a:bodyPr anchor="b"/>
          <a:lstStyle>
            <a:lvl1pPr algn="ctr">
              <a:defRPr sz="6000">
                <a:solidFill>
                  <a:srgbClr val="09418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56299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FC0ACB5-9918-4C2E-A291-76792DE7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9623" y="6390910"/>
            <a:ext cx="2057400" cy="365125"/>
          </a:xfrm>
          <a:prstGeom prst="rect">
            <a:avLst/>
          </a:prstGeom>
        </p:spPr>
        <p:txBody>
          <a:bodyPr/>
          <a:lstStyle/>
          <a:p>
            <a:fld id="{BDB36520-F41E-4397-9385-2DF47410F16D}" type="slidenum">
              <a:rPr lang="en-AU" smtClean="0"/>
              <a:t>‹#›</a:t>
            </a:fld>
            <a:endParaRPr lang="en-AU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8E3EEF-4651-4150-9245-D27F38A663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788" y="326269"/>
            <a:ext cx="1475235" cy="147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78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977" y="495756"/>
            <a:ext cx="8530046" cy="900000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6977" y="1580606"/>
            <a:ext cx="8530046" cy="47269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44F10BF-F096-4D6C-A9EF-6F5C3DC769F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78090402"/>
              </p:ext>
            </p:extLst>
          </p:nvPr>
        </p:nvGraphicFramePr>
        <p:xfrm>
          <a:off x="306977" y="156121"/>
          <a:ext cx="8530046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5023">
                  <a:extLst>
                    <a:ext uri="{9D8B030D-6E8A-4147-A177-3AD203B41FA5}">
                      <a16:colId xmlns:a16="http://schemas.microsoft.com/office/drawing/2014/main" val="2819036112"/>
                    </a:ext>
                  </a:extLst>
                </a:gridCol>
                <a:gridCol w="4265023">
                  <a:extLst>
                    <a:ext uri="{9D8B030D-6E8A-4147-A177-3AD203B41FA5}">
                      <a16:colId xmlns:a16="http://schemas.microsoft.com/office/drawing/2014/main" val="2653917137"/>
                    </a:ext>
                  </a:extLst>
                </a:gridCol>
              </a:tblGrid>
              <a:tr h="228602">
                <a:tc>
                  <a:txBody>
                    <a:bodyPr/>
                    <a:lstStyle/>
                    <a:p>
                      <a:r>
                        <a:rPr lang="en-AU" sz="1200" dirty="0"/>
                        <a:t>COMP90051 Statistical Machine Learning</a:t>
                      </a:r>
                      <a:endParaRPr lang="en-AU" sz="12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200" dirty="0"/>
                        <a:t>Workshop 5</a:t>
                      </a:r>
                      <a:endParaRPr lang="en-AU" sz="12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5628282"/>
                  </a:ext>
                </a:extLst>
              </a:tr>
            </a:tbl>
          </a:graphicData>
        </a:graphic>
      </p:graphicFrame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A0CCAA2-44AA-4A28-8FCB-CAA04FF1F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9623" y="6390910"/>
            <a:ext cx="2057400" cy="365125"/>
          </a:xfrm>
          <a:prstGeom prst="rect">
            <a:avLst/>
          </a:prstGeom>
        </p:spPr>
        <p:txBody>
          <a:bodyPr/>
          <a:lstStyle/>
          <a:p>
            <a:fld id="{BDB36520-F41E-4397-9385-2DF47410F1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273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119" y="495755"/>
            <a:ext cx="1971675" cy="5811838"/>
          </a:xfrm>
        </p:spPr>
        <p:txBody>
          <a:bodyPr vert="eaVert"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8206" y="495755"/>
            <a:ext cx="6401613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BB79279-0207-40AA-9DC4-3FF30CB023F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32949593"/>
              </p:ext>
            </p:extLst>
          </p:nvPr>
        </p:nvGraphicFramePr>
        <p:xfrm>
          <a:off x="306977" y="156121"/>
          <a:ext cx="8530046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5023">
                  <a:extLst>
                    <a:ext uri="{9D8B030D-6E8A-4147-A177-3AD203B41FA5}">
                      <a16:colId xmlns:a16="http://schemas.microsoft.com/office/drawing/2014/main" val="2819036112"/>
                    </a:ext>
                  </a:extLst>
                </a:gridCol>
                <a:gridCol w="4265023">
                  <a:extLst>
                    <a:ext uri="{9D8B030D-6E8A-4147-A177-3AD203B41FA5}">
                      <a16:colId xmlns:a16="http://schemas.microsoft.com/office/drawing/2014/main" val="2653917137"/>
                    </a:ext>
                  </a:extLst>
                </a:gridCol>
              </a:tblGrid>
              <a:tr h="228602">
                <a:tc>
                  <a:txBody>
                    <a:bodyPr/>
                    <a:lstStyle/>
                    <a:p>
                      <a:r>
                        <a:rPr lang="en-AU" sz="1200" dirty="0"/>
                        <a:t>COMP90051 Statistical Machine Learning</a:t>
                      </a:r>
                      <a:endParaRPr lang="en-AU" sz="12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200" dirty="0"/>
                        <a:t>Workshop 5</a:t>
                      </a:r>
                      <a:endParaRPr lang="en-AU" sz="12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5628282"/>
                  </a:ext>
                </a:extLst>
              </a:tr>
            </a:tbl>
          </a:graphicData>
        </a:graphic>
      </p:graphicFrame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2167A4-8BC0-4F9E-BE9D-CD6A1F3D0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9623" y="6390910"/>
            <a:ext cx="2057400" cy="365125"/>
          </a:xfrm>
          <a:prstGeom prst="rect">
            <a:avLst/>
          </a:prstGeom>
        </p:spPr>
        <p:txBody>
          <a:bodyPr/>
          <a:lstStyle/>
          <a:p>
            <a:fld id="{BDB36520-F41E-4397-9385-2DF47410F1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5900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977" y="495755"/>
            <a:ext cx="8530046" cy="900000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977" y="1554480"/>
            <a:ext cx="8530046" cy="4753113"/>
          </a:xfrm>
        </p:spPr>
        <p:txBody>
          <a:bodyPr/>
          <a:lstStyle>
            <a:lvl1pPr>
              <a:buClr>
                <a:srgbClr val="FF0000"/>
              </a:buClr>
              <a:defRPr/>
            </a:lvl1pPr>
            <a:lvl2pPr marL="685800" indent="-228600">
              <a:buClr>
                <a:srgbClr val="00B0F0"/>
              </a:buClr>
              <a:buFont typeface="Symbol" panose="05050102010706020507" pitchFamily="18" charset="2"/>
              <a:buChar char=""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79623" y="6390910"/>
            <a:ext cx="2057400" cy="365125"/>
          </a:xfrm>
          <a:prstGeom prst="rect">
            <a:avLst/>
          </a:prstGeom>
        </p:spPr>
        <p:txBody>
          <a:bodyPr/>
          <a:lstStyle/>
          <a:p>
            <a:fld id="{BDB36520-F41E-4397-9385-2DF47410F16D}" type="slidenum">
              <a:rPr lang="en-AU" smtClean="0"/>
              <a:t>‹#›</a:t>
            </a:fld>
            <a:endParaRPr lang="en-AU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ECCB4F0-6854-463D-8467-C5947913C480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43672860"/>
              </p:ext>
            </p:extLst>
          </p:nvPr>
        </p:nvGraphicFramePr>
        <p:xfrm>
          <a:off x="306977" y="156121"/>
          <a:ext cx="8530046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5023">
                  <a:extLst>
                    <a:ext uri="{9D8B030D-6E8A-4147-A177-3AD203B41FA5}">
                      <a16:colId xmlns:a16="http://schemas.microsoft.com/office/drawing/2014/main" val="2819036112"/>
                    </a:ext>
                  </a:extLst>
                </a:gridCol>
                <a:gridCol w="4265023">
                  <a:extLst>
                    <a:ext uri="{9D8B030D-6E8A-4147-A177-3AD203B41FA5}">
                      <a16:colId xmlns:a16="http://schemas.microsoft.com/office/drawing/2014/main" val="2653917137"/>
                    </a:ext>
                  </a:extLst>
                </a:gridCol>
              </a:tblGrid>
              <a:tr h="228602">
                <a:tc>
                  <a:txBody>
                    <a:bodyPr/>
                    <a:lstStyle/>
                    <a:p>
                      <a:r>
                        <a:rPr lang="en-AU" sz="1200" dirty="0"/>
                        <a:t>COMP90051 Statistical Machine Learning</a:t>
                      </a:r>
                      <a:endParaRPr lang="en-AU" sz="12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200" dirty="0"/>
                        <a:t>Workshop 5</a:t>
                      </a:r>
                      <a:endParaRPr lang="en-AU" sz="12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5628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053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20719"/>
            <a:ext cx="7886700" cy="2852737"/>
          </a:xfrm>
        </p:spPr>
        <p:txBody>
          <a:bodyPr anchor="b"/>
          <a:lstStyle>
            <a:lvl1pPr algn="ctr">
              <a:defRPr sz="6000">
                <a:solidFill>
                  <a:srgbClr val="AD239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4100444"/>
            <a:ext cx="78867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5C7A7A0-DA05-4B15-AE62-B946ED405BD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83109517"/>
              </p:ext>
            </p:extLst>
          </p:nvPr>
        </p:nvGraphicFramePr>
        <p:xfrm>
          <a:off x="306977" y="156121"/>
          <a:ext cx="8530046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5023">
                  <a:extLst>
                    <a:ext uri="{9D8B030D-6E8A-4147-A177-3AD203B41FA5}">
                      <a16:colId xmlns:a16="http://schemas.microsoft.com/office/drawing/2014/main" val="2819036112"/>
                    </a:ext>
                  </a:extLst>
                </a:gridCol>
                <a:gridCol w="4265023">
                  <a:extLst>
                    <a:ext uri="{9D8B030D-6E8A-4147-A177-3AD203B41FA5}">
                      <a16:colId xmlns:a16="http://schemas.microsoft.com/office/drawing/2014/main" val="2653917137"/>
                    </a:ext>
                  </a:extLst>
                </a:gridCol>
              </a:tblGrid>
              <a:tr h="228602">
                <a:tc>
                  <a:txBody>
                    <a:bodyPr/>
                    <a:lstStyle/>
                    <a:p>
                      <a:r>
                        <a:rPr lang="en-AU" sz="1200" dirty="0"/>
                        <a:t>COMP90051 Statistical Machine Learning</a:t>
                      </a:r>
                      <a:endParaRPr lang="en-AU" sz="12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200" dirty="0"/>
                        <a:t>Workshop 5</a:t>
                      </a:r>
                      <a:endParaRPr lang="en-AU" sz="12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5628282"/>
                  </a:ext>
                </a:extLst>
              </a:tr>
            </a:tbl>
          </a:graphicData>
        </a:graphic>
      </p:graphicFrame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F88ED20-D50E-40EB-B31E-38E4DD730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9623" y="6390910"/>
            <a:ext cx="2057400" cy="365125"/>
          </a:xfrm>
          <a:prstGeom prst="rect">
            <a:avLst/>
          </a:prstGeom>
        </p:spPr>
        <p:txBody>
          <a:bodyPr/>
          <a:lstStyle/>
          <a:p>
            <a:fld id="{BDB36520-F41E-4397-9385-2DF47410F1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2528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977" y="495756"/>
            <a:ext cx="8530046" cy="900000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6977" y="1567543"/>
            <a:ext cx="4207873" cy="4740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49" y="1567543"/>
            <a:ext cx="4207873" cy="474005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AB3E7D4-4CC3-446C-94FE-F5B64398D5F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0449160"/>
              </p:ext>
            </p:extLst>
          </p:nvPr>
        </p:nvGraphicFramePr>
        <p:xfrm>
          <a:off x="306977" y="156121"/>
          <a:ext cx="8530046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5023">
                  <a:extLst>
                    <a:ext uri="{9D8B030D-6E8A-4147-A177-3AD203B41FA5}">
                      <a16:colId xmlns:a16="http://schemas.microsoft.com/office/drawing/2014/main" val="2819036112"/>
                    </a:ext>
                  </a:extLst>
                </a:gridCol>
                <a:gridCol w="4265023">
                  <a:extLst>
                    <a:ext uri="{9D8B030D-6E8A-4147-A177-3AD203B41FA5}">
                      <a16:colId xmlns:a16="http://schemas.microsoft.com/office/drawing/2014/main" val="2653917137"/>
                    </a:ext>
                  </a:extLst>
                </a:gridCol>
              </a:tblGrid>
              <a:tr h="228602">
                <a:tc>
                  <a:txBody>
                    <a:bodyPr/>
                    <a:lstStyle/>
                    <a:p>
                      <a:r>
                        <a:rPr lang="en-AU" sz="1200" dirty="0"/>
                        <a:t>COMP90051 Statistical Machine Learning</a:t>
                      </a:r>
                      <a:endParaRPr lang="en-AU" sz="12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200" dirty="0"/>
                        <a:t>Workshop 5</a:t>
                      </a:r>
                      <a:endParaRPr lang="en-AU" sz="12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5628282"/>
                  </a:ext>
                </a:extLst>
              </a:tr>
            </a:tbl>
          </a:graphicData>
        </a:graphic>
      </p:graphicFrame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9A176BF-F782-4F3C-A0C8-27C73FF91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9623" y="6390910"/>
            <a:ext cx="2057400" cy="365125"/>
          </a:xfrm>
          <a:prstGeom prst="rect">
            <a:avLst/>
          </a:prstGeom>
        </p:spPr>
        <p:txBody>
          <a:bodyPr/>
          <a:lstStyle/>
          <a:p>
            <a:fld id="{BDB36520-F41E-4397-9385-2DF47410F1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83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977" y="495756"/>
            <a:ext cx="8530046" cy="900000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6977" y="1395756"/>
            <a:ext cx="419120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6977" y="2219667"/>
            <a:ext cx="4191205" cy="398518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95756"/>
            <a:ext cx="420787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19667"/>
            <a:ext cx="4207873" cy="3985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ACF708F-54BF-4AB0-9839-5B2D02F8308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00947314"/>
              </p:ext>
            </p:extLst>
          </p:nvPr>
        </p:nvGraphicFramePr>
        <p:xfrm>
          <a:off x="306977" y="156121"/>
          <a:ext cx="8530046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5023">
                  <a:extLst>
                    <a:ext uri="{9D8B030D-6E8A-4147-A177-3AD203B41FA5}">
                      <a16:colId xmlns:a16="http://schemas.microsoft.com/office/drawing/2014/main" val="2819036112"/>
                    </a:ext>
                  </a:extLst>
                </a:gridCol>
                <a:gridCol w="4265023">
                  <a:extLst>
                    <a:ext uri="{9D8B030D-6E8A-4147-A177-3AD203B41FA5}">
                      <a16:colId xmlns:a16="http://schemas.microsoft.com/office/drawing/2014/main" val="2653917137"/>
                    </a:ext>
                  </a:extLst>
                </a:gridCol>
              </a:tblGrid>
              <a:tr h="228602">
                <a:tc>
                  <a:txBody>
                    <a:bodyPr/>
                    <a:lstStyle/>
                    <a:p>
                      <a:r>
                        <a:rPr lang="en-AU" sz="1200" dirty="0"/>
                        <a:t>COMP90051 Statistical Machine Learning</a:t>
                      </a:r>
                      <a:endParaRPr lang="en-AU" sz="12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200" dirty="0"/>
                        <a:t>Workshop 5</a:t>
                      </a:r>
                      <a:endParaRPr lang="en-AU" sz="12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5628282"/>
                  </a:ext>
                </a:extLst>
              </a:tr>
            </a:tbl>
          </a:graphicData>
        </a:graphic>
      </p:graphicFrame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9DF56D1-C5F1-4121-A89B-DA85B8CF4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9623" y="6390910"/>
            <a:ext cx="2057400" cy="365125"/>
          </a:xfrm>
          <a:prstGeom prst="rect">
            <a:avLst/>
          </a:prstGeom>
        </p:spPr>
        <p:txBody>
          <a:bodyPr/>
          <a:lstStyle/>
          <a:p>
            <a:fld id="{BDB36520-F41E-4397-9385-2DF47410F1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832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977" y="495756"/>
            <a:ext cx="8530046" cy="900000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1BC5C-8F36-40AE-9C9E-2B0237D52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9623" y="6390910"/>
            <a:ext cx="2057400" cy="365125"/>
          </a:xfrm>
          <a:prstGeom prst="rect">
            <a:avLst/>
          </a:prstGeom>
        </p:spPr>
        <p:txBody>
          <a:bodyPr/>
          <a:lstStyle/>
          <a:p>
            <a:fld id="{BDB36520-F41E-4397-9385-2DF47410F16D}" type="slidenum">
              <a:rPr lang="en-AU" smtClean="0"/>
              <a:t>‹#›</a:t>
            </a:fld>
            <a:endParaRPr lang="en-AU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328ADD7-2039-400C-926E-7B35A4A216A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41867212"/>
              </p:ext>
            </p:extLst>
          </p:nvPr>
        </p:nvGraphicFramePr>
        <p:xfrm>
          <a:off x="306977" y="156121"/>
          <a:ext cx="8530046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5023">
                  <a:extLst>
                    <a:ext uri="{9D8B030D-6E8A-4147-A177-3AD203B41FA5}">
                      <a16:colId xmlns:a16="http://schemas.microsoft.com/office/drawing/2014/main" val="2819036112"/>
                    </a:ext>
                  </a:extLst>
                </a:gridCol>
                <a:gridCol w="4265023">
                  <a:extLst>
                    <a:ext uri="{9D8B030D-6E8A-4147-A177-3AD203B41FA5}">
                      <a16:colId xmlns:a16="http://schemas.microsoft.com/office/drawing/2014/main" val="2653917137"/>
                    </a:ext>
                  </a:extLst>
                </a:gridCol>
              </a:tblGrid>
              <a:tr h="228602">
                <a:tc>
                  <a:txBody>
                    <a:bodyPr/>
                    <a:lstStyle/>
                    <a:p>
                      <a:r>
                        <a:rPr lang="en-AU" sz="1200" dirty="0"/>
                        <a:t>COMP90051 Statistical Machine Learning</a:t>
                      </a:r>
                      <a:endParaRPr lang="en-AU" sz="12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200" dirty="0"/>
                        <a:t>Workshop 5</a:t>
                      </a:r>
                      <a:endParaRPr lang="en-AU" sz="12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5628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729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5B81F7A-C29C-471E-9D78-C25DFBC7674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82676414"/>
              </p:ext>
            </p:extLst>
          </p:nvPr>
        </p:nvGraphicFramePr>
        <p:xfrm>
          <a:off x="306977" y="156121"/>
          <a:ext cx="8530046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5023">
                  <a:extLst>
                    <a:ext uri="{9D8B030D-6E8A-4147-A177-3AD203B41FA5}">
                      <a16:colId xmlns:a16="http://schemas.microsoft.com/office/drawing/2014/main" val="2819036112"/>
                    </a:ext>
                  </a:extLst>
                </a:gridCol>
                <a:gridCol w="4265023">
                  <a:extLst>
                    <a:ext uri="{9D8B030D-6E8A-4147-A177-3AD203B41FA5}">
                      <a16:colId xmlns:a16="http://schemas.microsoft.com/office/drawing/2014/main" val="2653917137"/>
                    </a:ext>
                  </a:extLst>
                </a:gridCol>
              </a:tblGrid>
              <a:tr h="228602">
                <a:tc>
                  <a:txBody>
                    <a:bodyPr/>
                    <a:lstStyle/>
                    <a:p>
                      <a:r>
                        <a:rPr lang="en-AU" sz="1200" dirty="0"/>
                        <a:t>COMP90051 Statistical Machine Learning</a:t>
                      </a:r>
                      <a:endParaRPr lang="en-AU" sz="12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200" dirty="0"/>
                        <a:t>Workshop 5</a:t>
                      </a:r>
                      <a:endParaRPr lang="en-AU" sz="12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5628282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E0767-06EC-4D33-9D20-74BD78E40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9623" y="6390910"/>
            <a:ext cx="2057400" cy="365125"/>
          </a:xfrm>
          <a:prstGeom prst="rect">
            <a:avLst/>
          </a:prstGeom>
        </p:spPr>
        <p:txBody>
          <a:bodyPr/>
          <a:lstStyle/>
          <a:p>
            <a:fld id="{BDB36520-F41E-4397-9385-2DF47410F1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0378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977" y="587830"/>
            <a:ext cx="3272042" cy="1600200"/>
          </a:xfrm>
        </p:spPr>
        <p:txBody>
          <a:bodyPr anchor="b"/>
          <a:lstStyle>
            <a:lvl1pPr>
              <a:defRPr sz="320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118056"/>
            <a:ext cx="494963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77" y="2188030"/>
            <a:ext cx="327204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26318B-FC0A-4874-BA77-0B0FBBFE26C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00118911"/>
              </p:ext>
            </p:extLst>
          </p:nvPr>
        </p:nvGraphicFramePr>
        <p:xfrm>
          <a:off x="306977" y="156121"/>
          <a:ext cx="8530046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5023">
                  <a:extLst>
                    <a:ext uri="{9D8B030D-6E8A-4147-A177-3AD203B41FA5}">
                      <a16:colId xmlns:a16="http://schemas.microsoft.com/office/drawing/2014/main" val="2819036112"/>
                    </a:ext>
                  </a:extLst>
                </a:gridCol>
                <a:gridCol w="4265023">
                  <a:extLst>
                    <a:ext uri="{9D8B030D-6E8A-4147-A177-3AD203B41FA5}">
                      <a16:colId xmlns:a16="http://schemas.microsoft.com/office/drawing/2014/main" val="2653917137"/>
                    </a:ext>
                  </a:extLst>
                </a:gridCol>
              </a:tblGrid>
              <a:tr h="228602">
                <a:tc>
                  <a:txBody>
                    <a:bodyPr/>
                    <a:lstStyle/>
                    <a:p>
                      <a:r>
                        <a:rPr lang="en-AU" sz="1200" dirty="0"/>
                        <a:t>COMP90051 Statistical Machine Learning</a:t>
                      </a:r>
                      <a:endParaRPr lang="en-AU" sz="12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200" dirty="0"/>
                        <a:t>Workshop 5</a:t>
                      </a:r>
                      <a:endParaRPr lang="en-AU" sz="12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5628282"/>
                  </a:ext>
                </a:extLst>
              </a:tr>
            </a:tbl>
          </a:graphicData>
        </a:graphic>
      </p:graphicFrame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7CF8A30-E907-4329-8DFB-D54A4611F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9623" y="6390910"/>
            <a:ext cx="2057400" cy="365125"/>
          </a:xfrm>
          <a:prstGeom prst="rect">
            <a:avLst/>
          </a:prstGeom>
        </p:spPr>
        <p:txBody>
          <a:bodyPr/>
          <a:lstStyle/>
          <a:p>
            <a:fld id="{BDB36520-F41E-4397-9385-2DF47410F1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5469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977" y="587830"/>
            <a:ext cx="3272042" cy="1600200"/>
          </a:xfrm>
        </p:spPr>
        <p:txBody>
          <a:bodyPr anchor="b"/>
          <a:lstStyle>
            <a:lvl1pPr>
              <a:defRPr sz="320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118056"/>
            <a:ext cx="4949632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77" y="2188030"/>
            <a:ext cx="327204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0A005AB-8462-4592-93AC-E566854EC1F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84487153"/>
              </p:ext>
            </p:extLst>
          </p:nvPr>
        </p:nvGraphicFramePr>
        <p:xfrm>
          <a:off x="306977" y="156121"/>
          <a:ext cx="8530046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5023">
                  <a:extLst>
                    <a:ext uri="{9D8B030D-6E8A-4147-A177-3AD203B41FA5}">
                      <a16:colId xmlns:a16="http://schemas.microsoft.com/office/drawing/2014/main" val="2819036112"/>
                    </a:ext>
                  </a:extLst>
                </a:gridCol>
                <a:gridCol w="4265023">
                  <a:extLst>
                    <a:ext uri="{9D8B030D-6E8A-4147-A177-3AD203B41FA5}">
                      <a16:colId xmlns:a16="http://schemas.microsoft.com/office/drawing/2014/main" val="2653917137"/>
                    </a:ext>
                  </a:extLst>
                </a:gridCol>
              </a:tblGrid>
              <a:tr h="228602">
                <a:tc>
                  <a:txBody>
                    <a:bodyPr/>
                    <a:lstStyle/>
                    <a:p>
                      <a:r>
                        <a:rPr lang="en-AU" sz="1200" dirty="0"/>
                        <a:t>COMP90051 Statistical Machine Learning</a:t>
                      </a:r>
                      <a:endParaRPr lang="en-AU" sz="12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200" dirty="0"/>
                        <a:t>Workshop 5</a:t>
                      </a:r>
                      <a:endParaRPr lang="en-AU" sz="12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5628282"/>
                  </a:ext>
                </a:extLst>
              </a:tr>
            </a:tbl>
          </a:graphicData>
        </a:graphic>
      </p:graphicFrame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68E6101-6CF9-48A4-81B3-2DCA6E776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9623" y="6390910"/>
            <a:ext cx="2057400" cy="365125"/>
          </a:xfrm>
          <a:prstGeom prst="rect">
            <a:avLst/>
          </a:prstGeom>
        </p:spPr>
        <p:txBody>
          <a:bodyPr/>
          <a:lstStyle/>
          <a:p>
            <a:fld id="{BDB36520-F41E-4397-9385-2DF47410F1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7513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6977" y="495756"/>
            <a:ext cx="853004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6977" y="1956255"/>
            <a:ext cx="853004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E095334-6F25-48DC-BD33-C9FC48602E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9623" y="6390910"/>
            <a:ext cx="2057400" cy="365125"/>
          </a:xfrm>
          <a:prstGeom prst="rect">
            <a:avLst/>
          </a:prstGeom>
        </p:spPr>
        <p:txBody>
          <a:bodyPr/>
          <a:lstStyle/>
          <a:p>
            <a:fld id="{BDB36520-F41E-4397-9385-2DF47410F1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901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x.T@K@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BBB15-25F6-4B88-B2AC-27FE43E04F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Workshop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3DBFF0-ECB6-461D-B91C-2A456DB087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COMP90051 Statistical Machine Learning</a:t>
            </a:r>
          </a:p>
          <a:p>
            <a:r>
              <a:rPr lang="en-AU" dirty="0"/>
              <a:t>Semester </a:t>
            </a:r>
            <a:r>
              <a:rPr lang="en-US" altLang="zh-CN" dirty="0"/>
              <a:t>2</a:t>
            </a:r>
            <a:r>
              <a:rPr lang="en-AU" dirty="0"/>
              <a:t>, 2022</a:t>
            </a:r>
          </a:p>
        </p:txBody>
      </p:sp>
    </p:spTree>
    <p:extLst>
      <p:ext uri="{BB962C8B-B14F-4D97-AF65-F5344CB8AC3E}">
        <p14:creationId xmlns:p14="http://schemas.microsoft.com/office/powerpoint/2010/main" val="2595492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30192-6C1B-49AE-93B8-A80CEB84A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</a:t>
            </a:r>
            <a:r>
              <a:rPr lang="en-US" altLang="zh-CN" dirty="0"/>
              <a:t>5</a:t>
            </a:r>
            <a:r>
              <a:rPr lang="en-AU" dirty="0"/>
              <a:t>a: Kernel identities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BFEBE-AD74-4251-AE4C-6A17A677DB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6977" y="1554480"/>
                <a:ext cx="8530046" cy="558099"/>
              </a:xfrm>
              <a:solidFill>
                <a:schemeClr val="bg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AU" dirty="0"/>
                  <a:t>Prove that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1" i="0"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b="1" i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1" i="0" smtClean="0"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</m:d>
                  </m:oMath>
                </a14:m>
                <a:r>
                  <a:rPr lang="en-AU" dirty="0"/>
                  <a:t> is a valid kernel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BFEBE-AD74-4251-AE4C-6A17A677DB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6977" y="1554480"/>
                <a:ext cx="8530046" cy="558099"/>
              </a:xfrm>
              <a:blipFill>
                <a:blip r:embed="rId2"/>
                <a:stretch>
                  <a:fillRect l="-1429" t="-9783" b="-2391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2CEC08-901F-4EFE-BA86-7ACBE9AD7986}"/>
                  </a:ext>
                </a:extLst>
              </p:cNvPr>
              <p:cNvSpPr txBox="1"/>
              <p:nvPr/>
            </p:nvSpPr>
            <p:spPr>
              <a:xfrm>
                <a:off x="306978" y="2288724"/>
                <a:ext cx="8530045" cy="24566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spcBef>
                    <a:spcPts val="600"/>
                  </a:spcBef>
                  <a:buNone/>
                </a:pPr>
                <a:r>
                  <a:rPr lang="en-AU" sz="28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AU" sz="2800" dirty="0"/>
                  <a:t> be the feature map associated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AU" sz="2800" b="0" dirty="0"/>
                  <a:t>. 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AU" sz="2800" b="0" dirty="0"/>
                  <a:t>Observe that: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1" i="0"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800" b="1" i="0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m:rPr>
                          <m:aln/>
                        </m:rP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i="1"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1" i="0"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800" b="1" i="0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rad>
                          <m:sSub>
                            <m:sSub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800" b="1" i="0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</m:d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ad>
                            <m:radPr>
                              <m:degHide m:val="on"/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rad>
                          <m:sSub>
                            <m:sSub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800" b="1" i="0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AU" sz="2800" dirty="0"/>
              </a:p>
              <a:p>
                <a:pPr>
                  <a:spcBef>
                    <a:spcPts val="600"/>
                  </a:spcBef>
                </a:pPr>
                <a:r>
                  <a:rPr lang="en-AU" sz="2800" dirty="0"/>
                  <a:t>Since </a:t>
                </a:r>
                <a14:m>
                  <m:oMath xmlns:m="http://schemas.openxmlformats.org/officeDocument/2006/math">
                    <m:r>
                      <a:rPr lang="en-AU" sz="280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AU" sz="2800" dirty="0"/>
                  <a:t> can be written as an inner product with the feature map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800" b="1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)=</m:t>
                    </m:r>
                    <m:rad>
                      <m:radPr>
                        <m:degHide m:val="on"/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rad>
                    <m:sSub>
                      <m:sSub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800" b="1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AU" sz="2800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800" dirty="0"/>
                  <a:t>, it is a valid kernel.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2CEC08-901F-4EFE-BA86-7ACBE9AD7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78" y="2288724"/>
                <a:ext cx="8530045" cy="2456698"/>
              </a:xfrm>
              <a:prstGeom prst="rect">
                <a:avLst/>
              </a:prstGeom>
              <a:blipFill>
                <a:blip r:embed="rId3"/>
                <a:stretch>
                  <a:fillRect l="-1429" t="-2233" b="-620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8613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30192-6C1B-49AE-93B8-A80CEB84A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</a:t>
            </a:r>
            <a:r>
              <a:rPr lang="en-US" altLang="zh-CN" dirty="0"/>
              <a:t>5</a:t>
            </a:r>
            <a:r>
              <a:rPr lang="en-AU" dirty="0"/>
              <a:t>a: Kernel identities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BFEBE-AD74-4251-AE4C-6A17A677DB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6977" y="1554480"/>
                <a:ext cx="8530046" cy="558099"/>
              </a:xfrm>
              <a:solidFill>
                <a:schemeClr val="bg1">
                  <a:lumMod val="95000"/>
                </a:schemeClr>
              </a:solidFill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AU" dirty="0"/>
                  <a:t>Prove that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1" i="0"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b="1" i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1" i="0" smtClean="0"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1" i="0"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b="1" i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</m:d>
                  </m:oMath>
                </a14:m>
                <a:r>
                  <a:rPr lang="en-AU" dirty="0"/>
                  <a:t> is a valid kernel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BFEBE-AD74-4251-AE4C-6A17A677DB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6977" y="1554480"/>
                <a:ext cx="8530046" cy="558099"/>
              </a:xfrm>
              <a:blipFill>
                <a:blip r:embed="rId2"/>
                <a:stretch>
                  <a:fillRect l="-1429" t="-9783" r="-500" b="-2391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2CEC08-901F-4EFE-BA86-7ACBE9AD7986}"/>
                  </a:ext>
                </a:extLst>
              </p:cNvPr>
              <p:cNvSpPr txBox="1"/>
              <p:nvPr/>
            </p:nvSpPr>
            <p:spPr>
              <a:xfrm>
                <a:off x="306978" y="2288724"/>
                <a:ext cx="8530045" cy="34812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spcBef>
                    <a:spcPts val="600"/>
                  </a:spcBef>
                  <a:buNone/>
                </a:pPr>
                <a:r>
                  <a:rPr lang="en-AU" sz="2800" dirty="0"/>
                  <a:t>We’ll give a proof by Mercer’s theorem.</a:t>
                </a:r>
              </a:p>
              <a:p>
                <a:pPr>
                  <a:spcBef>
                    <a:spcPts val="600"/>
                  </a:spcBef>
                </a:pPr>
                <a:r>
                  <a:rPr lang="en-AU" sz="2800" dirty="0"/>
                  <a:t>Given a set of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1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b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AU" sz="2800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AU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1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b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AU" sz="2800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AU" sz="2800" b="1" i="1" smtClean="0">
                        <a:latin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AU" sz="2800" dirty="0"/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1" i="0" smtClean="0">
                            <a:latin typeface="Cambria Math" panose="02040503050406030204" pitchFamily="18" charset="0"/>
                          </a:rPr>
                          <m:t>𝐊</m:t>
                        </m:r>
                      </m:e>
                      <m:sub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AU" sz="2800" dirty="0"/>
                  <a:t> be the gram matrix for kernel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AU" sz="2800" dirty="0"/>
                  <a:t> (similarly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1">
                            <a:latin typeface="Cambria Math" panose="02040503050406030204" pitchFamily="18" charset="0"/>
                          </a:rPr>
                          <m:t>𝐊</m:t>
                        </m:r>
                      </m:e>
                      <m:sub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AU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AU" sz="2800" dirty="0"/>
                  <a:t>)</a:t>
                </a:r>
              </a:p>
              <a:p>
                <a:pPr>
                  <a:spcBef>
                    <a:spcPts val="600"/>
                  </a:spcBef>
                </a:pPr>
                <a:r>
                  <a:rPr lang="en-AU" sz="2800" dirty="0"/>
                  <a:t>The Gram matrix associated with </a:t>
                </a:r>
                <a14:m>
                  <m:oMath xmlns:m="http://schemas.openxmlformats.org/officeDocument/2006/math">
                    <m:r>
                      <a:rPr lang="en-AU" sz="280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AU" sz="2800" dirty="0"/>
                  <a:t> is </a:t>
                </a:r>
                <a14:m>
                  <m:oMath xmlns:m="http://schemas.openxmlformats.org/officeDocument/2006/math">
                    <m:r>
                      <a:rPr lang="en-AU" sz="2800" b="1" i="0" smtClean="0">
                        <a:latin typeface="Cambria Math" panose="02040503050406030204" pitchFamily="18" charset="0"/>
                      </a:rPr>
                      <m:t>𝐊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1">
                            <a:latin typeface="Cambria Math" panose="02040503050406030204" pitchFamily="18" charset="0"/>
                          </a:rPr>
                          <m:t>𝐊</m:t>
                        </m:r>
                      </m:e>
                      <m:sub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1">
                            <a:latin typeface="Cambria Math" panose="02040503050406030204" pitchFamily="18" charset="0"/>
                          </a:rPr>
                          <m:t>𝐊</m:t>
                        </m:r>
                      </m:e>
                      <m:sub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AU" sz="28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AU" sz="2800" dirty="0"/>
                  <a:t>Now </a:t>
                </a:r>
                <a14:m>
                  <m:oMath xmlns:m="http://schemas.openxmlformats.org/officeDocument/2006/math">
                    <m:r>
                      <a:rPr lang="en-AU" sz="2800" b="1" i="0" smtClean="0">
                        <a:latin typeface="Cambria Math" panose="02040503050406030204" pitchFamily="18" charset="0"/>
                      </a:rPr>
                      <m:t>𝐊</m:t>
                    </m:r>
                  </m:oMath>
                </a14:m>
                <a:r>
                  <a:rPr lang="en-AU" sz="2800" dirty="0"/>
                  <a:t> is positive semi-definite since for any </a:t>
                </a:r>
                <a14:m>
                  <m:oMath xmlns:m="http://schemas.openxmlformats.org/officeDocument/2006/math">
                    <m:r>
                      <a:rPr lang="en-AU" sz="2800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AU" sz="2800" dirty="0"/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AU" sz="2800" b="1" i="0" smtClean="0">
                          <a:latin typeface="Cambria Math" panose="02040503050406030204" pitchFamily="18" charset="0"/>
                        </a:rPr>
                        <m:t>𝐊𝐜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AU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1">
                              <a:latin typeface="Cambria Math" panose="02040503050406030204" pitchFamily="18" charset="0"/>
                            </a:rPr>
                            <m:t>𝐊</m:t>
                          </m:r>
                        </m:e>
                        <m:sub>
                          <m: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2800" b="1" i="0" smtClean="0">
                          <a:latin typeface="Cambria Math" panose="02040503050406030204" pitchFamily="18" charset="0"/>
                        </a:rPr>
                        <m:t>𝐜</m:t>
                      </m:r>
                      <m:r>
                        <a:rPr lang="en-AU" sz="2800" b="1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AU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1">
                              <a:latin typeface="Cambria Math" panose="02040503050406030204" pitchFamily="18" charset="0"/>
                            </a:rPr>
                            <m:t>𝐊</m:t>
                          </m:r>
                        </m:e>
                        <m:sub>
                          <m: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sz="28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AU" sz="28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sz="2800" dirty="0"/>
              </a:p>
              <a:p>
                <a:pPr>
                  <a:spcBef>
                    <a:spcPts val="600"/>
                  </a:spcBef>
                </a:pPr>
                <a:r>
                  <a:rPr lang="en-AU" sz="2800" dirty="0"/>
                  <a:t>(since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1">
                            <a:latin typeface="Cambria Math" panose="02040503050406030204" pitchFamily="18" charset="0"/>
                          </a:rPr>
                          <m:t>𝐊</m:t>
                        </m:r>
                      </m:e>
                      <m:sub>
                        <m:r>
                          <a:rPr lang="en-AU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AU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1">
                            <a:latin typeface="Cambria Math" panose="02040503050406030204" pitchFamily="18" charset="0"/>
                          </a:rPr>
                          <m:t>𝐊</m:t>
                        </m:r>
                      </m:e>
                      <m:sub>
                        <m:r>
                          <a:rPr lang="en-AU" sz="28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AU" sz="2800" dirty="0"/>
                  <a:t> are both </a:t>
                </a:r>
                <a:r>
                  <a:rPr lang="en-AU" sz="2800" dirty="0" err="1"/>
                  <a:t>p.s.d.</a:t>
                </a:r>
                <a:r>
                  <a:rPr lang="en-AU" sz="2800" dirty="0"/>
                  <a:t>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2CEC08-901F-4EFE-BA86-7ACBE9AD7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78" y="2288724"/>
                <a:ext cx="8530045" cy="3481274"/>
              </a:xfrm>
              <a:prstGeom prst="rect">
                <a:avLst/>
              </a:prstGeom>
              <a:blipFill>
                <a:blip r:embed="rId3"/>
                <a:stretch>
                  <a:fillRect l="-1637" t="-1818"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7754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30192-6C1B-49AE-93B8-A80CEB84A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</a:t>
            </a:r>
            <a:r>
              <a:rPr lang="en-US" altLang="zh-CN" dirty="0"/>
              <a:t>5</a:t>
            </a:r>
            <a:r>
              <a:rPr lang="en-AU" dirty="0"/>
              <a:t>a: Kernel identities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BFEBE-AD74-4251-AE4C-6A17A677DB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6977" y="1554480"/>
                <a:ext cx="8530046" cy="558099"/>
              </a:xfrm>
              <a:solidFill>
                <a:schemeClr val="bg1">
                  <a:lumMod val="95000"/>
                </a:schemeClr>
              </a:solidFill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AU" dirty="0"/>
                  <a:t>Prove that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1" i="0"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b="1" i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b="1" i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1" i="0" smtClean="0"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/>
                  <a:t> is a valid kernel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BFEBE-AD74-4251-AE4C-6A17A677DB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6977" y="1554480"/>
                <a:ext cx="8530046" cy="558099"/>
              </a:xfrm>
              <a:blipFill>
                <a:blip r:embed="rId2"/>
                <a:stretch>
                  <a:fillRect l="-1429" t="-9783" b="-2391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2CEC08-901F-4EFE-BA86-7ACBE9AD7986}"/>
                  </a:ext>
                </a:extLst>
              </p:cNvPr>
              <p:cNvSpPr txBox="1"/>
              <p:nvPr/>
            </p:nvSpPr>
            <p:spPr>
              <a:xfrm>
                <a:off x="306978" y="2288724"/>
                <a:ext cx="8530045" cy="24566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spcBef>
                    <a:spcPts val="600"/>
                  </a:spcBef>
                  <a:buNone/>
                </a:pPr>
                <a:r>
                  <a:rPr lang="en-AU" sz="28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AU" sz="2800" dirty="0"/>
                  <a:t> be the feature map associated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AU" sz="2800" b="0" dirty="0"/>
                  <a:t>. 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AU" sz="2800" b="0" dirty="0"/>
                  <a:t>Observe that:</a:t>
                </a: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1" i="0"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800" b="1" i="0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m:rPr>
                          <m:aln/>
                        </m:rP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AU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800" b="1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AU" sz="2800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1"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800" b="1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en-AU" sz="28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AU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800" b="1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AU" sz="2800" i="1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⟨"/>
                          <m:endChr m:val="⟩"/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8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800" b="1" i="0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</m:d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800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800" b="1" i="0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AU" sz="2800" dirty="0"/>
              </a:p>
              <a:p>
                <a:pPr>
                  <a:spcBef>
                    <a:spcPts val="600"/>
                  </a:spcBef>
                </a:pPr>
                <a:r>
                  <a:rPr lang="en-AU" sz="2800" dirty="0"/>
                  <a:t>Since </a:t>
                </a:r>
                <a14:m>
                  <m:oMath xmlns:m="http://schemas.openxmlformats.org/officeDocument/2006/math">
                    <m:r>
                      <a:rPr lang="en-AU" sz="280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AU" sz="2800" dirty="0"/>
                  <a:t> can be written as an inner product with the feature map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800" b="1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AU" sz="2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AU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800" b="1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AU" sz="2800" i="1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AU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800" b="1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AU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800" dirty="0"/>
                  <a:t>, it is a valid kernel.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2CEC08-901F-4EFE-BA86-7ACBE9AD7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78" y="2288724"/>
                <a:ext cx="8530045" cy="2456698"/>
              </a:xfrm>
              <a:prstGeom prst="rect">
                <a:avLst/>
              </a:prstGeom>
              <a:blipFill>
                <a:blip r:embed="rId3"/>
                <a:stretch>
                  <a:fillRect l="-1429" t="-2233" b="-397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308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6D3462-85C8-4A8D-9C2C-2C2EABC2C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Worksheet 5b</a:t>
            </a:r>
          </a:p>
        </p:txBody>
      </p:sp>
    </p:spTree>
    <p:extLst>
      <p:ext uri="{BB962C8B-B14F-4D97-AF65-F5344CB8AC3E}">
        <p14:creationId xmlns:p14="http://schemas.microsoft.com/office/powerpoint/2010/main" val="3998479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BAB67-3ECB-4A6A-B4DA-D46E415A3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FCB6D-B727-41E2-A858-0771BE122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977" y="1554480"/>
            <a:ext cx="8530046" cy="475311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2400"/>
              </a:spcBef>
              <a:buNone/>
            </a:pPr>
            <a:r>
              <a:rPr lang="en-AU" dirty="0"/>
              <a:t>At the end of this workshop you should be able to:</a:t>
            </a:r>
          </a:p>
          <a:p>
            <a:pPr marL="514350" indent="-514350">
              <a:lnSpc>
                <a:spcPct val="100000"/>
              </a:lnSpc>
              <a:spcBef>
                <a:spcPts val="2400"/>
              </a:spcBef>
              <a:buFont typeface="+mj-lt"/>
              <a:buAutoNum type="arabicPeriod"/>
            </a:pPr>
            <a:r>
              <a:rPr lang="en-AU" dirty="0"/>
              <a:t>be able to prove the validity of kernels, e.g. by applying </a:t>
            </a:r>
            <a:r>
              <a:rPr lang="en-AU" dirty="0">
                <a:solidFill>
                  <a:srgbClr val="00B0F0"/>
                </a:solidFill>
              </a:rPr>
              <a:t>Mercer’s theorem</a:t>
            </a:r>
            <a:endParaRPr lang="en-AU" dirty="0"/>
          </a:p>
          <a:p>
            <a:pPr marL="514350" indent="-514350">
              <a:lnSpc>
                <a:spcPct val="100000"/>
              </a:lnSpc>
              <a:spcBef>
                <a:spcPts val="2400"/>
              </a:spcBef>
              <a:buFont typeface="+mj-lt"/>
              <a:buAutoNum type="arabicPeriod"/>
            </a:pPr>
            <a:r>
              <a:rPr lang="en-AU" dirty="0"/>
              <a:t>be able to fit SVMs in </a:t>
            </a:r>
            <a:r>
              <a:rPr lang="en-AU" dirty="0">
                <a:solidFill>
                  <a:srgbClr val="00B0F0"/>
                </a:solidFill>
              </a:rPr>
              <a:t>scikit-learn</a:t>
            </a:r>
            <a:r>
              <a:rPr lang="en-AU" dirty="0"/>
              <a:t> using a </a:t>
            </a:r>
            <a:r>
              <a:rPr lang="en-AU" dirty="0">
                <a:solidFill>
                  <a:srgbClr val="00B0F0"/>
                </a:solidFill>
              </a:rPr>
              <a:t>grid search</a:t>
            </a:r>
            <a:r>
              <a:rPr lang="en-AU" dirty="0"/>
              <a:t> for the hyperparameters</a:t>
            </a:r>
          </a:p>
          <a:p>
            <a:pPr marL="514350" indent="-514350">
              <a:lnSpc>
                <a:spcPct val="100000"/>
              </a:lnSpc>
              <a:spcBef>
                <a:spcPts val="2400"/>
              </a:spcBef>
              <a:buFont typeface="+mj-lt"/>
              <a:buAutoNum type="arabicPeriod"/>
            </a:pPr>
            <a:r>
              <a:rPr lang="en-AU" dirty="0"/>
              <a:t>develop intuition about how SVM </a:t>
            </a:r>
            <a:r>
              <a:rPr lang="en-AU" dirty="0">
                <a:solidFill>
                  <a:srgbClr val="00B0F0"/>
                </a:solidFill>
              </a:rPr>
              <a:t>decision surfaces</a:t>
            </a:r>
            <a:r>
              <a:rPr lang="en-AU" dirty="0"/>
              <a:t> are affected by </a:t>
            </a:r>
            <a:r>
              <a:rPr lang="en-AU" dirty="0">
                <a:solidFill>
                  <a:srgbClr val="00B0F0"/>
                </a:solidFill>
              </a:rPr>
              <a:t>hyperparameters</a:t>
            </a:r>
          </a:p>
        </p:txBody>
      </p:sp>
    </p:spTree>
    <p:extLst>
      <p:ext uri="{BB962C8B-B14F-4D97-AF65-F5344CB8AC3E}">
        <p14:creationId xmlns:p14="http://schemas.microsoft.com/office/powerpoint/2010/main" val="3683992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5ED826-A5F1-4F39-993D-87AE31CFB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Worksheet 5a</a:t>
            </a:r>
          </a:p>
        </p:txBody>
      </p:sp>
    </p:spTree>
    <p:extLst>
      <p:ext uri="{BB962C8B-B14F-4D97-AF65-F5344CB8AC3E}">
        <p14:creationId xmlns:p14="http://schemas.microsoft.com/office/powerpoint/2010/main" val="716637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02259-7174-C04B-950F-D422784F1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Soft-margin SVM’s dual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15F0F-A1FB-1045-95DC-80B8DC9D80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Training: finding </a:t>
                </a:r>
                <a:r>
                  <a:rPr lang="en-AU" dirty="0"/>
                  <a:t>𝝀 that solve</a:t>
                </a:r>
              </a:p>
              <a:p>
                <a:endParaRPr lang="en-AU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AU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m:rPr>
                                  <m:nor/>
                                </m:rPr>
                                <a:rPr lang="en-AU" dirty="0"/>
                                <m:t>𝝀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A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AU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dirty="0"/>
                                    <m:t>𝝀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AU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AU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AU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AU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AU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AU" i="1" dirty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AU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AU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AU" i="1" dirty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AU" i="1" dirty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AU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AU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en-AU" dirty="0"/>
                                            <m:t>𝝀</m:t>
                                          </m:r>
                                        </m:e>
                                        <m:sub>
                                          <m:r>
                                            <a:rPr lang="en-AU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AU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en-AU" dirty="0"/>
                                            <m:t>𝝀</m:t>
                                          </m:r>
                                        </m:e>
                                        <m:sub>
                                          <m:r>
                                            <a:rPr lang="en-AU" i="1" dirty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AU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i="1" dirty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AU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AU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i="1" dirty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AU" i="1" dirty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AU" b="1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AU" b="1" i="1" dirty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AU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AU" b="1" i="1" dirty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AU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b="1" i="1" dirty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AU" i="1" dirty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AU" dirty="0"/>
              </a:p>
              <a:p>
                <a:pPr marL="457200" lvl="1" indent="0">
                  <a:buNone/>
                </a:pPr>
                <a:r>
                  <a:rPr lang="en-US" dirty="0"/>
                  <a:t>		</a:t>
                </a:r>
              </a:p>
              <a:p>
                <a:pPr marL="457200" lvl="1" indent="0">
                  <a:buNone/>
                </a:pPr>
                <a:r>
                  <a:rPr lang="en-US" dirty="0"/>
                  <a:t>		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A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AU" dirty="0"/>
                          <m:t>𝝀</m:t>
                        </m:r>
                      </m:e>
                      <m:sub>
                        <m:r>
                          <m:rPr>
                            <m:brk m:alnAt="23"/>
                          </m:rPr>
                          <a:rPr lang="en-A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AU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AU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AU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AU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A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AU" dirty="0"/>
                              <m:t>𝝀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A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A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AU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=0</a:t>
                </a:r>
              </a:p>
              <a:p>
                <a:endParaRPr lang="en-US" dirty="0"/>
              </a:p>
              <a:p>
                <a:r>
                  <a:rPr lang="en-US" dirty="0"/>
                  <a:t>Making predictions: classify new instance </a:t>
                </a:r>
                <a14:m>
                  <m:oMath xmlns:m="http://schemas.openxmlformats.org/officeDocument/2006/math">
                    <m:r>
                      <a:rPr lang="en-AU" b="1" i="1" dirty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as sign of</a:t>
                </a:r>
                <a:endParaRPr lang="en-AU" dirty="0"/>
              </a:p>
              <a:p>
                <a:pPr marL="0" indent="0">
                  <a:buNone/>
                </a:pPr>
                <a:r>
                  <a:rPr lang="en-AU" b="0" dirty="0"/>
                  <a:t>		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AU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AU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AU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AU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AU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A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AU" dirty="0"/>
                              <m:t>𝝀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A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A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AU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AU" b="1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AU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AU" b="1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AU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15F0F-A1FB-1045-95DC-80B8DC9D80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9" t="-7713" b="-10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3BB419A8-50FB-AE49-BA98-A7AB263647F5}"/>
              </a:ext>
            </a:extLst>
          </p:cNvPr>
          <p:cNvSpPr/>
          <p:nvPr/>
        </p:nvSpPr>
        <p:spPr>
          <a:xfrm>
            <a:off x="6200077" y="2779661"/>
            <a:ext cx="635620" cy="3568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8D274F1-6A32-FC4F-B267-00B155BB1E0C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6517887" y="2411671"/>
            <a:ext cx="0" cy="3679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FA9966-88F9-DC4A-99AE-F43260A5FC36}"/>
              </a:ext>
            </a:extLst>
          </p:cNvPr>
          <p:cNvSpPr txBox="1"/>
          <p:nvPr/>
        </p:nvSpPr>
        <p:spPr>
          <a:xfrm>
            <a:off x="5915721" y="2068280"/>
            <a:ext cx="149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Dot product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6D1A74-57B9-D148-8213-0E3C05C90A6B}"/>
              </a:ext>
            </a:extLst>
          </p:cNvPr>
          <p:cNvSpPr/>
          <p:nvPr/>
        </p:nvSpPr>
        <p:spPr>
          <a:xfrm>
            <a:off x="4847064" y="5303520"/>
            <a:ext cx="605883" cy="4609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F2A512-4823-5E4B-8BC7-8C07E989A78C}"/>
              </a:ext>
            </a:extLst>
          </p:cNvPr>
          <p:cNvSpPr txBox="1"/>
          <p:nvPr/>
        </p:nvSpPr>
        <p:spPr>
          <a:xfrm>
            <a:off x="6099717" y="5349313"/>
            <a:ext cx="149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Dot product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0A2125-789B-C543-92B7-C89D30155E2F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>
            <a:off x="5452947" y="5533979"/>
            <a:ext cx="6467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456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02259-7174-C04B-950F-D422784F1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Soft-margin SVM’s in feature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15F0F-A1FB-1045-95DC-80B8DC9D80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Training: finding </a:t>
                </a:r>
                <a:r>
                  <a:rPr lang="en-AU" dirty="0"/>
                  <a:t>𝝀 that solve</a:t>
                </a:r>
              </a:p>
              <a:p>
                <a:endParaRPr lang="en-AU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AU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m:rPr>
                                  <m:nor/>
                                </m:rPr>
                                <a:rPr lang="en-AU" dirty="0"/>
                                <m:t>𝝀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A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AU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dirty="0"/>
                                    <m:t>𝝀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AU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AU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AU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AU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AU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AU" i="1" dirty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AU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AU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AU" i="1" dirty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AU" i="1" dirty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AU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AU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en-AU" dirty="0"/>
                                            <m:t>𝝀</m:t>
                                          </m:r>
                                        </m:e>
                                        <m:sub>
                                          <m:r>
                                            <a:rPr lang="en-AU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AU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en-AU" dirty="0"/>
                                            <m:t>𝝀</m:t>
                                          </m:r>
                                        </m:e>
                                        <m:sub>
                                          <m:r>
                                            <a:rPr lang="en-AU" i="1" dirty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AU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i="1" dirty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AU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AU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i="1" dirty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AU" i="1" dirty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AU" b="1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AU" b="1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𝝋</m:t>
                                          </m:r>
                                          <m:r>
                                            <a:rPr lang="en-AU" b="1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AU" b="1" i="1" dirty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AU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AU" b="1" i="1" dirty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  <m:r>
                                        <a:rPr lang="en-AU" b="0" i="1" dirty="0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  <m:sSub>
                                        <m:sSubPr>
                                          <m:ctrlPr>
                                            <a:rPr lang="en-AU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𝝋</m:t>
                                          </m:r>
                                          <m:r>
                                            <a:rPr lang="en-AU" b="1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AU" b="1" i="1" dirty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AU" i="1" dirty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AU" i="1" dirty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AU" dirty="0"/>
              </a:p>
              <a:p>
                <a:pPr marL="457200" lvl="1" indent="0">
                  <a:buNone/>
                </a:pPr>
                <a:r>
                  <a:rPr lang="en-US" dirty="0"/>
                  <a:t>		</a:t>
                </a:r>
              </a:p>
              <a:p>
                <a:pPr marL="457200" lvl="1" indent="0">
                  <a:buNone/>
                </a:pPr>
                <a:r>
                  <a:rPr lang="en-US" dirty="0"/>
                  <a:t>		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A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AU" dirty="0"/>
                          <m:t>𝝀</m:t>
                        </m:r>
                      </m:e>
                      <m:sub>
                        <m:r>
                          <m:rPr>
                            <m:brk m:alnAt="23"/>
                          </m:rPr>
                          <a:rPr lang="en-A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AU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AU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AU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AU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A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AU" dirty="0"/>
                              <m:t>𝝀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A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A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AU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=0</a:t>
                </a:r>
              </a:p>
              <a:p>
                <a:endParaRPr lang="en-US" dirty="0"/>
              </a:p>
              <a:p>
                <a:r>
                  <a:rPr lang="en-US" dirty="0"/>
                  <a:t>Making predictions: classify new instance </a:t>
                </a:r>
                <a14:m>
                  <m:oMath xmlns:m="http://schemas.openxmlformats.org/officeDocument/2006/math">
                    <m:r>
                      <a:rPr lang="en-AU" b="1" i="1" dirty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as sign of</a:t>
                </a:r>
                <a:endParaRPr lang="en-AU" dirty="0"/>
              </a:p>
              <a:p>
                <a:pPr marL="0" indent="0">
                  <a:buNone/>
                </a:pPr>
                <a:r>
                  <a:rPr lang="en-AU" b="0" dirty="0"/>
                  <a:t>		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AU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AU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AU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AU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AU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A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AU" dirty="0"/>
                              <m:t>𝝀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A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A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AU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AU" b="1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𝝋</m:t>
                            </m:r>
                            <m:r>
                              <a:rPr lang="en-AU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AU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AU" b="1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AU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AU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𝝋</m:t>
                        </m:r>
                        <m:r>
                          <a:rPr lang="en-AU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AU" b="1" i="1" dirty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AU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15F0F-A1FB-1045-95DC-80B8DC9D80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9" t="-7713" b="-10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3BB419A8-50FB-AE49-BA98-A7AB263647F5}"/>
              </a:ext>
            </a:extLst>
          </p:cNvPr>
          <p:cNvSpPr/>
          <p:nvPr/>
        </p:nvSpPr>
        <p:spPr>
          <a:xfrm>
            <a:off x="5709424" y="2741860"/>
            <a:ext cx="1561171" cy="3693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6D1A74-57B9-D148-8213-0E3C05C90A6B}"/>
              </a:ext>
            </a:extLst>
          </p:cNvPr>
          <p:cNvSpPr/>
          <p:nvPr/>
        </p:nvSpPr>
        <p:spPr>
          <a:xfrm>
            <a:off x="4843343" y="5303520"/>
            <a:ext cx="1646666" cy="4609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93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0AA26-67F3-3445-9FB7-AD1E4E370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541CB9-028E-7242-B3FC-F5280DBAB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50" y="1982932"/>
            <a:ext cx="79883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11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02259-7174-C04B-950F-D422784F1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soft-margin 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15F0F-A1FB-1045-95DC-80B8DC9D80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Training: finding </a:t>
                </a:r>
                <a:r>
                  <a:rPr lang="en-AU" dirty="0"/>
                  <a:t>𝝀 that solve</a:t>
                </a:r>
              </a:p>
              <a:p>
                <a:endParaRPr lang="en-AU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AU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m:rPr>
                                  <m:nor/>
                                </m:rPr>
                                <a:rPr lang="en-AU" dirty="0"/>
                                <m:t>𝝀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A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AU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dirty="0"/>
                                    <m:t>𝝀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AU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AU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AU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AU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AU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AU" i="1" dirty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AU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AU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AU" i="1" dirty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AU" i="1" dirty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AU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AU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en-AU" dirty="0"/>
                                            <m:t>𝝀</m:t>
                                          </m:r>
                                        </m:e>
                                        <m:sub>
                                          <m:r>
                                            <a:rPr lang="en-AU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AU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en-AU" dirty="0"/>
                                            <m:t>𝝀</m:t>
                                          </m:r>
                                        </m:e>
                                        <m:sub>
                                          <m:r>
                                            <a:rPr lang="en-AU" i="1" dirty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AU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i="1" dirty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AU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AU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i="1" dirty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AU" i="1" dirty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a:rPr lang="el-GR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Κ</m:t>
                                      </m:r>
                                      <m:r>
                                        <a:rPr lang="en-AU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AU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b="1" i="1" dirty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AU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AU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b="1" i="1" dirty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AU" i="1" dirty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AU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  <m:r>
                                        <a:rPr lang="en-AU" i="1" dirty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AU" dirty="0"/>
              </a:p>
              <a:p>
                <a:pPr marL="457200" lvl="1" indent="0">
                  <a:buNone/>
                </a:pPr>
                <a:r>
                  <a:rPr lang="en-US" dirty="0"/>
                  <a:t>		</a:t>
                </a:r>
              </a:p>
              <a:p>
                <a:pPr marL="457200" lvl="1" indent="0">
                  <a:buNone/>
                </a:pPr>
                <a:r>
                  <a:rPr lang="en-US" dirty="0"/>
                  <a:t>		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A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AU" dirty="0"/>
                          <m:t>𝝀</m:t>
                        </m:r>
                      </m:e>
                      <m:sub>
                        <m:r>
                          <m:rPr>
                            <m:brk m:alnAt="23"/>
                          </m:rPr>
                          <a:rPr lang="en-A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AU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AU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AU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AU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A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AU" dirty="0"/>
                              <m:t>𝝀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A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A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AU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=0</a:t>
                </a:r>
              </a:p>
              <a:p>
                <a:endParaRPr lang="en-US" dirty="0"/>
              </a:p>
              <a:p>
                <a:r>
                  <a:rPr lang="en-US" dirty="0"/>
                  <a:t>Making predictions: classify new instance </a:t>
                </a:r>
                <a14:m>
                  <m:oMath xmlns:m="http://schemas.openxmlformats.org/officeDocument/2006/math">
                    <m:r>
                      <a:rPr lang="en-AU" b="1" i="1" dirty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as sign of</a:t>
                </a:r>
                <a:endParaRPr lang="en-AU" dirty="0"/>
              </a:p>
              <a:p>
                <a:pPr marL="0" indent="0">
                  <a:buNone/>
                </a:pPr>
                <a:r>
                  <a:rPr lang="en-AU" b="0" dirty="0"/>
                  <a:t>		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AU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AU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AU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AU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AU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A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AU" dirty="0"/>
                              <m:t>𝝀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A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A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AU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l-G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Κ</m:t>
                        </m:r>
                        <m:r>
                          <a:rPr lang="en-AU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A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AU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AU" b="1" i="1" dirty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AU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15F0F-A1FB-1045-95DC-80B8DC9D80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9" t="-7713" b="-10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3BB419A8-50FB-AE49-BA98-A7AB263647F5}"/>
              </a:ext>
            </a:extLst>
          </p:cNvPr>
          <p:cNvSpPr/>
          <p:nvPr/>
        </p:nvSpPr>
        <p:spPr>
          <a:xfrm>
            <a:off x="5893420" y="2752194"/>
            <a:ext cx="1070518" cy="3693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6D1A74-57B9-D148-8213-0E3C05C90A6B}"/>
              </a:ext>
            </a:extLst>
          </p:cNvPr>
          <p:cNvSpPr/>
          <p:nvPr/>
        </p:nvSpPr>
        <p:spPr>
          <a:xfrm>
            <a:off x="4880518" y="5303520"/>
            <a:ext cx="1107688" cy="4609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E4503-C9A4-8E40-8F0E-27D7EE736646}"/>
              </a:ext>
            </a:extLst>
          </p:cNvPr>
          <p:cNvSpPr txBox="1"/>
          <p:nvPr/>
        </p:nvSpPr>
        <p:spPr>
          <a:xfrm>
            <a:off x="5628577" y="1752448"/>
            <a:ext cx="2207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Feature mapping is implied by kernel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D857FC5-640B-F84F-9709-7F3C08B72902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467708" y="2398779"/>
            <a:ext cx="264840" cy="3659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E4559E8-4370-0048-A8B9-1A05656B6B87}"/>
              </a:ext>
            </a:extLst>
          </p:cNvPr>
          <p:cNvSpPr txBox="1"/>
          <p:nvPr/>
        </p:nvSpPr>
        <p:spPr>
          <a:xfrm>
            <a:off x="6523464" y="5210813"/>
            <a:ext cx="2207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Feature mapping is implied by kernel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55640D0-1B49-5F4C-A796-02A8CF8A4FEC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>
            <a:off x="5988206" y="5533979"/>
            <a:ext cx="53525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881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8EE3302-C5C6-4144-AAD6-A5B65FB03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</a:t>
            </a:r>
            <a:r>
              <a:rPr lang="en-US" altLang="zh-CN" dirty="0"/>
              <a:t>5</a:t>
            </a:r>
            <a:r>
              <a:rPr lang="en-AU" dirty="0"/>
              <a:t>a: Kernel identities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9D510D67-21BA-43A9-BBA7-3C8AC28785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AU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AU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AU" dirty="0"/>
                  <a:t> be valid kernels on a vector space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AU" dirty="0"/>
                  <a:t>,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AU" dirty="0"/>
                  <a:t> be a constant and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AU" dirty="0"/>
                  <a:t> be a real-valued function on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AU" dirty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AU" dirty="0"/>
                  <a:t>Prove that the following new kernels are also valid: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1" i="0" smtClean="0"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1" i="0" smtClean="0"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</m:d>
                  </m:oMath>
                </a14:m>
                <a:endParaRPr lang="en-AU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1" i="0"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b="1" i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</m:d>
                    <m:r>
                      <a:rPr lang="en-AU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1" i="0"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b="1" i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1" i="0"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b="1" i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</m:d>
                  </m:oMath>
                </a14:m>
                <a:endParaRPr lang="en-AU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1" i="0"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b="1" i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</m:d>
                    <m:r>
                      <a:rPr lang="en-A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b="1" i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1" i="0"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b="1" i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</m:d>
                    <m:r>
                      <a:rPr lang="en-AU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AU" sz="2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Hint: you may use Mercer’s theorem.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9D510D67-21BA-43A9-BBA7-3C8AC28785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9" t="-11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3907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3C09C-99DB-48CB-ADFA-030F002A9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Mercer’s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DA390A-330D-48C2-BF8D-34B685CBE5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14000"/>
                  </a:lnSpc>
                  <a:buNone/>
                </a:pPr>
                <a:r>
                  <a:rPr lang="en-AU" dirty="0"/>
                  <a:t>A </a:t>
                </a:r>
                <a:r>
                  <a:rPr lang="en-AU" dirty="0">
                    <a:solidFill>
                      <a:srgbClr val="00B0F0"/>
                    </a:solidFill>
                  </a:rPr>
                  <a:t>symmetric</a:t>
                </a:r>
                <a:r>
                  <a:rPr lang="en-AU" dirty="0"/>
                  <a:t> function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AU" dirty="0"/>
                  <a:t> is a valid kernel on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AU" dirty="0"/>
                  <a:t> if the Gram matrix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1" i="0">
                          <a:latin typeface="Cambria Math" panose="02040503050406030204" pitchFamily="18" charset="0"/>
                        </a:rPr>
                        <m:t>𝐊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AU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AU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AU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AU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AU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AU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AU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AU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AU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AU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AU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AU" dirty="0"/>
                  <a:t>is </a:t>
                </a:r>
                <a:r>
                  <a:rPr lang="en-AU" dirty="0">
                    <a:solidFill>
                      <a:srgbClr val="00B0F0"/>
                    </a:solidFill>
                  </a:rPr>
                  <a:t>positive semidefinite </a:t>
                </a:r>
                <a:r>
                  <a:rPr lang="en-AU" dirty="0"/>
                  <a:t>for all finite sequences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AU" dirty="0"/>
                  <a:t> </a:t>
                </a:r>
                <a:r>
                  <a:rPr lang="en-AU" dirty="0" err="1"/>
                  <a:t>s.t.</a:t>
                </a:r>
                <a:r>
                  <a:rPr lang="en-AU" dirty="0"/>
                  <a:t> </a:t>
                </a:r>
                <a:r>
                  <a:rPr lang="en-AU" dirty="0">
                    <a:hlinkClick r:id="rId2"/>
                  </a:rPr>
                  <a:t>x.T@K@x</a:t>
                </a:r>
                <a:r>
                  <a:rPr lang="en-AU" dirty="0"/>
                  <a:t> &gt;= 0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DA390A-330D-48C2-BF8D-34B685CBE5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37" t="-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3694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8960</TotalTime>
  <Words>607</Words>
  <Application>Microsoft Macintosh PowerPoint</Application>
  <PresentationFormat>On-screen Show (4:3)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Symbol</vt:lpstr>
      <vt:lpstr>Office Theme</vt:lpstr>
      <vt:lpstr>Workshop 5</vt:lpstr>
      <vt:lpstr>Learning Outcomes</vt:lpstr>
      <vt:lpstr>Worksheet 5a</vt:lpstr>
      <vt:lpstr>Soft-margin SVM’s dual formulation</vt:lpstr>
      <vt:lpstr>Soft-margin SVM’s in feature space</vt:lpstr>
      <vt:lpstr>Kernel</vt:lpstr>
      <vt:lpstr>Kernel soft-margin SVM</vt:lpstr>
      <vt:lpstr>W5a: Kernel identities</vt:lpstr>
      <vt:lpstr>Mercer’s theorem</vt:lpstr>
      <vt:lpstr>W5a: Kernel identities</vt:lpstr>
      <vt:lpstr>W5a: Kernel identities</vt:lpstr>
      <vt:lpstr>W5a: Kernel identities</vt:lpstr>
      <vt:lpstr>Worksheet 5b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Marchant</dc:creator>
  <cp:lastModifiedBy>liu shijie</cp:lastModifiedBy>
  <cp:revision>167</cp:revision>
  <dcterms:created xsi:type="dcterms:W3CDTF">2018-07-19T03:49:04Z</dcterms:created>
  <dcterms:modified xsi:type="dcterms:W3CDTF">2023-03-23T05:16:04Z</dcterms:modified>
</cp:coreProperties>
</file>