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7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9B743-4E8C-279A-E42B-7E6371F5A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3B6EC3-E3F2-3500-2A9F-7B94B33C7D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47A1E-0AA6-6D76-C662-B558B4AFD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9136-241A-477F-BD23-FE1E73726678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22059-0602-86C3-0DF2-D83D301DD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DAC83-C3AA-EA0C-B9D3-9B01A198B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8530E-3DEA-4E1D-BAD8-983BD84D2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70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C2791-8049-A30A-E90B-2A4F61274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CC4BC-6244-DAD5-BD32-505446091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65C1C-85EE-33E7-93CA-49253974C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9136-241A-477F-BD23-FE1E73726678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D53ED-20E3-3E8C-5A5F-96A201894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8FB04-6450-691A-5B1E-1843F89CE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8530E-3DEA-4E1D-BAD8-983BD84D2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260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267B84-5516-4E08-F4B0-E2317F1975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EBB55-60B3-B2D0-F8C1-C96A74A1E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53C16-9927-D51B-B1FA-EDC7968ED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9136-241A-477F-BD23-FE1E73726678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0A7A7-B1AF-22A4-CA9E-DE702F576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4F17F-22CB-E459-960D-372EBC108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8530E-3DEA-4E1D-BAD8-983BD84D2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72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D5B1B-DBC4-DBDD-4C4C-80BC9AD48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1C73D-22D1-04D4-7A97-4F0A69AEC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8C6AA-0F17-0E5A-B823-5C82BC3CF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9136-241A-477F-BD23-FE1E73726678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13043-0B06-DED1-C72A-2DB929460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D3701-35EE-B5CB-429A-17A5630A9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8530E-3DEA-4E1D-BAD8-983BD84D2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33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CC8F6-1D26-A1A3-7EE8-687A36502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E8116B-8B2E-E9E0-6733-E44967368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E5596-7D65-4582-7912-5A5C4EA3E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9136-241A-477F-BD23-FE1E73726678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37679-7031-1729-A2D6-38729DB63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D109A-BB54-9A40-5E3D-9EDC27424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8530E-3DEA-4E1D-BAD8-983BD84D2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271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AF29E-C5BC-BFD2-AC3C-982482F43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79268-DB79-4015-CC2F-256E3DEA75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D732C0-B0CA-5F6A-578F-475527519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775CA-8E9E-0DB5-D57A-26068327C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9136-241A-477F-BD23-FE1E73726678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59A06-026C-177F-2185-0AEA8F590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C0536F-6F3C-456C-54D9-8A556F2D5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8530E-3DEA-4E1D-BAD8-983BD84D2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54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76578-E0A2-4C8C-E551-D6DE9AB6A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79BD0-DDAF-C4F3-5626-D1840F965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D6D2FE-219F-CC7C-5B9B-C8340289A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7E4FEE-A635-3BC7-085C-0A07B7B573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46376B-EFE6-9AF5-0164-41A8F2DFD5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3B4C29-8C4F-D12D-B8D2-703D281EC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9136-241A-477F-BD23-FE1E73726678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02718B-5095-A4A5-DBDC-0CA7A51B1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257AA8-C22E-0D74-54F6-5ADFEEAC2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8530E-3DEA-4E1D-BAD8-983BD84D2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25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B4E4E-35EB-5C11-77CC-416FE4CDE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3A4978-D214-4F81-43F0-288FC1A86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9136-241A-477F-BD23-FE1E73726678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14E06C-70EA-ADB1-13B7-FF5CD1DC2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8040D6-0C3C-E54D-E210-7C70A785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8530E-3DEA-4E1D-BAD8-983BD84D2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04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B0433B-2532-A362-43E0-15B08847C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9136-241A-477F-BD23-FE1E73726678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FE346B-3E78-799B-959F-ABA978CB0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60D7BD-013E-5402-451E-AAA565E55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8530E-3DEA-4E1D-BAD8-983BD84D2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626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DB829-11EA-D8EB-EAD0-430337E10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62788-B6F6-D9A2-14A6-2B3C84BB0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4C4832-6806-BA2D-FC20-F212A37A2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6C682-0C25-1DB5-CC53-4F09F0171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9136-241A-477F-BD23-FE1E73726678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155038-0B7B-C0FD-A002-08A01C29F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673DF9-42A0-E4DC-04AE-46861C185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8530E-3DEA-4E1D-BAD8-983BD84D2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574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8BC3E-3B78-D0AA-B589-126B7AEF7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3F7FA7-9F71-A0C6-272B-44A5BF8C21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C34D7-E38B-20B7-A215-FA42BC5FFC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5364D9-F6CE-EC51-7B5E-7612A3A1A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E9136-241A-477F-BD23-FE1E73726678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E6AD3C-34CF-1661-B07A-F28724644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06AC7E-AC93-F59E-379E-FA1D67763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8530E-3DEA-4E1D-BAD8-983BD84D2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918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A95C54-90EA-6771-7FED-15D702C86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34C41-39CF-6723-3901-B173E7AA8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44293-E6C4-A54F-7A9F-B10361AA8B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DE9136-241A-477F-BD23-FE1E73726678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162B0-C742-2645-B24F-EC4808E4D9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17C6A-3134-F3BD-C36B-01E6BB8D93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48530E-3DEA-4E1D-BAD8-983BD84D2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525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1492C-86E7-CB76-CD26-B18731139A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BIS </a:t>
            </a:r>
            <a:r>
              <a:rPr lang="en-US" dirty="0" err="1"/>
              <a:t>Classificaion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9BBC08-5558-D60E-6B5E-26A6F1196A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DEB10AD-E799-16AF-4E97-8D7AF35B838B}"/>
              </a:ext>
            </a:extLst>
          </p:cNvPr>
          <p:cNvSpPr txBox="1">
            <a:spLocks/>
          </p:cNvSpPr>
          <p:nvPr/>
        </p:nvSpPr>
        <p:spPr>
          <a:xfrm>
            <a:off x="838200" y="300317"/>
            <a:ext cx="10515600" cy="5199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4FC1FF"/>
                </a:solidFill>
                <a:latin typeface="Consolas" panose="020B0609020204030204" pitchFamily="49" charset="0"/>
              </a:rPr>
              <a:t>EEG Transformer Classification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8E8FE9F-D8E9-F389-EDB8-8775CF7205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301904"/>
              </p:ext>
            </p:extLst>
          </p:nvPr>
        </p:nvGraphicFramePr>
        <p:xfrm>
          <a:off x="838200" y="1965960"/>
          <a:ext cx="10515600" cy="2926080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2869322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52529165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21197953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94940021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495254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Label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Precision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Recall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F1-Score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Support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2471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0.4185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0.8766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0.5665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309,486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07414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0.6582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0.1979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0.3043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455,588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6111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19,153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4868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1,093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08089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Accuracy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0.4603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0.4603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0.4603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0.4603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61554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Macro Avg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0.2692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0.2686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0.2177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785,320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4295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Weighted Avg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0.5468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0.4603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0.3998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785,320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1786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2917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DEB10AD-E799-16AF-4E97-8D7AF35B838B}"/>
              </a:ext>
            </a:extLst>
          </p:cNvPr>
          <p:cNvSpPr txBox="1">
            <a:spLocks/>
          </p:cNvSpPr>
          <p:nvPr/>
        </p:nvSpPr>
        <p:spPr>
          <a:xfrm>
            <a:off x="838200" y="300317"/>
            <a:ext cx="10515600" cy="5199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>
                <a:solidFill>
                  <a:srgbClr val="4FC1FF"/>
                </a:solidFill>
                <a:latin typeface="Consolas" panose="020B0609020204030204" pitchFamily="49" charset="0"/>
              </a:rPr>
              <a:t>ResNet</a:t>
            </a:r>
            <a:r>
              <a:rPr lang="en-US" sz="2800" dirty="0">
                <a:solidFill>
                  <a:srgbClr val="4FC1FF"/>
                </a:solidFill>
                <a:latin typeface="Consolas" panose="020B0609020204030204" pitchFamily="49" charset="0"/>
              </a:rPr>
              <a:t> 1D Classification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1BCE335-618D-490C-AFF6-ADC81D8195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389975"/>
              </p:ext>
            </p:extLst>
          </p:nvPr>
        </p:nvGraphicFramePr>
        <p:xfrm>
          <a:off x="838200" y="1965960"/>
          <a:ext cx="10515600" cy="2926080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300048490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5632286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07140692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06997999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245978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Label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Precision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Recall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F1-Score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Support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241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0.6485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0.7443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0.6931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309,486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31581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0.7832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0.7240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0.7524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455,588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92507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0.6556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0.2912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0.4033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19,153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57332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0.5879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0.2479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0.3488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1,093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29626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Accuracy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0.7208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0.7208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0.7208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0.7208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059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Macro Avg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0.6688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0.5019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0.5494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785,320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952412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Weighted Avg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0.7267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0.7208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0.7200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785,320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2628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7989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DEB10AD-E799-16AF-4E97-8D7AF35B838B}"/>
              </a:ext>
            </a:extLst>
          </p:cNvPr>
          <p:cNvSpPr txBox="1">
            <a:spLocks/>
          </p:cNvSpPr>
          <p:nvPr/>
        </p:nvSpPr>
        <p:spPr>
          <a:xfrm>
            <a:off x="838200" y="300317"/>
            <a:ext cx="10515600" cy="5199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4FC1FF"/>
                </a:solidFill>
                <a:latin typeface="Consolas" panose="020B0609020204030204" pitchFamily="49" charset="0"/>
              </a:rPr>
              <a:t>SE Transformer GRU Classification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CD05CCD-0945-1CC2-95C7-4EB40D9C0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329171"/>
              </p:ext>
            </p:extLst>
          </p:nvPr>
        </p:nvGraphicFramePr>
        <p:xfrm>
          <a:off x="838200" y="1965960"/>
          <a:ext cx="10515600" cy="2926080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164001558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33060660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6880079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7452492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6987883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Label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Precision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Recall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F1-Score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Support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81136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0.6481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0.7683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0.7031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309,486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775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0.7981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0.7110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0.7520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455,588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8347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0.6345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0.3842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0.4786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19,153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82856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0.5385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0.4931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0.5148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1,093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9842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Accuracy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0.7253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0.7253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0.7253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0.7253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72935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Macro Avg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0.6548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0.5892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0.6121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785,320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42906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Weighted Avg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0.7347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0.7253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0.7258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785,320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3500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635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DEB10AD-E799-16AF-4E97-8D7AF35B838B}"/>
              </a:ext>
            </a:extLst>
          </p:cNvPr>
          <p:cNvSpPr txBox="1">
            <a:spLocks/>
          </p:cNvSpPr>
          <p:nvPr/>
        </p:nvSpPr>
        <p:spPr>
          <a:xfrm>
            <a:off x="838200" y="300317"/>
            <a:ext cx="10515600" cy="5199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4FC1FF"/>
                </a:solidFill>
                <a:latin typeface="Consolas" panose="020B0609020204030204" pitchFamily="49" charset="0"/>
              </a:rPr>
              <a:t>TCN Classification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58ACF85-15FD-69B8-AB99-45DDE70CD9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692350"/>
              </p:ext>
            </p:extLst>
          </p:nvPr>
        </p:nvGraphicFramePr>
        <p:xfrm>
          <a:off x="838200" y="1744878"/>
          <a:ext cx="10515600" cy="2926080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86771137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0824307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8942930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5931182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2667600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Label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Precision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Recall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F1-Score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Support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1207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0.5858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0.8393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0.6900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309,486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8822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0.8177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0.5912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0.6863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455,588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90557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0.5930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0.3697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0.4555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19,153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11672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0.6102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0.3166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0.4169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1,093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58265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Accuracy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0.6832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0.6832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0.6832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0.6832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85083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Macro Avg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0.6517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0.5292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0.5622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785,320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90072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Weighted Avg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0.7206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0.6832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0.6818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785,320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9759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7732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569C0-A623-40C5-9DCF-6DE301E1D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3988"/>
            <a:ext cx="4836459" cy="1775012"/>
          </a:xfrm>
        </p:spPr>
        <p:txBody>
          <a:bodyPr>
            <a:normAutofit/>
          </a:bodyPr>
          <a:lstStyle/>
          <a:p>
            <a:r>
              <a:rPr lang="en-US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NUM_CLASSES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b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SRATE =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128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</a:t>
            </a:r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SEGLEN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SRATE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</a:t>
            </a:r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MAX_CASES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b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</a:br>
            <a:r>
              <a:rPr lang="de-DE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track_names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de-DE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'BIS/EEG1_WAV'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'BIS/BIS'</a:t>
            </a:r>
            <a:r>
              <a:rPr lang="de-DE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DEB10AD-E799-16AF-4E97-8D7AF35B838B}"/>
              </a:ext>
            </a:extLst>
          </p:cNvPr>
          <p:cNvSpPr txBox="1">
            <a:spLocks/>
          </p:cNvSpPr>
          <p:nvPr/>
        </p:nvSpPr>
        <p:spPr>
          <a:xfrm>
            <a:off x="838200" y="300317"/>
            <a:ext cx="10515600" cy="5199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4FC1FF"/>
                </a:solidFill>
                <a:latin typeface="Consolas" panose="020B0609020204030204" pitchFamily="49" charset="0"/>
              </a:rPr>
              <a:t>Setup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DA1AAC-73CE-F8F6-0330-CCA9AE2911D5}"/>
              </a:ext>
            </a:extLst>
          </p:cNvPr>
          <p:cNvSpPr txBox="1"/>
          <p:nvPr/>
        </p:nvSpPr>
        <p:spPr>
          <a:xfrm>
            <a:off x="5926792" y="1941329"/>
            <a:ext cx="60982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Consolas" panose="020B0609020204030204" pitchFamily="49" charset="0"/>
              </a:rPr>
              <a:t>Dataset Summary: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Total EEG Segments: 3995864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Total Unique Patients (Case IDs): 898 File Size: 39083.08 MB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C9297E-BA0A-BC20-339B-36EAF09FA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054" y="3621100"/>
            <a:ext cx="6575892" cy="259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785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DEB10AD-E799-16AF-4E97-8D7AF35B838B}"/>
              </a:ext>
            </a:extLst>
          </p:cNvPr>
          <p:cNvSpPr txBox="1">
            <a:spLocks/>
          </p:cNvSpPr>
          <p:nvPr/>
        </p:nvSpPr>
        <p:spPr>
          <a:xfrm>
            <a:off x="838200" y="300317"/>
            <a:ext cx="10515600" cy="5199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4FC1FF"/>
                </a:solidFill>
                <a:latin typeface="Consolas" panose="020B0609020204030204" pitchFamily="49" charset="0"/>
              </a:rPr>
              <a:t>Attention LSTM </a:t>
            </a:r>
            <a:r>
              <a:rPr lang="en-US" sz="2800" dirty="0" err="1">
                <a:solidFill>
                  <a:srgbClr val="4FC1FF"/>
                </a:solidFill>
                <a:latin typeface="Consolas" panose="020B0609020204030204" pitchFamily="49" charset="0"/>
              </a:rPr>
              <a:t>Classifcation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4A92D0E-E3D6-D3C6-1D6C-2B0A1C24B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073162"/>
              </p:ext>
            </p:extLst>
          </p:nvPr>
        </p:nvGraphicFramePr>
        <p:xfrm>
          <a:off x="838200" y="1381807"/>
          <a:ext cx="10515600" cy="2926080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320465520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30679383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25825218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64739914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8536263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Label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Precision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Recall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F1-Score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Support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168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0.6447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0.7188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0.6797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309,486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4561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0.7702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0.7275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0.7482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455,588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623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0.6725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0.3430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0.4543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19,153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23002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0.5064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0.1089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0.1792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1,093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7362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Accuracy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0.7138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0.7138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0.7138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0.7138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95542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Macro Avg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0.6485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0.4745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0.5154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785,320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17593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Weighted Avg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0.7180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0.7138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0.7133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785,320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2393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7102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DEB10AD-E799-16AF-4E97-8D7AF35B838B}"/>
              </a:ext>
            </a:extLst>
          </p:cNvPr>
          <p:cNvSpPr txBox="1">
            <a:spLocks/>
          </p:cNvSpPr>
          <p:nvPr/>
        </p:nvSpPr>
        <p:spPr>
          <a:xfrm>
            <a:off x="838200" y="300317"/>
            <a:ext cx="10515600" cy="5199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4FC1FF"/>
                </a:solidFill>
                <a:latin typeface="Consolas" panose="020B0609020204030204" pitchFamily="49" charset="0"/>
              </a:rPr>
              <a:t>CNN Bi LSTM Attn Classification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1C5EFF0-2C7B-CFF1-D3A2-1DEC7F26BC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331785"/>
              </p:ext>
            </p:extLst>
          </p:nvPr>
        </p:nvGraphicFramePr>
        <p:xfrm>
          <a:off x="838200" y="1691089"/>
          <a:ext cx="10515600" cy="2926080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164223294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520201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6361349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00112576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553948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Label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Precision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Recall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F1-Score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Support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28831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0.7299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0.7641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0.7466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309,486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7107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0.8186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0.7976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0.8079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455,588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7292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0.6362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0.5443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0.5867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19,153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62806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0.5962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0.5700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0.5828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1,093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29709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Accuracy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0.7779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0.7779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0.7779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0.7779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5146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Macro Avg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0.6952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0.6690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0.6810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785,320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0689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Weighted Avg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0.7789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0.7779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0.7781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785,320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5421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9576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DEB10AD-E799-16AF-4E97-8D7AF35B838B}"/>
              </a:ext>
            </a:extLst>
          </p:cNvPr>
          <p:cNvSpPr txBox="1">
            <a:spLocks/>
          </p:cNvSpPr>
          <p:nvPr/>
        </p:nvSpPr>
        <p:spPr>
          <a:xfrm>
            <a:off x="838200" y="300317"/>
            <a:ext cx="10515600" cy="5199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4FC1FF"/>
                </a:solidFill>
                <a:latin typeface="Consolas" panose="020B0609020204030204" pitchFamily="49" charset="0"/>
              </a:rPr>
              <a:t>CNN Bi LSTM Classification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83B1BBC-A79E-0A6A-20B6-684FD9EFF4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19769"/>
              </p:ext>
            </p:extLst>
          </p:nvPr>
        </p:nvGraphicFramePr>
        <p:xfrm>
          <a:off x="838200" y="1758325"/>
          <a:ext cx="10515600" cy="2926080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351860860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1728844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10882677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1594033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834556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Label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Precision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Recall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F1-Score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Support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32585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0.7452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0.7709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0.7578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309,486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1152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0.8254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0.8099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0.8176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455,588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90520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0.6379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0.5681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0.6010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19,153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055582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0.5674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0.5508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0.5590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1,093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13141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Accuracy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0.7883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0.7883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0.7883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0.7883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53962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Macro Avg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0.6940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0.6749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0.6838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785,320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255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Weighted Avg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0.7888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0.7883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0.7884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785,320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5283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8015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DEB10AD-E799-16AF-4E97-8D7AF35B838B}"/>
              </a:ext>
            </a:extLst>
          </p:cNvPr>
          <p:cNvSpPr txBox="1">
            <a:spLocks/>
          </p:cNvSpPr>
          <p:nvPr/>
        </p:nvSpPr>
        <p:spPr>
          <a:xfrm>
            <a:off x="838200" y="300317"/>
            <a:ext cx="10515600" cy="5199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4FC1FF"/>
                </a:solidFill>
                <a:latin typeface="Consolas" panose="020B0609020204030204" pitchFamily="49" charset="0"/>
              </a:rPr>
              <a:t>EEG_CNN Classification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8F64FA1-C13E-199C-EF29-52FB5EB190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639162"/>
              </p:ext>
            </p:extLst>
          </p:nvPr>
        </p:nvGraphicFramePr>
        <p:xfrm>
          <a:off x="838200" y="1965960"/>
          <a:ext cx="10515600" cy="2926080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165320095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6070873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7499438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2675777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963238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Label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Precision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Recall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F1-Score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Support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72794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0.6112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0.7251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0.6633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309,486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82568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0.7572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0.6867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0.7202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455,588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4647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0.7956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0.2023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0.3225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19,153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53369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0.5231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0.0311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0.0587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1,093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61719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Accuracy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0.6891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0.6891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0.6891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0.6891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48226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Macro Avg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0.6718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0.4113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0.4412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785,320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90273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Weighted Avg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0.7003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0.6891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0.6872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785,320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6117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5451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DEB10AD-E799-16AF-4E97-8D7AF35B838B}"/>
              </a:ext>
            </a:extLst>
          </p:cNvPr>
          <p:cNvSpPr txBox="1">
            <a:spLocks/>
          </p:cNvSpPr>
          <p:nvPr/>
        </p:nvSpPr>
        <p:spPr>
          <a:xfrm>
            <a:off x="838200" y="300317"/>
            <a:ext cx="10515600" cy="5199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4FC1FF"/>
                </a:solidFill>
                <a:latin typeface="Consolas" panose="020B0609020204030204" pitchFamily="49" charset="0"/>
              </a:rPr>
              <a:t>EEG_GRU Classification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234C592-1C8F-A0B9-49D2-3CB8DCBE1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344923"/>
              </p:ext>
            </p:extLst>
          </p:nvPr>
        </p:nvGraphicFramePr>
        <p:xfrm>
          <a:off x="838200" y="1731431"/>
          <a:ext cx="10515600" cy="2926080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303137045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77164573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1683445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95433802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8677231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Label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Precision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Recall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F1-Score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Support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60408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0.7701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0.7766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0.7733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309,486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84954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0.8324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0.8320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0.8322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455,588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27101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0.6489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0.5675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0.6054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19,153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52443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0.5773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0.5910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0.5841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1,093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9601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Accuracy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0.8034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0.8034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0.8034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0.8034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44862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Macro Avg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0.7072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0.6918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0.6988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785,320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27431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Weighted Avg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0.8030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0.8034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0.8031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785,320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6207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5091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DEB10AD-E799-16AF-4E97-8D7AF35B838B}"/>
              </a:ext>
            </a:extLst>
          </p:cNvPr>
          <p:cNvSpPr txBox="1">
            <a:spLocks/>
          </p:cNvSpPr>
          <p:nvPr/>
        </p:nvSpPr>
        <p:spPr>
          <a:xfrm>
            <a:off x="838200" y="300317"/>
            <a:ext cx="10515600" cy="5199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4FC1FF"/>
                </a:solidFill>
                <a:latin typeface="Consolas" panose="020B0609020204030204" pitchFamily="49" charset="0"/>
              </a:rPr>
              <a:t>EEG_LSTM Classification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932F970-EBBA-24A9-9A0C-FC7671D12A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460931"/>
              </p:ext>
            </p:extLst>
          </p:nvPr>
        </p:nvGraphicFramePr>
        <p:xfrm>
          <a:off x="838200" y="1825560"/>
          <a:ext cx="10515600" cy="2926080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419404695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36560056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2304253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82820580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423015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Label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Precision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Recall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F1-Score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Support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245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0.7605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0.7692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0.7648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309,486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48291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0.8266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0.8253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0.8260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455,588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838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0.6461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0.5525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0.5956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19,153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335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0.5833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0.5608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0.5718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1,093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7536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Accuracy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0.7962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0.7962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0.7962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0.7962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09865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Macro Avg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0.7041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0.6770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0.6896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785,320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2717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Weighted Avg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0.7958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0.7962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0.7959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785,320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7004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7294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DEB10AD-E799-16AF-4E97-8D7AF35B838B}"/>
              </a:ext>
            </a:extLst>
          </p:cNvPr>
          <p:cNvSpPr txBox="1">
            <a:spLocks/>
          </p:cNvSpPr>
          <p:nvPr/>
        </p:nvSpPr>
        <p:spPr>
          <a:xfrm>
            <a:off x="838200" y="300317"/>
            <a:ext cx="10515600" cy="5199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4FC1FF"/>
                </a:solidFill>
                <a:latin typeface="Consolas" panose="020B0609020204030204" pitchFamily="49" charset="0"/>
              </a:rPr>
              <a:t>EEG Transformer Classification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3C8524C-31B3-A3FC-C718-BEB921889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951445"/>
              </p:ext>
            </p:extLst>
          </p:nvPr>
        </p:nvGraphicFramePr>
        <p:xfrm>
          <a:off x="838200" y="1965960"/>
          <a:ext cx="10515600" cy="2926080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389163775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09682431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25937952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5895568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885957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Label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Precision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Recall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F1-Score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Support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32758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0.4185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0.8766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0.5665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309,486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5431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0.6582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0.1979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0.3043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455,588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26931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19,153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67636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0.0000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1,093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6442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Accuracy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0.4603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0.4603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0.4603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0.4603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77156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Macro Avg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0.2692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0.2686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0.2177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785,320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20002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Weighted Avg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0.5468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0.4603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0.3998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785,320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4166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2178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562</Words>
  <Application>Microsoft Office PowerPoint</Application>
  <PresentationFormat>Widescreen</PresentationFormat>
  <Paragraphs>457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Consolas</vt:lpstr>
      <vt:lpstr>Office Theme</vt:lpstr>
      <vt:lpstr>BIS Classificaion</vt:lpstr>
      <vt:lpstr>NUM_CLASSES = 4 SRATE = 128   SEGLEN =  10 * SRATE   MAX_CASES = 1000 track_names = ['BIS/EEG1_WAV', 'BIS/BIS']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Rafsan Jany</dc:creator>
  <cp:lastModifiedBy>Rafsan Jany</cp:lastModifiedBy>
  <cp:revision>1</cp:revision>
  <dcterms:created xsi:type="dcterms:W3CDTF">2025-07-04T01:25:04Z</dcterms:created>
  <dcterms:modified xsi:type="dcterms:W3CDTF">2025-07-04T01:52:54Z</dcterms:modified>
</cp:coreProperties>
</file>