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8" r:id="rId4"/>
    <p:sldId id="281" r:id="rId5"/>
    <p:sldId id="283" r:id="rId6"/>
    <p:sldId id="284" r:id="rId7"/>
    <p:sldId id="286" r:id="rId8"/>
    <p:sldId id="279" r:id="rId9"/>
    <p:sldId id="274" r:id="rId10"/>
    <p:sldId id="261" r:id="rId11"/>
    <p:sldId id="260" r:id="rId12"/>
    <p:sldId id="262" r:id="rId13"/>
    <p:sldId id="263" r:id="rId14"/>
    <p:sldId id="266" r:id="rId15"/>
    <p:sldId id="267" r:id="rId16"/>
    <p:sldId id="265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4FF0-67E9-40A1-8F5C-7FC5E49514C8}" type="datetimeFigureOut">
              <a:rPr lang="ko-KR" altLang="en-US" smtClean="0"/>
              <a:pPr/>
              <a:t>2013-01-03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Appear UX + </a:t>
            </a:r>
            <a:r>
              <a:rPr lang="en-US" altLang="ko-KR" sz="3200" dirty="0" err="1" smtClean="0"/>
              <a:t>Storygraph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sz="2400" dirty="0" smtClean="0"/>
          </a:p>
          <a:p>
            <a:pPr algn="r"/>
            <a:endParaRPr lang="en-US" altLang="ko-KR" sz="2400" dirty="0"/>
          </a:p>
          <a:p>
            <a:pPr algn="r"/>
            <a:r>
              <a:rPr lang="en-US" altLang="ko-KR" sz="2400" dirty="0" err="1" smtClean="0"/>
              <a:t>Raftel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2123728" y="1916832"/>
            <a:ext cx="2448272" cy="3600400"/>
            <a:chOff x="395536" y="620688"/>
            <a:chExt cx="3744416" cy="5688632"/>
          </a:xfrm>
        </p:grpSpPr>
        <p:sp>
          <p:nvSpPr>
            <p:cNvPr id="36" name="직사각형 35"/>
            <p:cNvSpPr/>
            <p:nvPr/>
          </p:nvSpPr>
          <p:spPr>
            <a:xfrm>
              <a:off x="899592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5536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67544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67544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67544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67544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67544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67544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88024" y="1916832"/>
            <a:ext cx="2088232" cy="3600400"/>
            <a:chOff x="4572000" y="620688"/>
            <a:chExt cx="3240360" cy="5688632"/>
          </a:xfrm>
        </p:grpSpPr>
        <p:sp>
          <p:nvSpPr>
            <p:cNvPr id="45" name="직사각형 44"/>
            <p:cNvSpPr/>
            <p:nvPr/>
          </p:nvSpPr>
          <p:spPr>
            <a:xfrm>
              <a:off x="4572000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72000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644008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644008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644008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4008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644008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644008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</a:t>
            </a:r>
            <a:r>
              <a:rPr lang="en-US" altLang="ko-KR" sz="3200" dirty="0" err="1" smtClean="0"/>
              <a:t>PlugPanel</a:t>
            </a:r>
            <a:r>
              <a:rPr lang="en-US" altLang="ko-KR" sz="3200" dirty="0" smtClean="0"/>
              <a:t> fade-in/out</a:t>
            </a:r>
            <a:endParaRPr lang="ko-KR" altLang="en-US" sz="3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67744" y="4437112"/>
            <a:ext cx="72008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2339752" y="1916832"/>
            <a:ext cx="2088232" cy="3600400"/>
            <a:chOff x="4572000" y="620688"/>
            <a:chExt cx="3240360" cy="5688632"/>
          </a:xfrm>
        </p:grpSpPr>
        <p:sp>
          <p:nvSpPr>
            <p:cNvPr id="16" name="직사각형 15"/>
            <p:cNvSpPr/>
            <p:nvPr/>
          </p:nvSpPr>
          <p:spPr>
            <a:xfrm>
              <a:off x="4572000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72000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644008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644008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644008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644008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644008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644008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구부러진 연결선 26"/>
            <p:cNvCxnSpPr>
              <a:endCxn id="28" idx="3"/>
            </p:cNvCxnSpPr>
            <p:nvPr/>
          </p:nvCxnSpPr>
          <p:spPr>
            <a:xfrm rot="10800000" flipV="1">
              <a:off x="5292080" y="3140968"/>
              <a:ext cx="1368152" cy="1332148"/>
            </a:xfrm>
            <a:prstGeom prst="curved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4644008" y="422108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16832"/>
            <a:ext cx="2088232" cy="3600400"/>
            <a:chOff x="899592" y="620688"/>
            <a:chExt cx="3240360" cy="5688632"/>
          </a:xfrm>
        </p:grpSpPr>
        <p:sp>
          <p:nvSpPr>
            <p:cNvPr id="40" name="직사각형 39"/>
            <p:cNvSpPr/>
            <p:nvPr/>
          </p:nvSpPr>
          <p:spPr>
            <a:xfrm>
              <a:off x="899592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99592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971600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971600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971600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971600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971600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971600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339752" y="2996952"/>
              <a:ext cx="1152128" cy="100811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Shape 48"/>
            <p:cNvCxnSpPr>
              <a:stCxn id="43" idx="3"/>
              <a:endCxn id="48" idx="0"/>
            </p:cNvCxnSpPr>
            <p:nvPr/>
          </p:nvCxnSpPr>
          <p:spPr>
            <a:xfrm>
              <a:off x="1619672" y="1592796"/>
              <a:ext cx="1296144" cy="1404156"/>
            </a:xfrm>
            <a:prstGeom prst="curved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activation/importation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9592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45997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45997" y="237257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45997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45997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45997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45997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10049" y="5015910"/>
            <a:ext cx="1577775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hape 14"/>
          <p:cNvCxnSpPr>
            <a:stCxn id="9" idx="3"/>
            <a:endCxn id="13" idx="0"/>
          </p:cNvCxnSpPr>
          <p:nvPr/>
        </p:nvCxnSpPr>
        <p:spPr>
          <a:xfrm>
            <a:off x="1363644" y="2896688"/>
            <a:ext cx="835293" cy="2119223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35896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6084168" y="1916832"/>
            <a:ext cx="2088232" cy="3960440"/>
            <a:chOff x="8748464" y="620688"/>
            <a:chExt cx="3240360" cy="6237312"/>
          </a:xfrm>
        </p:grpSpPr>
        <p:sp>
          <p:nvSpPr>
            <p:cNvPr id="35" name="직사각형 34"/>
            <p:cNvSpPr/>
            <p:nvPr/>
          </p:nvSpPr>
          <p:spPr>
            <a:xfrm>
              <a:off x="8748464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748464" y="6065912"/>
              <a:ext cx="3240360" cy="792088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10332640" y="5373216"/>
              <a:ext cx="0" cy="100811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3301459" y="1922441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47864" y="2013590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47864" y="2378188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47864" y="274278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47864" y="3107383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47864" y="3471980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347864" y="3836578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491880" y="4581128"/>
            <a:ext cx="57606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layout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259632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59632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61967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0770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9573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8376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7180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5983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>
            <a:endCxn id="30" idx="1"/>
          </p:cNvCxnSpPr>
          <p:nvPr/>
        </p:nvCxnSpPr>
        <p:spPr>
          <a:xfrm rot="5400000">
            <a:off x="1493658" y="4347102"/>
            <a:ext cx="1620180" cy="216024"/>
          </a:xfrm>
          <a:prstGeom prst="curvedConnector4">
            <a:avLst>
              <a:gd name="adj1" fmla="val 44444"/>
              <a:gd name="adj2" fmla="val 205822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이등변 삼각형 47"/>
          <p:cNvSpPr/>
          <p:nvPr/>
        </p:nvSpPr>
        <p:spPr>
          <a:xfrm rot="5400000">
            <a:off x="1295636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491880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91880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5192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3995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42798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1601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404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9208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구부러진 연결선 25"/>
          <p:cNvCxnSpPr>
            <a:stCxn id="52" idx="1"/>
            <a:endCxn id="56" idx="1"/>
          </p:cNvCxnSpPr>
          <p:nvPr/>
        </p:nvCxnSpPr>
        <p:spPr>
          <a:xfrm rot="10800000" flipH="1">
            <a:off x="4139952" y="5265204"/>
            <a:ext cx="864096" cy="12700"/>
          </a:xfrm>
          <a:prstGeom prst="curvedConnector5">
            <a:avLst>
              <a:gd name="adj1" fmla="val -26455"/>
              <a:gd name="adj2" fmla="val -3217480"/>
              <a:gd name="adj3" fmla="val 625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이등변 삼각형 58"/>
          <p:cNvSpPr/>
          <p:nvPr/>
        </p:nvSpPr>
        <p:spPr>
          <a:xfrm rot="5400000">
            <a:off x="3527884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724128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724128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08416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7220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023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694826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23629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52432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5760132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796136" y="5157192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각 삼각형 72"/>
          <p:cNvSpPr/>
          <p:nvPr/>
        </p:nvSpPr>
        <p:spPr>
          <a:xfrm rot="5400000">
            <a:off x="5828286" y="3468858"/>
            <a:ext cx="2023932" cy="1368152"/>
          </a:xfrm>
          <a:prstGeom prst="rtTriangle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sample UX  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 err="1" smtClean="0"/>
              <a:t>Storygraph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Story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Graph</a:t>
            </a:r>
            <a:r>
              <a:rPr lang="ko-KR" altLang="en-US" sz="1400" dirty="0" smtClean="0"/>
              <a:t>의 합성어 즉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이야기 </a:t>
            </a:r>
            <a:r>
              <a:rPr lang="ko-KR" altLang="en-US" sz="1400" dirty="0" err="1" smtClean="0"/>
              <a:t>꺼리에</a:t>
            </a:r>
            <a:r>
              <a:rPr lang="ko-KR" altLang="en-US" sz="1400" dirty="0" smtClean="0"/>
              <a:t> 대한 연결고리를 의미합니다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en-US" altLang="ko-KR" sz="1400" dirty="0"/>
              <a:t>	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작은 의미에서는 장면 하나하나를 잘 꾸미고 엮어 흥미롭고 새로운 이야기를 창작해내는 활동이라 할 수 있습니다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en-US" altLang="ko-KR" sz="1400" dirty="0"/>
              <a:t>	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그리고 크게 봐서는 내가 만든 아주 재미난 이야기와 장면들을 다른 사람들에게 공유하고 이렇게 공유된 이야기는 또 다른 사람의 이야기와 합쳐져 새로운 가치와 의미를 가지는 이야기로 재창조하는 활동을 지향합니다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Plugs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 smtClean="0"/>
              <a:t>SceneBrowser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지정된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을 기준으로 장면 파일을 살펴볼 수 있도록 지원하는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SceneClipper</a:t>
            </a:r>
            <a:endParaRPr lang="en-US" altLang="ko-KR" sz="1800" dirty="0"/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현재 보여주고 있는 장면에서 일부 영역을 지정하여 자를 수 있도록 지원하는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SceneEditor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현재 보여주고 있는 장면을 수정할 수 있도록 지원하는 </a:t>
            </a:r>
            <a:r>
              <a:rPr lang="en-US" altLang="ko-KR" sz="1400" dirty="0" smtClean="0"/>
              <a:t>UX plug</a:t>
            </a:r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문구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그리기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지우기 등</a:t>
            </a:r>
            <a:r>
              <a:rPr lang="en-US" altLang="ko-KR" sz="1400" dirty="0" smtClean="0"/>
              <a:t>)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StoryEditor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이야기 중 특정 장면을 제거하거나 추가할 수 있고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순서를 변경할 수 있도록 지원하는 </a:t>
            </a:r>
            <a:r>
              <a:rPr lang="en-US" altLang="ko-KR" sz="1400" dirty="0" smtClean="0"/>
              <a:t>UX plug</a:t>
            </a:r>
            <a:r>
              <a:rPr lang="ko-KR" altLang="en-US" sz="1400" dirty="0" smtClean="0"/>
              <a:t> 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StoryPlayer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이야기안의</a:t>
            </a:r>
            <a:r>
              <a:rPr lang="ko-KR" altLang="en-US" sz="1400" dirty="0" smtClean="0"/>
              <a:t> 장면들을 설정에 맞게 연속적으로 재생해서 보여주는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StoryBoard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이야기를 검색하거나 공유할 수 있도록 지원해주는 </a:t>
            </a:r>
            <a:r>
              <a:rPr lang="en-US" altLang="ko-KR" sz="1400" dirty="0" smtClean="0"/>
              <a:t>UX plug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485751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SceneBrowser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63688" y="2852936"/>
            <a:ext cx="1224136" cy="1656184"/>
          </a:xfrm>
          <a:prstGeom prst="roundRect">
            <a:avLst>
              <a:gd name="adj" fmla="val 1044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Browser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6602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35896" y="2204864"/>
            <a:ext cx="1584176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355976" y="3573016"/>
            <a:ext cx="72008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228184" y="4581128"/>
            <a:ext cx="72008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364088" y="2204864"/>
            <a:ext cx="36004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077767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124172" y="2007981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124172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124172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124172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24172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30725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80" name="타원 79"/>
          <p:cNvSpPr/>
          <p:nvPr/>
        </p:nvSpPr>
        <p:spPr>
          <a:xfrm>
            <a:off x="1403648" y="1988840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2596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4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SceneClipper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07704" y="2708920"/>
            <a:ext cx="936104" cy="172819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6" idx="1"/>
            <a:endCxn id="26" idx="3"/>
          </p:cNvCxnSpPr>
          <p:nvPr/>
        </p:nvCxnSpPr>
        <p:spPr>
          <a:xfrm>
            <a:off x="1907704" y="3573016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0"/>
            <a:endCxn id="26" idx="2"/>
          </p:cNvCxnSpPr>
          <p:nvPr/>
        </p:nvCxnSpPr>
        <p:spPr>
          <a:xfrm>
            <a:off x="2375756" y="2708920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23928" y="2420888"/>
            <a:ext cx="936104" cy="172819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3" idx="1"/>
            <a:endCxn id="33" idx="3"/>
          </p:cNvCxnSpPr>
          <p:nvPr/>
        </p:nvCxnSpPr>
        <p:spPr>
          <a:xfrm>
            <a:off x="3923928" y="3284984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0"/>
            <a:endCxn id="33" idx="2"/>
          </p:cNvCxnSpPr>
          <p:nvPr/>
        </p:nvCxnSpPr>
        <p:spPr>
          <a:xfrm>
            <a:off x="4391980" y="2420888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4644008" y="3717032"/>
            <a:ext cx="432048" cy="72008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546681" y="2420888"/>
            <a:ext cx="576064" cy="1080120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40" idx="1"/>
            <a:endCxn id="40" idx="3"/>
          </p:cNvCxnSpPr>
          <p:nvPr/>
        </p:nvCxnSpPr>
        <p:spPr>
          <a:xfrm>
            <a:off x="6546681" y="2960948"/>
            <a:ext cx="576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0" idx="0"/>
            <a:endCxn id="40" idx="2"/>
          </p:cNvCxnSpPr>
          <p:nvPr/>
        </p:nvCxnSpPr>
        <p:spPr>
          <a:xfrm>
            <a:off x="6834713" y="2420888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6906721" y="3140968"/>
            <a:ext cx="216024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21" idx="3"/>
          </p:cNvCxnSpPr>
          <p:nvPr/>
        </p:nvCxnSpPr>
        <p:spPr>
          <a:xfrm>
            <a:off x="1586220" y="2517917"/>
            <a:ext cx="753532" cy="1055099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2596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4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BubbleFont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SceneEditor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51720" y="2996952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499992" y="2996952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empus Sans ITC" pitchFamily="82" charset="0"/>
              </a:rPr>
              <a:t>Zzz</a:t>
            </a:r>
            <a:r>
              <a:rPr lang="en-US" altLang="ko-KR" dirty="0" smtClean="0">
                <a:latin typeface="Tempus Sans ITC" pitchFamily="82" charset="0"/>
              </a:rPr>
              <a:t>..</a:t>
            </a:r>
            <a:endParaRPr lang="ko-KR" altLang="en-US" dirty="0">
              <a:latin typeface="Tempus Sans ITC" pitchFamily="82" charset="0"/>
            </a:endParaRPr>
          </a:p>
        </p:txBody>
      </p:sp>
      <p:cxnSp>
        <p:nvCxnSpPr>
          <p:cNvPr id="48" name="Shape 47"/>
          <p:cNvCxnSpPr>
            <a:stCxn id="49" idx="3"/>
            <a:endCxn id="27" idx="1"/>
          </p:cNvCxnSpPr>
          <p:nvPr/>
        </p:nvCxnSpPr>
        <p:spPr>
          <a:xfrm>
            <a:off x="1579667" y="2896688"/>
            <a:ext cx="472053" cy="244280"/>
          </a:xfrm>
          <a:prstGeom prst="curved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635896" y="3933056"/>
            <a:ext cx="2088232" cy="15841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Overlay Keypad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88224" y="3933056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empus Sans ITC" pitchFamily="82" charset="0"/>
              </a:rPr>
              <a:t>Zzz</a:t>
            </a:r>
            <a:r>
              <a:rPr lang="en-US" altLang="ko-KR" dirty="0" smtClean="0">
                <a:latin typeface="Tempus Sans ITC" pitchFamily="82" charset="0"/>
              </a:rPr>
              <a:t>..</a:t>
            </a:r>
            <a:endParaRPr lang="ko-KR" altLang="en-US" dirty="0">
              <a:latin typeface="Tempus Sans ITC" pitchFamily="82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7236296" y="3068960"/>
            <a:ext cx="504056" cy="100811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11560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5576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5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1560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57965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57965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57965" y="3101774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57965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57965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StoryEditor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4518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Shape 47"/>
          <p:cNvCxnSpPr>
            <a:stCxn id="50" idx="3"/>
            <a:endCxn id="26" idx="0"/>
          </p:cNvCxnSpPr>
          <p:nvPr/>
        </p:nvCxnSpPr>
        <p:spPr>
          <a:xfrm>
            <a:off x="1075611" y="3261286"/>
            <a:ext cx="832093" cy="1679882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115616" y="4941168"/>
            <a:ext cx="158417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35896" y="4941168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59832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06237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06237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06237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06237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06237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112790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3419872" y="4365104"/>
            <a:ext cx="50405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392392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5400000">
            <a:off x="3563888" y="5157192"/>
            <a:ext cx="432048" cy="14401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11960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499992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788024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7605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36408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228184" y="4941168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51621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6156176" y="5157192"/>
            <a:ext cx="432048" cy="14401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0424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092280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380312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68344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95637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구부러진 연결선 25"/>
          <p:cNvCxnSpPr>
            <a:endCxn id="54" idx="1"/>
          </p:cNvCxnSpPr>
          <p:nvPr/>
        </p:nvCxnSpPr>
        <p:spPr>
          <a:xfrm rot="5400000">
            <a:off x="3599892" y="4185084"/>
            <a:ext cx="1656184" cy="432048"/>
          </a:xfrm>
          <a:prstGeom prst="curvedConnector4">
            <a:avLst>
              <a:gd name="adj1" fmla="val 43478"/>
              <a:gd name="adj2" fmla="val 152911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25"/>
          <p:cNvCxnSpPr>
            <a:stCxn id="55" idx="3"/>
            <a:endCxn id="61" idx="3"/>
          </p:cNvCxnSpPr>
          <p:nvPr/>
        </p:nvCxnSpPr>
        <p:spPr>
          <a:xfrm>
            <a:off x="4716016" y="5229200"/>
            <a:ext cx="576064" cy="12700"/>
          </a:xfrm>
          <a:prstGeom prst="curvedConnector5">
            <a:avLst>
              <a:gd name="adj1" fmla="val 31250"/>
              <a:gd name="adj2" fmla="val 3500976"/>
              <a:gd name="adj3" fmla="val 139683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6300192" y="5085184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각 삼각형 84"/>
          <p:cNvSpPr/>
          <p:nvPr/>
        </p:nvSpPr>
        <p:spPr>
          <a:xfrm rot="5400000">
            <a:off x="6620374" y="4404962"/>
            <a:ext cx="727788" cy="64807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660231" y="3429000"/>
            <a:ext cx="648073" cy="936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곱셈 기호 55"/>
          <p:cNvSpPr/>
          <p:nvPr/>
        </p:nvSpPr>
        <p:spPr>
          <a:xfrm>
            <a:off x="4325496" y="4967456"/>
            <a:ext cx="144016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History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57944"/>
              </p:ext>
            </p:extLst>
          </p:nvPr>
        </p:nvGraphicFramePr>
        <p:xfrm>
          <a:off x="539552" y="1628798"/>
          <a:ext cx="8064897" cy="217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4008446"/>
                <a:gridCol w="2688299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날짜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내용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2012.12.21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초안 작성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2012.12.27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Appear UX Overview </a:t>
                      </a:r>
                      <a:r>
                        <a:rPr lang="ko-KR" altLang="en-US" sz="1000" dirty="0" smtClean="0">
                          <a:latin typeface="+mn-lt"/>
                        </a:rPr>
                        <a:t>추가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2012.12.30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Appear UX Overview </a:t>
                      </a:r>
                      <a:r>
                        <a:rPr lang="ko-KR" altLang="en-US" sz="1000" dirty="0" smtClean="0">
                          <a:latin typeface="+mn-lt"/>
                        </a:rPr>
                        <a:t>수정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 - </a:t>
                      </a:r>
                      <a:r>
                        <a:rPr lang="en-US" altLang="ko-KR" sz="1000" dirty="0" err="1" smtClean="0">
                          <a:latin typeface="+mn-lt"/>
                        </a:rPr>
                        <a:t>AppearUX</a:t>
                      </a:r>
                      <a:r>
                        <a:rPr lang="en-US" altLang="ko-KR" sz="1000" dirty="0" smtClean="0">
                          <a:latin typeface="+mn-lt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Controls, Touch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추가</a:t>
                      </a:r>
                      <a:endParaRPr lang="en-US" altLang="ko-KR" sz="1000" baseline="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+mn-lt"/>
                        </a:rPr>
                        <a:t> - Graphics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에 </a:t>
                      </a:r>
                      <a:r>
                        <a:rPr lang="en-US" altLang="ko-KR" sz="1000" baseline="0" dirty="0" err="1" smtClean="0">
                          <a:latin typeface="+mn-lt"/>
                        </a:rPr>
                        <a:t>RenderGraph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추가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60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2012.01.03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n-lt"/>
                        </a:rPr>
                        <a:t>TouchGraph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concept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추가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</a:tr>
              <a:tr h="260216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7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2929217" y="1577788"/>
            <a:ext cx="4631115" cy="1627721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Controls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59832" y="1937829"/>
            <a:ext cx="2952328" cy="1111882"/>
          </a:xfrm>
          <a:prstGeom prst="roundRect">
            <a:avLst>
              <a:gd name="adj" fmla="val 9991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/>
              <a:t>MainControl</a:t>
            </a:r>
            <a:endParaRPr lang="ko-KR" altLang="en-US" sz="1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Overview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00192" y="3783508"/>
            <a:ext cx="2520280" cy="2304256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Animation</a:t>
            </a:r>
            <a:endParaRPr lang="ko-KR" altLang="en-US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67744" y="3783508"/>
            <a:ext cx="3915122" cy="2304256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Graphics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3783508"/>
            <a:ext cx="1800200" cy="2304255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Touch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11760" y="4703414"/>
            <a:ext cx="864096" cy="432048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Surface</a:t>
            </a:r>
            <a:endParaRPr lang="ko-KR" altLang="en-US" sz="1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44183" y="4285257"/>
            <a:ext cx="864096" cy="432048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AnimationManager</a:t>
            </a:r>
            <a:endParaRPr lang="ko-KR" altLang="en-US" sz="10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87624" y="2150342"/>
            <a:ext cx="1080120" cy="477170"/>
          </a:xfrm>
          <a:prstGeom prst="roundRect">
            <a:avLst>
              <a:gd name="adj" fmla="val 7168"/>
            </a:avLst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AppearUX</a:t>
            </a:r>
            <a:endParaRPr lang="ko-KR" altLang="en-US" sz="1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1760" y="4112667"/>
            <a:ext cx="864096" cy="432048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Renderer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20072" y="5373216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Model</a:t>
            </a:r>
          </a:p>
          <a:p>
            <a:pPr algn="ctr"/>
            <a:r>
              <a:rPr lang="en-US" altLang="ko-KR" sz="1000" dirty="0" smtClean="0"/>
              <a:t>/ Node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48064" y="5310336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Model</a:t>
            </a:r>
          </a:p>
          <a:p>
            <a:pPr algn="ctr"/>
            <a:r>
              <a:rPr lang="en-US" altLang="ko-KR" sz="1000" dirty="0" smtClean="0"/>
              <a:t>/ Node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0072" y="4187180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Mesh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48064" y="4115172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Mesh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83768" y="5367684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Scene</a:t>
            </a:r>
            <a:endParaRPr lang="ko-KR" altLang="en-US" sz="1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1760" y="5291459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Scene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20072" y="4763244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Material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46576" y="4687019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Material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4107186"/>
            <a:ext cx="1584176" cy="432048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TouchManager</a:t>
            </a:r>
            <a:endParaRPr lang="ko-KR" altLang="en-US" sz="10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47495" y="4935636"/>
            <a:ext cx="864096" cy="432048"/>
          </a:xfrm>
          <a:prstGeom prst="roundRect">
            <a:avLst/>
          </a:prstGeom>
          <a:solidFill>
            <a:schemeClr val="lt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AnimationTarget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44183" y="5507483"/>
            <a:ext cx="86409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AnimationProperty</a:t>
            </a:r>
            <a:endParaRPr lang="ko-KR" altLang="en-US" sz="1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14914" y="4935636"/>
            <a:ext cx="86409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Animation</a:t>
            </a:r>
            <a:endParaRPr lang="ko-KR" altLang="en-US" sz="10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44530" y="4863628"/>
            <a:ext cx="86409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Animation</a:t>
            </a:r>
            <a:endParaRPr lang="ko-KR" altLang="en-US" sz="1000" dirty="0"/>
          </a:p>
        </p:txBody>
      </p:sp>
      <p:cxnSp>
        <p:nvCxnSpPr>
          <p:cNvPr id="36" name="꺾인 연결선 35"/>
          <p:cNvCxnSpPr>
            <a:stCxn id="12" idx="2"/>
            <a:endCxn id="5" idx="0"/>
          </p:cNvCxnSpPr>
          <p:nvPr/>
        </p:nvCxnSpPr>
        <p:spPr>
          <a:xfrm rot="16200000" flipH="1">
            <a:off x="2398496" y="1956699"/>
            <a:ext cx="1155996" cy="2497621"/>
          </a:xfrm>
          <a:prstGeom prst="bentConnector3">
            <a:avLst>
              <a:gd name="adj1" fmla="val 7224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2" idx="2"/>
            <a:endCxn id="4" idx="0"/>
          </p:cNvCxnSpPr>
          <p:nvPr/>
        </p:nvCxnSpPr>
        <p:spPr>
          <a:xfrm rot="16200000" flipH="1">
            <a:off x="4066010" y="289186"/>
            <a:ext cx="1155996" cy="5832648"/>
          </a:xfrm>
          <a:prstGeom prst="bentConnector3">
            <a:avLst>
              <a:gd name="adj1" fmla="val 72247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2" idx="2"/>
            <a:endCxn id="6" idx="0"/>
          </p:cNvCxnSpPr>
          <p:nvPr/>
        </p:nvCxnSpPr>
        <p:spPr>
          <a:xfrm rot="5400000">
            <a:off x="897658" y="2953482"/>
            <a:ext cx="1155996" cy="504056"/>
          </a:xfrm>
          <a:prstGeom prst="bentConnector3">
            <a:avLst>
              <a:gd name="adj1" fmla="val 72247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300688" y="2015120"/>
            <a:ext cx="1145479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32425" y="1937829"/>
            <a:ext cx="1145479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19739" y="2572134"/>
            <a:ext cx="112642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Layout</a:t>
            </a:r>
            <a:endParaRPr lang="ko-KR" altLang="en-US" sz="10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28184" y="2504493"/>
            <a:ext cx="115110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Layout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78856" y="2248624"/>
            <a:ext cx="1209280" cy="33356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DragAndDrop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536" y="4652013"/>
            <a:ext cx="1584176" cy="1297267"/>
          </a:xfrm>
          <a:prstGeom prst="roundRect">
            <a:avLst>
              <a:gd name="adj" fmla="val 809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TouchGraph</a:t>
            </a:r>
            <a:endParaRPr lang="ko-KR" altLang="en-US" sz="10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67543" y="4983062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20533" y="5223406"/>
            <a:ext cx="1152128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9551" y="5055070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92541" y="5295414"/>
            <a:ext cx="1152128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19943" y="5135462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72933" y="5375806"/>
            <a:ext cx="1152128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78856" y="2617661"/>
            <a:ext cx="1216498" cy="3644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MainTouchGraph</a:t>
            </a:r>
            <a:endParaRPr lang="ko-KR" altLang="en-US" sz="10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457696" y="2248625"/>
            <a:ext cx="1410448" cy="3335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MainScene</a:t>
            </a:r>
            <a:endParaRPr lang="ko-KR" altLang="en-US" sz="1000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491880" y="4107186"/>
            <a:ext cx="1584176" cy="1297267"/>
          </a:xfrm>
          <a:prstGeom prst="roundRect">
            <a:avLst>
              <a:gd name="adj" fmla="val 80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RenderGraph</a:t>
            </a:r>
            <a:endParaRPr lang="ko-KR" altLang="en-US" sz="10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563887" y="4438235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616877" y="4678579"/>
            <a:ext cx="1152128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635895" y="4510243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688885" y="4750587"/>
            <a:ext cx="1152128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716287" y="4590635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RenderTarget</a:t>
            </a:r>
            <a:endParaRPr lang="ko-KR" altLang="en-US" sz="1000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769277" y="4830979"/>
            <a:ext cx="1152128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RenderModel</a:t>
            </a:r>
            <a:endParaRPr lang="ko-KR" altLang="en-US" sz="1000" dirty="0"/>
          </a:p>
        </p:txBody>
      </p:sp>
      <p:cxnSp>
        <p:nvCxnSpPr>
          <p:cNvPr id="140" name="꺾인 연결선 139"/>
          <p:cNvCxnSpPr>
            <a:stCxn id="15" idx="3"/>
            <a:endCxn id="129" idx="1"/>
          </p:cNvCxnSpPr>
          <p:nvPr/>
        </p:nvCxnSpPr>
        <p:spPr>
          <a:xfrm flipV="1">
            <a:off x="3275856" y="4755820"/>
            <a:ext cx="216024" cy="75166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135" idx="2"/>
            <a:endCxn id="18" idx="1"/>
          </p:cNvCxnSpPr>
          <p:nvPr/>
        </p:nvCxnSpPr>
        <p:spPr>
          <a:xfrm rot="16200000" flipH="1">
            <a:off x="4615036" y="4993331"/>
            <a:ext cx="263333" cy="80272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5" name="모서리가 둥근 직사각형 144"/>
          <p:cNvSpPr/>
          <p:nvPr/>
        </p:nvSpPr>
        <p:spPr>
          <a:xfrm>
            <a:off x="4457696" y="2617662"/>
            <a:ext cx="1410448" cy="364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MainRenderGraph</a:t>
            </a:r>
            <a:endParaRPr lang="ko-KR" altLang="en-US" sz="1000" dirty="0"/>
          </a:p>
        </p:txBody>
      </p:sp>
      <p:cxnSp>
        <p:nvCxnSpPr>
          <p:cNvPr id="168" name="꺾인 연결선 167"/>
          <p:cNvCxnSpPr>
            <a:stCxn id="39" idx="1"/>
            <a:endCxn id="12" idx="3"/>
          </p:cNvCxnSpPr>
          <p:nvPr/>
        </p:nvCxnSpPr>
        <p:spPr>
          <a:xfrm rot="10800000">
            <a:off x="2267745" y="2388927"/>
            <a:ext cx="661473" cy="272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08104" y="1340768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TouchGraph</a:t>
            </a:r>
            <a:r>
              <a:rPr lang="en-US" altLang="ko-KR" sz="3200" dirty="0" smtClean="0"/>
              <a:t> and </a:t>
            </a:r>
            <a:r>
              <a:rPr lang="en-US" altLang="ko-KR" sz="3200" dirty="0" err="1" smtClean="0"/>
              <a:t>RenderGraph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67744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43808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5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73470" y="158026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487832" y="186040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372200" y="2358732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86562" y="2638874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1" name="꺾인 연결선 50"/>
          <p:cNvCxnSpPr>
            <a:stCxn id="87" idx="2"/>
            <a:endCxn id="98" idx="0"/>
          </p:cNvCxnSpPr>
          <p:nvPr/>
        </p:nvCxnSpPr>
        <p:spPr>
          <a:xfrm rot="5400000">
            <a:off x="6942549" y="2276564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5652120" y="325550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766482" y="353564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07" name="꺾인 연결선 106"/>
          <p:cNvCxnSpPr>
            <a:stCxn id="98" idx="2"/>
            <a:endCxn id="103" idx="0"/>
          </p:cNvCxnSpPr>
          <p:nvPr/>
        </p:nvCxnSpPr>
        <p:spPr>
          <a:xfrm rot="5400000">
            <a:off x="6522722" y="2754776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157938" y="324187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272300" y="352202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10" name="꺾인 연결선 109"/>
          <p:cNvCxnSpPr>
            <a:stCxn id="98" idx="2"/>
            <a:endCxn id="108" idx="0"/>
          </p:cNvCxnSpPr>
          <p:nvPr/>
        </p:nvCxnSpPr>
        <p:spPr>
          <a:xfrm rot="16200000" flipH="1">
            <a:off x="7282443" y="2715135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5508104" y="4077072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4"/>
                </a:solidFill>
              </a:rPr>
              <a:t>RenderGraph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6373470" y="4316571"/>
            <a:ext cx="1302494" cy="6153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4"/>
                </a:solidFill>
              </a:rPr>
              <a:t>RootRenderTarget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487832" y="459671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4"/>
                </a:solidFill>
              </a:rPr>
              <a:t>RenderModel</a:t>
            </a:r>
            <a:r>
              <a:rPr lang="en-US" altLang="ko-KR" sz="800" dirty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372200" y="5095036"/>
            <a:ext cx="1302494" cy="6153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4"/>
                </a:solidFill>
              </a:rPr>
              <a:t>RenderTarget</a:t>
            </a:r>
            <a:r>
              <a:rPr lang="en-US" altLang="ko-KR" sz="800" b="1" dirty="0" smtClean="0">
                <a:solidFill>
                  <a:schemeClr val="accent4"/>
                </a:solidFill>
              </a:rPr>
              <a:t> #1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6486562" y="537517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4"/>
                </a:solidFill>
              </a:rPr>
              <a:t>RenderModel</a:t>
            </a:r>
            <a:r>
              <a:rPr lang="en-US" altLang="ko-KR" sz="800" dirty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150" name="꺾인 연결선 149"/>
          <p:cNvCxnSpPr>
            <a:stCxn id="146" idx="2"/>
            <a:endCxn id="148" idx="0"/>
          </p:cNvCxnSpPr>
          <p:nvPr/>
        </p:nvCxnSpPr>
        <p:spPr>
          <a:xfrm rot="5400000">
            <a:off x="6942549" y="5012868"/>
            <a:ext cx="163066" cy="1270"/>
          </a:xfrm>
          <a:prstGeom prst="bentConnector3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1" name="모서리가 둥근 직사각형 150"/>
          <p:cNvSpPr/>
          <p:nvPr/>
        </p:nvSpPr>
        <p:spPr>
          <a:xfrm>
            <a:off x="5652120" y="5991805"/>
            <a:ext cx="1302494" cy="6153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>
                <a:solidFill>
                  <a:schemeClr val="accent4"/>
                </a:solidFill>
              </a:rPr>
              <a:t>RenderTarget</a:t>
            </a:r>
            <a:r>
              <a:rPr lang="en-US" altLang="ko-KR" sz="800" b="1" dirty="0">
                <a:solidFill>
                  <a:schemeClr val="accent4"/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4"/>
                </a:solidFill>
              </a:rPr>
              <a:t>#2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5766482" y="6271947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4"/>
                </a:solidFill>
              </a:rPr>
              <a:t>RenderModel</a:t>
            </a:r>
            <a:r>
              <a:rPr lang="en-US" altLang="ko-KR" sz="800" dirty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153" name="꺾인 연결선 152"/>
          <p:cNvCxnSpPr>
            <a:stCxn id="148" idx="2"/>
            <a:endCxn id="151" idx="0"/>
          </p:cNvCxnSpPr>
          <p:nvPr/>
        </p:nvCxnSpPr>
        <p:spPr>
          <a:xfrm rot="5400000">
            <a:off x="6522722" y="5491080"/>
            <a:ext cx="281370" cy="720080"/>
          </a:xfrm>
          <a:prstGeom prst="bentConnector3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4" name="모서리가 둥근 직사각형 153"/>
          <p:cNvSpPr/>
          <p:nvPr/>
        </p:nvSpPr>
        <p:spPr>
          <a:xfrm>
            <a:off x="7157938" y="5978182"/>
            <a:ext cx="1302494" cy="6153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>
                <a:solidFill>
                  <a:schemeClr val="accent4"/>
                </a:solidFill>
              </a:rPr>
              <a:t>RenderTarget</a:t>
            </a:r>
            <a:r>
              <a:rPr lang="en-US" altLang="ko-KR" sz="800" b="1" dirty="0">
                <a:solidFill>
                  <a:schemeClr val="accent4"/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4"/>
                </a:solidFill>
              </a:rPr>
              <a:t>#3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272300" y="6258324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4"/>
                </a:solidFill>
              </a:rPr>
              <a:t>RenderModel</a:t>
            </a:r>
            <a:r>
              <a:rPr lang="en-US" altLang="ko-KR" sz="800" dirty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156" name="꺾인 연결선 155"/>
          <p:cNvCxnSpPr>
            <a:stCxn id="148" idx="2"/>
            <a:endCxn id="154" idx="0"/>
          </p:cNvCxnSpPr>
          <p:nvPr/>
        </p:nvCxnSpPr>
        <p:spPr>
          <a:xfrm rot="16200000" flipH="1">
            <a:off x="7282443" y="5451439"/>
            <a:ext cx="267747" cy="785738"/>
          </a:xfrm>
          <a:prstGeom prst="bentConnector3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6" name="직선 화살표 연결선 95"/>
          <p:cNvCxnSpPr>
            <a:stCxn id="82" idx="3"/>
            <a:endCxn id="122" idx="1"/>
          </p:cNvCxnSpPr>
          <p:nvPr/>
        </p:nvCxnSpPr>
        <p:spPr>
          <a:xfrm flipV="1">
            <a:off x="3486261" y="2672916"/>
            <a:ext cx="2021843" cy="4177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3" idx="3"/>
            <a:endCxn id="144" idx="1"/>
          </p:cNvCxnSpPr>
          <p:nvPr/>
        </p:nvCxnSpPr>
        <p:spPr>
          <a:xfrm>
            <a:off x="3486260" y="3450712"/>
            <a:ext cx="2021844" cy="19585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08104" y="2420888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smtClean="0"/>
              <a:t>Default </a:t>
            </a:r>
            <a:r>
              <a:rPr lang="en-US" altLang="ko-KR" sz="3200" dirty="0" err="1" smtClean="0"/>
              <a:t>TouchGraph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67744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43808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5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73470" y="266038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487832" y="294052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372200" y="3438852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86562" y="3718994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1" name="꺾인 연결선 50"/>
          <p:cNvCxnSpPr>
            <a:stCxn id="87" idx="2"/>
            <a:endCxn id="98" idx="0"/>
          </p:cNvCxnSpPr>
          <p:nvPr/>
        </p:nvCxnSpPr>
        <p:spPr>
          <a:xfrm rot="5400000">
            <a:off x="6942549" y="3356684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5652120" y="433562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766482" y="461576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07" name="꺾인 연결선 106"/>
          <p:cNvCxnSpPr>
            <a:stCxn id="98" idx="2"/>
            <a:endCxn id="103" idx="0"/>
          </p:cNvCxnSpPr>
          <p:nvPr/>
        </p:nvCxnSpPr>
        <p:spPr>
          <a:xfrm rot="5400000">
            <a:off x="6522722" y="3834896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157938" y="432199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272300" y="460214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10" name="꺾인 연결선 109"/>
          <p:cNvCxnSpPr>
            <a:stCxn id="98" idx="2"/>
            <a:endCxn id="108" idx="0"/>
          </p:cNvCxnSpPr>
          <p:nvPr/>
        </p:nvCxnSpPr>
        <p:spPr>
          <a:xfrm rot="16200000" flipH="1">
            <a:off x="7282443" y="3795255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2" idx="3"/>
            <a:endCxn id="122" idx="1"/>
          </p:cNvCxnSpPr>
          <p:nvPr/>
        </p:nvCxnSpPr>
        <p:spPr>
          <a:xfrm>
            <a:off x="3486261" y="3090672"/>
            <a:ext cx="2021843" cy="6623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08104" y="2420888"/>
            <a:ext cx="3096344" cy="3528392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smtClean="0"/>
              <a:t>Additional </a:t>
            </a:r>
            <a:r>
              <a:rPr lang="en-US" altLang="ko-KR" sz="3200" dirty="0" err="1" smtClean="0"/>
              <a:t>TouchHandler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38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73470" y="266038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487832" y="294052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372200" y="3438852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86562" y="3718994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1" name="꺾인 연결선 50"/>
          <p:cNvCxnSpPr>
            <a:stCxn id="87" idx="2"/>
            <a:endCxn id="98" idx="0"/>
          </p:cNvCxnSpPr>
          <p:nvPr/>
        </p:nvCxnSpPr>
        <p:spPr>
          <a:xfrm rot="5400000">
            <a:off x="6942549" y="3356684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5652120" y="433562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766482" y="461576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07" name="꺾인 연결선 106"/>
          <p:cNvCxnSpPr>
            <a:stCxn id="98" idx="2"/>
            <a:endCxn id="103" idx="0"/>
          </p:cNvCxnSpPr>
          <p:nvPr/>
        </p:nvCxnSpPr>
        <p:spPr>
          <a:xfrm rot="5400000">
            <a:off x="6522722" y="3834896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157938" y="432199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272300" y="460214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10" name="꺾인 연결선 109"/>
          <p:cNvCxnSpPr>
            <a:stCxn id="98" idx="2"/>
            <a:endCxn id="108" idx="0"/>
          </p:cNvCxnSpPr>
          <p:nvPr/>
        </p:nvCxnSpPr>
        <p:spPr>
          <a:xfrm rot="16200000" flipH="1">
            <a:off x="7282443" y="3795255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2" idx="3"/>
            <a:endCxn id="122" idx="1"/>
          </p:cNvCxnSpPr>
          <p:nvPr/>
        </p:nvCxnSpPr>
        <p:spPr>
          <a:xfrm>
            <a:off x="3486261" y="3090672"/>
            <a:ext cx="2021843" cy="10944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267744" y="5172681"/>
            <a:ext cx="1728192" cy="1098579"/>
          </a:xfrm>
          <a:prstGeom prst="roundRect">
            <a:avLst>
              <a:gd name="adj" fmla="val 104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43808" y="5926459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43808" y="559046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#4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157938" y="5189865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#4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72300" y="5470007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#4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46" name="꺾인 연결선 45"/>
          <p:cNvCxnSpPr>
            <a:stCxn id="108" idx="2"/>
            <a:endCxn id="44" idx="0"/>
          </p:cNvCxnSpPr>
          <p:nvPr/>
        </p:nvCxnSpPr>
        <p:spPr>
          <a:xfrm rot="5400000">
            <a:off x="7682951" y="5063631"/>
            <a:ext cx="252468" cy="1270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smtClean="0"/>
              <a:t>I</a:t>
            </a:r>
            <a:r>
              <a:rPr lang="en-US" altLang="ko-KR" sz="3200" dirty="0" smtClean="0"/>
              <a:t>ntercepted </a:t>
            </a:r>
            <a:r>
              <a:rPr lang="en-US" altLang="ko-KR" sz="3200" dirty="0" err="1" smtClean="0"/>
              <a:t>TouchHandler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67744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43808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5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6" name="직선 화살표 연결선 95"/>
          <p:cNvCxnSpPr>
            <a:stCxn id="82" idx="3"/>
            <a:endCxn id="44" idx="1"/>
          </p:cNvCxnSpPr>
          <p:nvPr/>
        </p:nvCxnSpPr>
        <p:spPr>
          <a:xfrm>
            <a:off x="3486261" y="3090672"/>
            <a:ext cx="2021843" cy="10944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398436" y="6022049"/>
            <a:ext cx="1728192" cy="409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Activity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79984" y="6084488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#5</a:t>
            </a:r>
          </a:p>
        </p:txBody>
      </p:sp>
      <p:cxnSp>
        <p:nvCxnSpPr>
          <p:cNvPr id="5" name="구부러진 연결선 4"/>
          <p:cNvCxnSpPr>
            <a:stCxn id="34" idx="1"/>
            <a:endCxn id="62" idx="0"/>
          </p:cNvCxnSpPr>
          <p:nvPr/>
        </p:nvCxnSpPr>
        <p:spPr>
          <a:xfrm rot="10800000" flipH="1">
            <a:off x="398436" y="5172681"/>
            <a:ext cx="869580" cy="1053984"/>
          </a:xfrm>
          <a:prstGeom prst="curvedConnector4">
            <a:avLst>
              <a:gd name="adj1" fmla="val -26289"/>
              <a:gd name="adj2" fmla="val 1216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5508104" y="2420888"/>
            <a:ext cx="3096344" cy="3528392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373470" y="266038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487832" y="294052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72200" y="3438852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486562" y="3718994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49" name="꺾인 연결선 48"/>
          <p:cNvCxnSpPr>
            <a:stCxn id="45" idx="2"/>
            <a:endCxn id="47" idx="0"/>
          </p:cNvCxnSpPr>
          <p:nvPr/>
        </p:nvCxnSpPr>
        <p:spPr>
          <a:xfrm rot="5400000">
            <a:off x="6942549" y="3356684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652120" y="433562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#5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66482" y="461576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#5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3" name="꺾인 연결선 52"/>
          <p:cNvCxnSpPr>
            <a:stCxn id="47" idx="2"/>
            <a:endCxn id="50" idx="0"/>
          </p:cNvCxnSpPr>
          <p:nvPr/>
        </p:nvCxnSpPr>
        <p:spPr>
          <a:xfrm rot="5400000">
            <a:off x="6522722" y="3834896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157938" y="432199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272300" y="460214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6" name="꺾인 연결선 55"/>
          <p:cNvCxnSpPr>
            <a:stCxn id="47" idx="2"/>
            <a:endCxn id="54" idx="0"/>
          </p:cNvCxnSpPr>
          <p:nvPr/>
        </p:nvCxnSpPr>
        <p:spPr>
          <a:xfrm rot="16200000" flipH="1">
            <a:off x="7282443" y="3795255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5652120" y="5189865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766482" y="5470007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9" name="꺾인 연결선 58"/>
          <p:cNvCxnSpPr>
            <a:stCxn id="50" idx="2"/>
            <a:endCxn id="57" idx="0"/>
          </p:cNvCxnSpPr>
          <p:nvPr/>
        </p:nvCxnSpPr>
        <p:spPr>
          <a:xfrm rot="5400000">
            <a:off x="6183945" y="5070442"/>
            <a:ext cx="238845" cy="1270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모서리가 둥근 직사각형 178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08104" y="1340768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smtClean="0"/>
              <a:t>Multiple </a:t>
            </a:r>
            <a:r>
              <a:rPr lang="en-US" altLang="ko-KR" sz="3200" dirty="0" err="1" smtClean="0"/>
              <a:t>TouchGraph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67744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43808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5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73470" y="158026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487832" y="186040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52120" y="325550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766482" y="353564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07" name="꺾인 연결선 106"/>
          <p:cNvCxnSpPr>
            <a:stCxn id="87" idx="2"/>
            <a:endCxn id="103" idx="0"/>
          </p:cNvCxnSpPr>
          <p:nvPr/>
        </p:nvCxnSpPr>
        <p:spPr>
          <a:xfrm rot="5400000">
            <a:off x="6134125" y="2364908"/>
            <a:ext cx="1059835" cy="72135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157938" y="324187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272300" y="352202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10" name="꺾인 연결선 109"/>
          <p:cNvCxnSpPr>
            <a:stCxn id="87" idx="2"/>
            <a:endCxn id="108" idx="0"/>
          </p:cNvCxnSpPr>
          <p:nvPr/>
        </p:nvCxnSpPr>
        <p:spPr>
          <a:xfrm rot="16200000" flipH="1">
            <a:off x="6893845" y="2326538"/>
            <a:ext cx="1046212" cy="78446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71" idx="3"/>
            <a:endCxn id="122" idx="1"/>
          </p:cNvCxnSpPr>
          <p:nvPr/>
        </p:nvCxnSpPr>
        <p:spPr>
          <a:xfrm flipV="1">
            <a:off x="3563888" y="2672916"/>
            <a:ext cx="1944216" cy="4596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5508104" y="4079255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373470" y="4318754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#4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6487832" y="459889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6372200" y="5097219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#5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6486562" y="537736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63" name="꺾인 연결선 162"/>
          <p:cNvCxnSpPr>
            <a:stCxn id="159" idx="2"/>
            <a:endCxn id="161" idx="0"/>
          </p:cNvCxnSpPr>
          <p:nvPr/>
        </p:nvCxnSpPr>
        <p:spPr>
          <a:xfrm rot="5400000">
            <a:off x="6942549" y="5015051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4" name="모서리가 둥근 직사각형 163"/>
          <p:cNvSpPr/>
          <p:nvPr/>
        </p:nvSpPr>
        <p:spPr>
          <a:xfrm>
            <a:off x="5652120" y="599398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#6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766482" y="627413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66" name="꺾인 연결선 165"/>
          <p:cNvCxnSpPr>
            <a:stCxn id="161" idx="2"/>
            <a:endCxn id="164" idx="0"/>
          </p:cNvCxnSpPr>
          <p:nvPr/>
        </p:nvCxnSpPr>
        <p:spPr>
          <a:xfrm rot="5400000">
            <a:off x="6522722" y="5493263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7" name="모서리가 둥근 직사각형 166"/>
          <p:cNvSpPr/>
          <p:nvPr/>
        </p:nvSpPr>
        <p:spPr>
          <a:xfrm>
            <a:off x="7157938" y="5980365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#7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7272300" y="6260507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70" name="꺾인 연결선 169"/>
          <p:cNvCxnSpPr>
            <a:stCxn id="161" idx="2"/>
            <a:endCxn id="167" idx="0"/>
          </p:cNvCxnSpPr>
          <p:nvPr/>
        </p:nvCxnSpPr>
        <p:spPr>
          <a:xfrm rot="16200000" flipH="1">
            <a:off x="7282443" y="5453622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1835696" y="2996952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72" name="직선 화살표 연결선 171"/>
          <p:cNvCxnSpPr>
            <a:stCxn id="82" idx="3"/>
            <a:endCxn id="158" idx="1"/>
          </p:cNvCxnSpPr>
          <p:nvPr/>
        </p:nvCxnSpPr>
        <p:spPr>
          <a:xfrm>
            <a:off x="3486261" y="3090672"/>
            <a:ext cx="2021843" cy="23207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Plug-in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 smtClean="0"/>
              <a:t>MainView</a:t>
            </a:r>
            <a:endParaRPr lang="en-US" altLang="ko-KR" sz="1800" dirty="0" smtClean="0"/>
          </a:p>
          <a:p>
            <a:pPr lvl="1"/>
            <a:r>
              <a:rPr lang="en-US" altLang="ko-KR" sz="1400" dirty="0" err="1" smtClean="0"/>
              <a:t>PlugPanel</a:t>
            </a:r>
            <a:r>
              <a:rPr lang="ko-KR" altLang="en-US" sz="1400" dirty="0" smtClean="0"/>
              <a:t>과 각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lug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UX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관리 및 중계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PlugPanel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Plug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중지할 수 있는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lug container</a:t>
            </a:r>
          </a:p>
          <a:p>
            <a:pPr lvl="1"/>
            <a:r>
              <a:rPr lang="ko-KR" altLang="en-US" sz="1400" dirty="0" smtClean="0"/>
              <a:t>특정 </a:t>
            </a:r>
            <a:r>
              <a:rPr lang="en-US" altLang="ko-KR" sz="1400" dirty="0" smtClean="0"/>
              <a:t>Plug</a:t>
            </a:r>
            <a:r>
              <a:rPr lang="ko-KR" altLang="en-US" sz="1400" dirty="0" smtClean="0"/>
              <a:t>에 의해 가공된 </a:t>
            </a:r>
            <a:r>
              <a:rPr lang="en-US" altLang="ko-KR" sz="1400" dirty="0" smtClean="0"/>
              <a:t>contents</a:t>
            </a:r>
            <a:r>
              <a:rPr lang="ko-KR" altLang="en-US" sz="1400" dirty="0" smtClean="0"/>
              <a:t>도 하나의 </a:t>
            </a:r>
            <a:r>
              <a:rPr lang="en-US" altLang="ko-KR" sz="1400" dirty="0" smtClean="0"/>
              <a:t>Plug</a:t>
            </a:r>
            <a:r>
              <a:rPr lang="ko-KR" altLang="en-US" sz="1400" dirty="0" smtClean="0"/>
              <a:t>형태로 관리할 수 있음</a:t>
            </a:r>
            <a:r>
              <a:rPr lang="en-US" altLang="ko-KR" sz="1400" dirty="0" smtClean="0"/>
              <a:t>(short-cut file </a:t>
            </a:r>
            <a:r>
              <a:rPr lang="ko-KR" altLang="en-US" sz="1400" dirty="0" smtClean="0"/>
              <a:t>개념</a:t>
            </a:r>
            <a:r>
              <a:rPr lang="en-US" altLang="ko-KR" sz="1400" dirty="0" smtClean="0"/>
              <a:t>)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Plug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유연하고 확장이 쉬운 사용자 환경을 지원하기 위해 정해진 </a:t>
            </a:r>
            <a:r>
              <a:rPr lang="en-US" altLang="ko-KR" sz="1400" dirty="0" smtClean="0"/>
              <a:t>plug interface</a:t>
            </a:r>
            <a:r>
              <a:rPr lang="ko-KR" altLang="en-US" sz="1400" dirty="0" smtClean="0"/>
              <a:t>로 구현된 </a:t>
            </a:r>
            <a:r>
              <a:rPr lang="en-US" altLang="ko-KR" sz="1400" dirty="0" smtClean="0"/>
              <a:t>UX module(</a:t>
            </a:r>
            <a:r>
              <a:rPr lang="ko-KR" altLang="en-US" sz="1400" dirty="0" smtClean="0"/>
              <a:t>가능하면 별도의 </a:t>
            </a:r>
            <a:r>
              <a:rPr lang="en-US" altLang="ko-KR" sz="1400" dirty="0" err="1" smtClean="0"/>
              <a:t>apk</a:t>
            </a:r>
            <a:r>
              <a:rPr lang="ko-KR" altLang="en-US" sz="1400" dirty="0" smtClean="0"/>
              <a:t>형태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 </a:t>
            </a:r>
            <a:r>
              <a:rPr lang="en-US" altLang="ko-KR" sz="1400" dirty="0" smtClean="0"/>
              <a:t>Plug interface</a:t>
            </a:r>
            <a:r>
              <a:rPr lang="ko-KR" altLang="en-US" sz="1400" dirty="0" smtClean="0"/>
              <a:t>를 공개하여 일반개발자들로 하여금 다양한 </a:t>
            </a:r>
            <a:r>
              <a:rPr lang="en-US" altLang="ko-KR" sz="1400" dirty="0" smtClean="0"/>
              <a:t>UX plug</a:t>
            </a:r>
            <a:r>
              <a:rPr lang="ko-KR" altLang="en-US" sz="1400" dirty="0" smtClean="0"/>
              <a:t>를 개발할 수 있도록 지원</a:t>
            </a:r>
            <a:r>
              <a:rPr lang="en-US" altLang="ko-KR" sz="1400" dirty="0" smtClean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93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732</Words>
  <Application>Microsoft Office PowerPoint</Application>
  <PresentationFormat>화면 슬라이드 쇼(4:3)</PresentationFormat>
  <Paragraphs>371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Appear UX + Storygraph</vt:lpstr>
      <vt:lpstr>History</vt:lpstr>
      <vt:lpstr>Appear UX | Overview</vt:lpstr>
      <vt:lpstr>Appear UX | TouchGraph and RenderGraph</vt:lpstr>
      <vt:lpstr>Appear UX | Default TouchGraph</vt:lpstr>
      <vt:lpstr>Appear UX | Additional TouchHandler</vt:lpstr>
      <vt:lpstr>Appear UX | Intercepted TouchHandler</vt:lpstr>
      <vt:lpstr>Appear UX | Multiple TouchGraph</vt:lpstr>
      <vt:lpstr>Appear UX | Plug-in Concept</vt:lpstr>
      <vt:lpstr>Appear UX | PlugPanel fade-in/out</vt:lpstr>
      <vt:lpstr>Appear UX | Plug activation/importation</vt:lpstr>
      <vt:lpstr>Appear UX | Plug layout</vt:lpstr>
      <vt:lpstr>Appear UX | Plug sample UX  </vt:lpstr>
      <vt:lpstr>Storygraph | Concept</vt:lpstr>
      <vt:lpstr>Storygraph | Plugs</vt:lpstr>
      <vt:lpstr>Storygraph | SceneBrowser</vt:lpstr>
      <vt:lpstr>Storygraph | SceneClipper</vt:lpstr>
      <vt:lpstr>Storygraph | BubbleFont(SceneEditor)</vt:lpstr>
      <vt:lpstr>Storygraph | StoryEditor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Appear UX + Storygraph</dc:title>
  <dc:creator>Taehun</dc:creator>
  <cp:lastModifiedBy>Jsawang</cp:lastModifiedBy>
  <cp:revision>30</cp:revision>
  <dcterms:created xsi:type="dcterms:W3CDTF">2012-12-20T14:20:14Z</dcterms:created>
  <dcterms:modified xsi:type="dcterms:W3CDTF">2013-01-02T17:38:18Z</dcterms:modified>
</cp:coreProperties>
</file>