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3DA1-6467-A997-9EA6-8B4FD9A7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9901-1083-28B4-0221-33E6FA4F6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B1FC-6705-066A-273F-D8A7BCF5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3CF9-4250-36AE-E6C6-651A5602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4B3F-8FDA-6520-52AF-76AA6DA6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38AC-20BC-240E-E696-0A33B896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09340-E73D-CA7E-AA6F-81BB53A5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22DC-21A2-507E-81D8-2725F5AB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ECF8-6BBA-1E25-5263-702119FD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5F84-534C-4A69-8CB3-A65D70C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3355D-E219-CF9D-7FDF-4B9FAFD6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CC4E0-2036-9D3B-AFFE-AFED45CA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C3C2-4FC2-C62F-A876-6B2FD66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FBCE-0829-C970-E0DA-554E3703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3DFD-E876-A424-C025-D4FD409F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7AE-A77C-6209-54E8-D8464913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733D-58F2-BA45-39E8-1EC7CF75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FF9-FA73-7BB7-A44B-42A795B1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2611-4B23-A33D-E99E-6C975EB4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FA3D-7457-84A8-AFF8-67C7A7CF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75E-2358-C88E-68E3-FD3D2397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2830-DDAA-2944-FC8A-7799783F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D9EF-AC63-F4E4-4084-E801E38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FD68-4EDA-E3AB-600A-6CB0F463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16F9-F9B2-99FF-369C-9C6BE01B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1C2-BB2A-175B-47B5-FA3243C6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C85A-73F3-0DF0-8D7E-029151FD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EA612-CA0C-04BF-DECB-EBE65EF2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4DF2-758E-F081-0FE3-02D916AE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7668-C6CD-8454-4BEA-00651CF3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9F62-C6A5-DBE6-52C8-7C0442F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FCF-E72E-2A59-07EB-BAC772E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4BB8-52C7-D170-2FD9-D1AC0B5F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587D-98B8-A5C9-D77D-F7C2429A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9C73-9BF3-7825-A95A-73EFCD48E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BABBE-00EC-A53E-5B47-6A29C4FA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5B811-91EC-EA9E-189F-06526B50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B60C-5FF5-6F43-8219-D003BC4F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5DE8A-BAEA-C383-472B-10A9EA5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615-CDA2-915D-7A73-10C239E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77DE7-1AAB-B066-1F74-26F907E0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EAA1A-4074-8153-0982-0F4A1687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5053-F634-5692-304E-B6F3AF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0A78C-140D-0077-D496-81B29FEF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1FA3E-552C-D552-707C-7090E880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D809-CB79-261D-165B-F4E7FF0E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D8FF-641D-C683-6463-3F83A5D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CF86-7C6C-C2B4-5552-300D41F9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1227F-9439-0C5B-ECA8-6083896A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321F-B777-8572-93A4-1687A23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E127-3522-4A63-0715-534997D1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C632-8226-4CDD-4C67-840B78E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7481-2677-8654-3524-AF64371C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3DCFB-5333-DB3D-E590-33A15559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B71E-B4B6-16A2-E1AE-84728CE6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331D-0C6C-21C2-199C-7FEA1A49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A9DFB-6960-AB3D-5CFA-0925A7FA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604C-DB6A-29E8-5E4A-3441DBB2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41273-1F69-6291-BE74-2D647BF0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048B-8FE7-F3EB-9710-AB80C105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9210-2B22-CE2E-EC17-5EEE89AFB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10D0-137A-4C69-B3F2-E58B7719639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F7CC-80AD-FF97-B830-8535D946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2BFE-1355-5FEC-48BF-BA4BA32D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4DFA-2024-4DA5-9FA8-C5FC49D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FF14B96-CA71-51A0-4092-65813765FCBC}"/>
              </a:ext>
            </a:extLst>
          </p:cNvPr>
          <p:cNvSpPr/>
          <p:nvPr/>
        </p:nvSpPr>
        <p:spPr>
          <a:xfrm>
            <a:off x="4199138" y="701336"/>
            <a:ext cx="2955733" cy="2432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1D493-CCF6-9D6E-9AA5-B2CAD96B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9" y="44826"/>
            <a:ext cx="4568301" cy="65580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Recommendations for Fleet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97D0F-A331-AA67-9A75-632ED6CA8C78}"/>
              </a:ext>
            </a:extLst>
          </p:cNvPr>
          <p:cNvGrpSpPr/>
          <p:nvPr/>
        </p:nvGrpSpPr>
        <p:grpSpPr>
          <a:xfrm>
            <a:off x="199008" y="1442555"/>
            <a:ext cx="1233996" cy="861133"/>
            <a:chOff x="461639" y="1415972"/>
            <a:chExt cx="1233996" cy="8611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AF5EDE-2BCD-00FB-F646-93B5CC7824CE}"/>
                </a:ext>
              </a:extLst>
            </p:cNvPr>
            <p:cNvSpPr/>
            <p:nvPr/>
          </p:nvSpPr>
          <p:spPr>
            <a:xfrm>
              <a:off x="461639" y="1415972"/>
              <a:ext cx="1225118" cy="861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7FFB01-53C0-39D7-DECA-FB1E16FFFB22}"/>
                </a:ext>
              </a:extLst>
            </p:cNvPr>
            <p:cNvSpPr txBox="1"/>
            <p:nvPr/>
          </p:nvSpPr>
          <p:spPr>
            <a:xfrm>
              <a:off x="470517" y="1477204"/>
              <a:ext cx="12251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Fleet.mean() for Non-Trimmable parameters for Fleet 1</a:t>
              </a:r>
            </a:p>
          </p:txBody>
        </p:sp>
      </p:grp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64CB0B9C-846E-AAB7-FEDA-77E5912EC9F0}"/>
              </a:ext>
            </a:extLst>
          </p:cNvPr>
          <p:cNvSpPr/>
          <p:nvPr/>
        </p:nvSpPr>
        <p:spPr>
          <a:xfrm>
            <a:off x="4420337" y="1055600"/>
            <a:ext cx="643633" cy="772340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Fleet 2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2A2CDA2A-31FA-01C4-7EA9-C7909CF18196}"/>
              </a:ext>
            </a:extLst>
          </p:cNvPr>
          <p:cNvSpPr/>
          <p:nvPr/>
        </p:nvSpPr>
        <p:spPr>
          <a:xfrm>
            <a:off x="5905123" y="1366331"/>
            <a:ext cx="1065324" cy="1012089"/>
          </a:xfrm>
          <a:prstGeom prst="flowChartPredefined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Fleet 3</a:t>
            </a: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4EEABBE2-D5A4-1392-AA15-1ACE89A0ECDF}"/>
              </a:ext>
            </a:extLst>
          </p:cNvPr>
          <p:cNvSpPr/>
          <p:nvPr/>
        </p:nvSpPr>
        <p:spPr>
          <a:xfrm>
            <a:off x="4868656" y="2041028"/>
            <a:ext cx="834506" cy="958789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Fleet4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67B394-1125-7096-EFE8-5F5AB56C9F2C}"/>
              </a:ext>
            </a:extLst>
          </p:cNvPr>
          <p:cNvGrpSpPr/>
          <p:nvPr/>
        </p:nvGrpSpPr>
        <p:grpSpPr>
          <a:xfrm>
            <a:off x="1825838" y="1733795"/>
            <a:ext cx="1526959" cy="278645"/>
            <a:chOff x="1917577" y="1503788"/>
            <a:chExt cx="1526959" cy="2786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52BBCF-6215-514C-9417-1EB7400B710E}"/>
                </a:ext>
              </a:extLst>
            </p:cNvPr>
            <p:cNvSpPr/>
            <p:nvPr/>
          </p:nvSpPr>
          <p:spPr>
            <a:xfrm>
              <a:off x="1917577" y="1503788"/>
              <a:ext cx="1526959" cy="1385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NTP’s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DDB478-51F8-68D2-9CBD-5708E3F4A15E}"/>
                </a:ext>
              </a:extLst>
            </p:cNvPr>
            <p:cNvSpPr/>
            <p:nvPr/>
          </p:nvSpPr>
          <p:spPr>
            <a:xfrm>
              <a:off x="1917577" y="1643851"/>
              <a:ext cx="1526959" cy="138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B20EA-B37A-2A1C-D0E4-C4D4A5B0520E}"/>
              </a:ext>
            </a:extLst>
          </p:cNvPr>
          <p:cNvCxnSpPr>
            <a:cxnSpLocks/>
          </p:cNvCxnSpPr>
          <p:nvPr/>
        </p:nvCxnSpPr>
        <p:spPr>
          <a:xfrm flipV="1">
            <a:off x="1475911" y="1872377"/>
            <a:ext cx="307019" cy="51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5D20AB-BDF6-E9A4-9847-F4D971FDDEA0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352797" y="1441770"/>
            <a:ext cx="1067540" cy="5013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0488-7A1A-3A13-05BE-F139FF93D88C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3352797" y="1872376"/>
            <a:ext cx="2552326" cy="7077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DEF1EE-7D53-A654-795D-5BAD7E89786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352797" y="1943149"/>
            <a:ext cx="1515859" cy="57727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DFAD10-1DB3-469F-AC98-3F94FA7B8044}"/>
              </a:ext>
            </a:extLst>
          </p:cNvPr>
          <p:cNvSpPr txBox="1"/>
          <p:nvPr/>
        </p:nvSpPr>
        <p:spPr>
          <a:xfrm>
            <a:off x="5015692" y="1682989"/>
            <a:ext cx="1340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tx2"/>
                </a:solidFill>
              </a:rPr>
              <a:t>Dist</a:t>
            </a:r>
            <a:r>
              <a:rPr lang="en-US" sz="800" b="1" dirty="0">
                <a:solidFill>
                  <a:schemeClr val="tx2"/>
                </a:solidFill>
              </a:rPr>
              <a:t>(NTP , </a:t>
            </a:r>
            <a:r>
              <a:rPr lang="en-US" sz="800" b="1" dirty="0" err="1">
                <a:solidFill>
                  <a:schemeClr val="tx2"/>
                </a:solidFill>
              </a:rPr>
              <a:t>fleet_i</a:t>
            </a:r>
            <a:r>
              <a:rPr lang="en-US" sz="8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642FC-BE3E-7973-9BDC-F78B12A614EE}"/>
              </a:ext>
            </a:extLst>
          </p:cNvPr>
          <p:cNvSpPr txBox="1"/>
          <p:nvPr/>
        </p:nvSpPr>
        <p:spPr>
          <a:xfrm rot="1160272">
            <a:off x="3971744" y="2217531"/>
            <a:ext cx="1340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tx2"/>
                </a:solidFill>
              </a:rPr>
              <a:t>Dist</a:t>
            </a:r>
            <a:r>
              <a:rPr lang="en-US" sz="800" b="1" dirty="0">
                <a:solidFill>
                  <a:schemeClr val="tx2"/>
                </a:solidFill>
              </a:rPr>
              <a:t>(NTP , </a:t>
            </a:r>
            <a:r>
              <a:rPr lang="en-US" sz="800" b="1" dirty="0" err="1">
                <a:solidFill>
                  <a:schemeClr val="tx2"/>
                </a:solidFill>
              </a:rPr>
              <a:t>fleet_i</a:t>
            </a:r>
            <a:r>
              <a:rPr lang="en-US" sz="8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6D90-B88D-7871-3EB4-623C1A8323EA}"/>
              </a:ext>
            </a:extLst>
          </p:cNvPr>
          <p:cNvSpPr txBox="1"/>
          <p:nvPr/>
        </p:nvSpPr>
        <p:spPr>
          <a:xfrm rot="20082695">
            <a:off x="3241083" y="1460627"/>
            <a:ext cx="1340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tx2"/>
                </a:solidFill>
              </a:rPr>
              <a:t>Dist</a:t>
            </a:r>
            <a:r>
              <a:rPr lang="en-US" sz="800" b="1" dirty="0">
                <a:solidFill>
                  <a:schemeClr val="tx2"/>
                </a:solidFill>
              </a:rPr>
              <a:t>(NTP , </a:t>
            </a:r>
            <a:r>
              <a:rPr lang="en-US" sz="800" b="1" dirty="0" err="1">
                <a:solidFill>
                  <a:schemeClr val="tx2"/>
                </a:solidFill>
              </a:rPr>
              <a:t>fleet_i</a:t>
            </a:r>
            <a:r>
              <a:rPr lang="en-US" sz="8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9D35DE1-91CA-4D02-1521-24A4E8B157C8}"/>
              </a:ext>
            </a:extLst>
          </p:cNvPr>
          <p:cNvSpPr/>
          <p:nvPr/>
        </p:nvSpPr>
        <p:spPr>
          <a:xfrm flipH="1">
            <a:off x="2283344" y="764954"/>
            <a:ext cx="1802893" cy="501379"/>
          </a:xfrm>
          <a:prstGeom prst="wedgeRectCallout">
            <a:avLst>
              <a:gd name="adj1" fmla="val -24772"/>
              <a:gd name="adj2" fmla="val 12307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Euclidean-</a:t>
            </a:r>
            <a:r>
              <a:rPr lang="en-US" sz="1000" dirty="0" err="1">
                <a:solidFill>
                  <a:schemeClr val="tx1"/>
                </a:solidFill>
              </a:rPr>
              <a:t>Dist</a:t>
            </a:r>
            <a:r>
              <a:rPr lang="en-US" sz="1000" dirty="0">
                <a:solidFill>
                  <a:schemeClr val="tx1"/>
                </a:solidFill>
              </a:rPr>
              <a:t> ( NTP , row-</a:t>
            </a:r>
            <a:r>
              <a:rPr lang="en-US" sz="1000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) for each row of fleet considering NTP’s of fleet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49AD9E-83F9-C4D9-17CE-BC825373A2DA}"/>
              </a:ext>
            </a:extLst>
          </p:cNvPr>
          <p:cNvGrpSpPr/>
          <p:nvPr/>
        </p:nvGrpSpPr>
        <p:grpSpPr>
          <a:xfrm>
            <a:off x="7931795" y="701335"/>
            <a:ext cx="2508858" cy="2432481"/>
            <a:chOff x="7390920" y="701336"/>
            <a:chExt cx="2508858" cy="218390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22B586-A557-F351-B32A-E1A7A02D4727}"/>
                </a:ext>
              </a:extLst>
            </p:cNvPr>
            <p:cNvSpPr/>
            <p:nvPr/>
          </p:nvSpPr>
          <p:spPr>
            <a:xfrm>
              <a:off x="7390920" y="701336"/>
              <a:ext cx="2508858" cy="2183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B3A1187-DD6C-1792-11D2-9E888ACDB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0225" y="945619"/>
              <a:ext cx="953911" cy="69612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C1E700E-F28E-23D0-CFC3-E720EEFA5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6093" y="1385730"/>
              <a:ext cx="953911" cy="6961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47E4A3-2C55-C122-85DC-8F8707E8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0226" y="2041028"/>
              <a:ext cx="953910" cy="696129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EBD229-72FB-32A7-50E1-7230F13C19AF}"/>
              </a:ext>
            </a:extLst>
          </p:cNvPr>
          <p:cNvCxnSpPr>
            <a:cxnSpLocks/>
          </p:cNvCxnSpPr>
          <p:nvPr/>
        </p:nvCxnSpPr>
        <p:spPr>
          <a:xfrm>
            <a:off x="7238806" y="1871538"/>
            <a:ext cx="60905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0AFFE3-BA8F-BB1E-820C-841CFB9C9B59}"/>
              </a:ext>
            </a:extLst>
          </p:cNvPr>
          <p:cNvSpPr txBox="1"/>
          <p:nvPr/>
        </p:nvSpPr>
        <p:spPr>
          <a:xfrm>
            <a:off x="8450218" y="849718"/>
            <a:ext cx="1154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Fleet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EF0764-4093-FDE8-AD7F-46D674959F4B}"/>
              </a:ext>
            </a:extLst>
          </p:cNvPr>
          <p:cNvSpPr txBox="1"/>
          <p:nvPr/>
        </p:nvSpPr>
        <p:spPr>
          <a:xfrm>
            <a:off x="9604316" y="1281090"/>
            <a:ext cx="1154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Fleet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B01A27-15DF-8865-77B6-C2CF12B1D96A}"/>
              </a:ext>
            </a:extLst>
          </p:cNvPr>
          <p:cNvSpPr txBox="1"/>
          <p:nvPr/>
        </p:nvSpPr>
        <p:spPr>
          <a:xfrm>
            <a:off x="8420467" y="1949463"/>
            <a:ext cx="1154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Fleet 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882569-C676-9A26-FE99-031C0A632BF4}"/>
              </a:ext>
            </a:extLst>
          </p:cNvPr>
          <p:cNvSpPr txBox="1"/>
          <p:nvPr/>
        </p:nvSpPr>
        <p:spPr>
          <a:xfrm>
            <a:off x="8298892" y="649960"/>
            <a:ext cx="2316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Similarity based on NTP’s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A738F6-CAEA-2627-AF1A-6E8D8F030C30}"/>
              </a:ext>
            </a:extLst>
          </p:cNvPr>
          <p:cNvSpPr/>
          <p:nvPr/>
        </p:nvSpPr>
        <p:spPr>
          <a:xfrm>
            <a:off x="7634796" y="3640835"/>
            <a:ext cx="3123618" cy="2243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B8D820-A6AF-AB62-3F31-0B8727A9F738}"/>
              </a:ext>
            </a:extLst>
          </p:cNvPr>
          <p:cNvCxnSpPr>
            <a:cxnSpLocks/>
          </p:cNvCxnSpPr>
          <p:nvPr/>
        </p:nvCxnSpPr>
        <p:spPr>
          <a:xfrm>
            <a:off x="9217717" y="3217165"/>
            <a:ext cx="0" cy="3906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EEFA0CA-1903-CBAF-95DC-6FEEF1FF4E14}"/>
              </a:ext>
            </a:extLst>
          </p:cNvPr>
          <p:cNvGrpSpPr/>
          <p:nvPr/>
        </p:nvGrpSpPr>
        <p:grpSpPr>
          <a:xfrm>
            <a:off x="7897063" y="3998835"/>
            <a:ext cx="1428568" cy="772340"/>
            <a:chOff x="2415463" y="4073221"/>
            <a:chExt cx="1428568" cy="772340"/>
          </a:xfrm>
        </p:grpSpPr>
        <p:sp>
          <p:nvSpPr>
            <p:cNvPr id="83" name="Flowchart: Predefined Process 82">
              <a:extLst>
                <a:ext uri="{FF2B5EF4-FFF2-40B4-BE49-F238E27FC236}">
                  <a16:creationId xmlns:a16="http://schemas.microsoft.com/office/drawing/2014/main" id="{23AC1F8B-3867-60AD-7B0D-05AD2C91AE72}"/>
                </a:ext>
              </a:extLst>
            </p:cNvPr>
            <p:cNvSpPr/>
            <p:nvPr/>
          </p:nvSpPr>
          <p:spPr>
            <a:xfrm>
              <a:off x="2415463" y="4073221"/>
              <a:ext cx="937334" cy="7723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Fleet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1BC68C6-F553-308A-DAA5-44631EF90FF3}"/>
                </a:ext>
              </a:extLst>
            </p:cNvPr>
            <p:cNvGrpSpPr/>
            <p:nvPr/>
          </p:nvGrpSpPr>
          <p:grpSpPr>
            <a:xfrm>
              <a:off x="2415464" y="4073221"/>
              <a:ext cx="937334" cy="264357"/>
              <a:chOff x="1917577" y="1503788"/>
              <a:chExt cx="1526959" cy="27864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231C987-6033-0CC9-6070-C9F8E7E23C8E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NTP’s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55879C7-6DCD-7242-A01B-89F2950AB03C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Flowchart: Predefined Process 86">
              <a:extLst>
                <a:ext uri="{FF2B5EF4-FFF2-40B4-BE49-F238E27FC236}">
                  <a16:creationId xmlns:a16="http://schemas.microsoft.com/office/drawing/2014/main" id="{57C69168-72FA-8B9D-3853-EED297BE7CB2}"/>
                </a:ext>
              </a:extLst>
            </p:cNvPr>
            <p:cNvSpPr/>
            <p:nvPr/>
          </p:nvSpPr>
          <p:spPr>
            <a:xfrm>
              <a:off x="3352797" y="4073221"/>
              <a:ext cx="491234" cy="7723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106C62-11C1-DA95-B585-AACEC3830903}"/>
                </a:ext>
              </a:extLst>
            </p:cNvPr>
            <p:cNvGrpSpPr/>
            <p:nvPr/>
          </p:nvGrpSpPr>
          <p:grpSpPr>
            <a:xfrm>
              <a:off x="3352797" y="4073221"/>
              <a:ext cx="491234" cy="264357"/>
              <a:chOff x="1917577" y="1503788"/>
              <a:chExt cx="1526959" cy="27864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6ECFC04-0068-B617-48A3-08D824BDC7AC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TPs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536700-08C8-24DF-B0F5-795C6BF43580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E13F085-CF32-8CCD-EBFE-FF3B70CC9B95}"/>
              </a:ext>
            </a:extLst>
          </p:cNvPr>
          <p:cNvGrpSpPr/>
          <p:nvPr/>
        </p:nvGrpSpPr>
        <p:grpSpPr>
          <a:xfrm>
            <a:off x="9408360" y="4423685"/>
            <a:ext cx="1267324" cy="772340"/>
            <a:chOff x="2415463" y="4073221"/>
            <a:chExt cx="1428568" cy="772340"/>
          </a:xfrm>
          <a:solidFill>
            <a:schemeClr val="accent2"/>
          </a:solidFill>
        </p:grpSpPr>
        <p:sp>
          <p:nvSpPr>
            <p:cNvPr id="94" name="Flowchart: Predefined Process 93">
              <a:extLst>
                <a:ext uri="{FF2B5EF4-FFF2-40B4-BE49-F238E27FC236}">
                  <a16:creationId xmlns:a16="http://schemas.microsoft.com/office/drawing/2014/main" id="{6CD1AB1F-393C-B8FA-A3A5-DD87A67E48BA}"/>
                </a:ext>
              </a:extLst>
            </p:cNvPr>
            <p:cNvSpPr/>
            <p:nvPr/>
          </p:nvSpPr>
          <p:spPr>
            <a:xfrm>
              <a:off x="2415463" y="4073221"/>
              <a:ext cx="937334" cy="772340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Fleet 3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171E3D2-F556-B324-D642-01A835A659E2}"/>
                </a:ext>
              </a:extLst>
            </p:cNvPr>
            <p:cNvGrpSpPr/>
            <p:nvPr/>
          </p:nvGrpSpPr>
          <p:grpSpPr>
            <a:xfrm>
              <a:off x="2415464" y="4073221"/>
              <a:ext cx="937334" cy="264357"/>
              <a:chOff x="1917577" y="1503788"/>
              <a:chExt cx="1526959" cy="278645"/>
            </a:xfrm>
            <a:grpFill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9EBDD82-1C21-F463-FD3B-8CBF25EB5859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NTP’s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8DF1EC2-77FD-D151-328F-91E0CA0872B7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6" name="Flowchart: Predefined Process 95">
              <a:extLst>
                <a:ext uri="{FF2B5EF4-FFF2-40B4-BE49-F238E27FC236}">
                  <a16:creationId xmlns:a16="http://schemas.microsoft.com/office/drawing/2014/main" id="{7030C91A-4685-5F38-9306-B820BB373218}"/>
                </a:ext>
              </a:extLst>
            </p:cNvPr>
            <p:cNvSpPr/>
            <p:nvPr/>
          </p:nvSpPr>
          <p:spPr>
            <a:xfrm>
              <a:off x="3352797" y="4073221"/>
              <a:ext cx="491234" cy="772340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764DB26-6C2F-32FC-78C6-B53CB989E702}"/>
                </a:ext>
              </a:extLst>
            </p:cNvPr>
            <p:cNvGrpSpPr/>
            <p:nvPr/>
          </p:nvGrpSpPr>
          <p:grpSpPr>
            <a:xfrm>
              <a:off x="3352797" y="4073221"/>
              <a:ext cx="491234" cy="264357"/>
              <a:chOff x="1917577" y="1503788"/>
              <a:chExt cx="1526959" cy="278645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8BC50DF-A86B-8052-001E-8C8147E013E2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TPs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E8BD0BF-5962-0BF6-0CC6-227C12156534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A9B2CE-3948-1C97-470D-8CDD34962F7D}"/>
              </a:ext>
            </a:extLst>
          </p:cNvPr>
          <p:cNvGrpSpPr/>
          <p:nvPr/>
        </p:nvGrpSpPr>
        <p:grpSpPr>
          <a:xfrm>
            <a:off x="7897063" y="4997406"/>
            <a:ext cx="1428568" cy="772340"/>
            <a:chOff x="2415463" y="4073221"/>
            <a:chExt cx="1428568" cy="772340"/>
          </a:xfrm>
          <a:solidFill>
            <a:srgbClr val="00B050"/>
          </a:solidFill>
        </p:grpSpPr>
        <p:sp>
          <p:nvSpPr>
            <p:cNvPr id="103" name="Flowchart: Predefined Process 102">
              <a:extLst>
                <a:ext uri="{FF2B5EF4-FFF2-40B4-BE49-F238E27FC236}">
                  <a16:creationId xmlns:a16="http://schemas.microsoft.com/office/drawing/2014/main" id="{995D8CAB-7053-738D-C046-8352638C7CE0}"/>
                </a:ext>
              </a:extLst>
            </p:cNvPr>
            <p:cNvSpPr/>
            <p:nvPr/>
          </p:nvSpPr>
          <p:spPr>
            <a:xfrm>
              <a:off x="2415463" y="4073221"/>
              <a:ext cx="937334" cy="772340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Fleet 4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4A4BA68-EF6B-4B2D-E336-D6481BF2BCB9}"/>
                </a:ext>
              </a:extLst>
            </p:cNvPr>
            <p:cNvGrpSpPr/>
            <p:nvPr/>
          </p:nvGrpSpPr>
          <p:grpSpPr>
            <a:xfrm>
              <a:off x="2415464" y="4073221"/>
              <a:ext cx="937334" cy="264357"/>
              <a:chOff x="1917577" y="1503788"/>
              <a:chExt cx="1526959" cy="278645"/>
            </a:xfrm>
            <a:grpFill/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D7A9A69-75C4-EA7D-B86F-64E541BF545F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NTP’s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96F61E-8C59-0F3C-440E-022CD9BC4A54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5" name="Flowchart: Predefined Process 104">
              <a:extLst>
                <a:ext uri="{FF2B5EF4-FFF2-40B4-BE49-F238E27FC236}">
                  <a16:creationId xmlns:a16="http://schemas.microsoft.com/office/drawing/2014/main" id="{071A6C1B-546B-1F51-6309-013627EAAC5D}"/>
                </a:ext>
              </a:extLst>
            </p:cNvPr>
            <p:cNvSpPr/>
            <p:nvPr/>
          </p:nvSpPr>
          <p:spPr>
            <a:xfrm>
              <a:off x="3352797" y="4073221"/>
              <a:ext cx="491234" cy="772340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23DEFB8-81EC-E6A1-26A1-DCC2340F9BBE}"/>
                </a:ext>
              </a:extLst>
            </p:cNvPr>
            <p:cNvGrpSpPr/>
            <p:nvPr/>
          </p:nvGrpSpPr>
          <p:grpSpPr>
            <a:xfrm>
              <a:off x="3352797" y="4073221"/>
              <a:ext cx="491234" cy="264357"/>
              <a:chOff x="1917577" y="1503788"/>
              <a:chExt cx="1526959" cy="278645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0E4CB90-BA41-024D-30CF-AB9DECD09EA5}"/>
                  </a:ext>
                </a:extLst>
              </p:cNvPr>
              <p:cNvSpPr/>
              <p:nvPr/>
            </p:nvSpPr>
            <p:spPr>
              <a:xfrm>
                <a:off x="1917577" y="1503788"/>
                <a:ext cx="1526959" cy="13858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TPs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4FAC64C-8F28-ED9A-0661-FB88EB3435C0}"/>
                  </a:ext>
                </a:extLst>
              </p:cNvPr>
              <p:cNvSpPr/>
              <p:nvPr/>
            </p:nvSpPr>
            <p:spPr>
              <a:xfrm>
                <a:off x="1917577" y="1643851"/>
                <a:ext cx="1526959" cy="1385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73CC3C-44E9-D606-DDFB-2D7DD6D2B8A8}"/>
              </a:ext>
            </a:extLst>
          </p:cNvPr>
          <p:cNvCxnSpPr>
            <a:cxnSpLocks/>
          </p:cNvCxnSpPr>
          <p:nvPr/>
        </p:nvCxnSpPr>
        <p:spPr>
          <a:xfrm flipH="1">
            <a:off x="7238806" y="4771175"/>
            <a:ext cx="33788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B642FE8-1F69-AA0F-11E7-6867B4D7F4AD}"/>
              </a:ext>
            </a:extLst>
          </p:cNvPr>
          <p:cNvSpPr/>
          <p:nvPr/>
        </p:nvSpPr>
        <p:spPr>
          <a:xfrm>
            <a:off x="4031985" y="4209214"/>
            <a:ext cx="3089364" cy="1052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034C89-82BC-CC31-964C-706A08298019}"/>
              </a:ext>
            </a:extLst>
          </p:cNvPr>
          <p:cNvSpPr txBox="1"/>
          <p:nvPr/>
        </p:nvSpPr>
        <p:spPr>
          <a:xfrm>
            <a:off x="7676321" y="3607837"/>
            <a:ext cx="276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Overwriting the NTP’s of fleets with fleet1</a:t>
            </a:r>
          </a:p>
        </p:txBody>
      </p:sp>
      <p:sp>
        <p:nvSpPr>
          <p:cNvPr id="125" name="Speech Bubble: Rectangle 124">
            <a:extLst>
              <a:ext uri="{FF2B5EF4-FFF2-40B4-BE49-F238E27FC236}">
                <a16:creationId xmlns:a16="http://schemas.microsoft.com/office/drawing/2014/main" id="{B8B658A9-3866-4DE1-C3A3-81AEEFEB5D2C}"/>
              </a:ext>
            </a:extLst>
          </p:cNvPr>
          <p:cNvSpPr/>
          <p:nvPr/>
        </p:nvSpPr>
        <p:spPr>
          <a:xfrm rot="10800000">
            <a:off x="8513685" y="5978875"/>
            <a:ext cx="2134712" cy="688554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387D56-0B24-BA08-8810-9CEDEAA1981F}"/>
              </a:ext>
            </a:extLst>
          </p:cNvPr>
          <p:cNvSpPr txBox="1"/>
          <p:nvPr/>
        </p:nvSpPr>
        <p:spPr>
          <a:xfrm>
            <a:off x="8584707" y="5978875"/>
            <a:ext cx="1961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From the similarity distances , took the distances &lt; 250 , and from that top 500 observations/rows.</a:t>
            </a:r>
          </a:p>
          <a:p>
            <a:pPr marL="228600" indent="-228600">
              <a:buAutoNum type="arabicPeriod"/>
            </a:pPr>
            <a:r>
              <a:rPr lang="en-US" sz="800" dirty="0"/>
              <a:t>Updated for each fleet NTP, value of Fleet 1 NTP’s values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3249CB0-EF77-438E-9A31-7EDBCB87421F}"/>
              </a:ext>
            </a:extLst>
          </p:cNvPr>
          <p:cNvGrpSpPr/>
          <p:nvPr/>
        </p:nvGrpSpPr>
        <p:grpSpPr>
          <a:xfrm>
            <a:off x="4074520" y="4603309"/>
            <a:ext cx="1428567" cy="264357"/>
            <a:chOff x="4126636" y="4064573"/>
            <a:chExt cx="1428567" cy="26435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085EADB-CB38-E89E-29BE-4AB981F113A9}"/>
                </a:ext>
              </a:extLst>
            </p:cNvPr>
            <p:cNvSpPr/>
            <p:nvPr/>
          </p:nvSpPr>
          <p:spPr>
            <a:xfrm>
              <a:off x="4126636" y="4064573"/>
              <a:ext cx="937334" cy="1314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NTP’s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9657806-FA57-127F-7CC0-59BC67FD5D15}"/>
                </a:ext>
              </a:extLst>
            </p:cNvPr>
            <p:cNvSpPr/>
            <p:nvPr/>
          </p:nvSpPr>
          <p:spPr>
            <a:xfrm>
              <a:off x="4126636" y="4197454"/>
              <a:ext cx="937334" cy="13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562EE3A-968E-69AC-0989-E5469B20C7D4}"/>
                </a:ext>
              </a:extLst>
            </p:cNvPr>
            <p:cNvSpPr/>
            <p:nvPr/>
          </p:nvSpPr>
          <p:spPr>
            <a:xfrm>
              <a:off x="5063969" y="4064573"/>
              <a:ext cx="491234" cy="1314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TPs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FED1A98-B3EC-CBF9-3C72-AFF4CCBB854C}"/>
                </a:ext>
              </a:extLst>
            </p:cNvPr>
            <p:cNvSpPr/>
            <p:nvPr/>
          </p:nvSpPr>
          <p:spPr>
            <a:xfrm>
              <a:off x="5063969" y="4197454"/>
              <a:ext cx="491234" cy="131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48F532-39E8-3ABA-51DC-20346AD85BC7}"/>
              </a:ext>
            </a:extLst>
          </p:cNvPr>
          <p:cNvGrpSpPr/>
          <p:nvPr/>
        </p:nvGrpSpPr>
        <p:grpSpPr>
          <a:xfrm>
            <a:off x="5572815" y="4385005"/>
            <a:ext cx="988789" cy="662443"/>
            <a:chOff x="2972660" y="3430386"/>
            <a:chExt cx="988789" cy="662443"/>
          </a:xfrm>
        </p:grpSpPr>
        <p:sp>
          <p:nvSpPr>
            <p:cNvPr id="132" name="Arrow: Curved Right 131">
              <a:extLst>
                <a:ext uri="{FF2B5EF4-FFF2-40B4-BE49-F238E27FC236}">
                  <a16:creationId xmlns:a16="http://schemas.microsoft.com/office/drawing/2014/main" id="{D263FF2D-2B71-274E-FE5A-59D530A408BB}"/>
                </a:ext>
              </a:extLst>
            </p:cNvPr>
            <p:cNvSpPr/>
            <p:nvPr/>
          </p:nvSpPr>
          <p:spPr>
            <a:xfrm>
              <a:off x="2985662" y="3515556"/>
              <a:ext cx="367135" cy="57727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Arrow: Curved Right 132">
              <a:extLst>
                <a:ext uri="{FF2B5EF4-FFF2-40B4-BE49-F238E27FC236}">
                  <a16:creationId xmlns:a16="http://schemas.microsoft.com/office/drawing/2014/main" id="{2B6C2BC6-D387-52F1-1055-DC3BCF204994}"/>
                </a:ext>
              </a:extLst>
            </p:cNvPr>
            <p:cNvSpPr/>
            <p:nvPr/>
          </p:nvSpPr>
          <p:spPr>
            <a:xfrm rot="10486458">
              <a:off x="3504265" y="3430386"/>
              <a:ext cx="393379" cy="61892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2DE3759-66FE-3265-5A2E-DC15E9F05339}"/>
                </a:ext>
              </a:extLst>
            </p:cNvPr>
            <p:cNvSpPr txBox="1"/>
            <p:nvPr/>
          </p:nvSpPr>
          <p:spPr>
            <a:xfrm>
              <a:off x="2972660" y="3578784"/>
              <a:ext cx="9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Model </a:t>
              </a:r>
              <a:r>
                <a:rPr lang="en-US" b="1" dirty="0" err="1">
                  <a:solidFill>
                    <a:srgbClr val="FF0000"/>
                  </a:solidFill>
                </a:rPr>
                <a:t>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8D3ACC-8997-7DFE-AD59-550DE6835471}"/>
              </a:ext>
            </a:extLst>
          </p:cNvPr>
          <p:cNvSpPr/>
          <p:nvPr/>
        </p:nvSpPr>
        <p:spPr>
          <a:xfrm>
            <a:off x="6593558" y="4555161"/>
            <a:ext cx="38924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Y^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4DF93C1-5FAA-7A51-055A-2995F64867EA}"/>
              </a:ext>
            </a:extLst>
          </p:cNvPr>
          <p:cNvCxnSpPr>
            <a:cxnSpLocks/>
          </p:cNvCxnSpPr>
          <p:nvPr/>
        </p:nvCxnSpPr>
        <p:spPr>
          <a:xfrm flipH="1">
            <a:off x="2920753" y="4734423"/>
            <a:ext cx="10531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B79C8A-5E0F-482F-F6E3-C79B33E4FEEC}"/>
              </a:ext>
            </a:extLst>
          </p:cNvPr>
          <p:cNvGrpSpPr/>
          <p:nvPr/>
        </p:nvGrpSpPr>
        <p:grpSpPr>
          <a:xfrm>
            <a:off x="283551" y="3380554"/>
            <a:ext cx="2879883" cy="2445510"/>
            <a:chOff x="316577" y="3433931"/>
            <a:chExt cx="2879883" cy="2445510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A49D5140-749B-D3EF-65B1-3529076A3C81}"/>
                </a:ext>
              </a:extLst>
            </p:cNvPr>
            <p:cNvSpPr/>
            <p:nvPr/>
          </p:nvSpPr>
          <p:spPr>
            <a:xfrm>
              <a:off x="316577" y="3433931"/>
              <a:ext cx="2879883" cy="244551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EF5363-8380-F916-4676-D315ECADFF03}"/>
                </a:ext>
              </a:extLst>
            </p:cNvPr>
            <p:cNvSpPr txBox="1"/>
            <p:nvPr/>
          </p:nvSpPr>
          <p:spPr>
            <a:xfrm>
              <a:off x="1145022" y="4399640"/>
              <a:ext cx="13070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Recommendation from each fleet on Trimmable params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68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Creating Recommendations for Fleet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Recommendations for Fleet 1</dc:title>
  <dc:creator>Raghav Agarwal</dc:creator>
  <cp:lastModifiedBy>Raghav Agarwal</cp:lastModifiedBy>
  <cp:revision>2</cp:revision>
  <dcterms:created xsi:type="dcterms:W3CDTF">2023-12-02T03:10:34Z</dcterms:created>
  <dcterms:modified xsi:type="dcterms:W3CDTF">2023-12-02T04:28:54Z</dcterms:modified>
</cp:coreProperties>
</file>