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456" r:id="rId2"/>
    <p:sldId id="472" r:id="rId3"/>
    <p:sldId id="473" r:id="rId4"/>
    <p:sldId id="474" r:id="rId5"/>
    <p:sldId id="447" r:id="rId6"/>
    <p:sldId id="467" r:id="rId7"/>
    <p:sldId id="468" r:id="rId8"/>
    <p:sldId id="462" r:id="rId9"/>
    <p:sldId id="469" r:id="rId10"/>
    <p:sldId id="455" r:id="rId11"/>
    <p:sldId id="280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Fira Sans Condensed" panose="020B0503050000020004" pitchFamily="34" charset="0"/>
      <p:regular r:id="rId18"/>
      <p:bold r:id="rId19"/>
      <p:italic r:id="rId20"/>
      <p:boldItalic r:id="rId21"/>
    </p:embeddedFont>
    <p:embeddedFont>
      <p:font typeface="Fira Sans Condensed ExtraBold" panose="020B0903050000020004" pitchFamily="34" charset="0"/>
      <p:bold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76" d="100"/>
          <a:sy n="76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4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30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44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7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6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51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9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64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1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803850"/>
            <a:ext cx="41730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confusion matrix is a table that is often used to describe the performance of a classification model on a set of test data for which the true values are known. 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Ex: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 – 19 - Binary prediction (Yes / No)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Total no. of Patient : 165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Real Data: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Yes – 105 Patient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No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– 60 Patient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Our ML Predicted Data: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Yes – 110 Patient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No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– 55 Patient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03" y="1429378"/>
            <a:ext cx="3676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00634" y="355600"/>
            <a:ext cx="61312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Workflow of Fake News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Visualizing &amp; processing Dataset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Dataset Splitting as Train &amp; Val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Applying  Text feature extractor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Loading Library &amp; dataset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33735" y="3132590"/>
            <a:ext cx="1645918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Applying Ml Algorithm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718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Training ML Model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9701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Test Trained Model from Val dataset</a:t>
            </a:r>
          </a:p>
        </p:txBody>
      </p: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1" idx="1"/>
          </p:cNvCxnSpPr>
          <p:nvPr/>
        </p:nvCxnSpPr>
        <p:spPr>
          <a:xfrm flipH="1">
            <a:off x="1133735" y="1733935"/>
            <a:ext cx="7249160" cy="1706880"/>
          </a:xfrm>
          <a:prstGeom prst="bentConnector5">
            <a:avLst>
              <a:gd name="adj1" fmla="val -3153"/>
              <a:gd name="adj2" fmla="val 50000"/>
              <a:gd name="adj3" fmla="val 10315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 flipV="1">
            <a:off x="2779653" y="3430655"/>
            <a:ext cx="267065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4641838" y="3430655"/>
            <a:ext cx="317863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872684" y="312243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Confusion Matrix </a:t>
            </a:r>
          </a:p>
        </p:txBody>
      </p:sp>
      <p:cxnSp>
        <p:nvCxnSpPr>
          <p:cNvPr id="25" name="Straight Arrow Connector 24"/>
          <p:cNvCxnSpPr>
            <a:stCxn id="13" idx="3"/>
            <a:endCxn id="20" idx="1"/>
          </p:cNvCxnSpPr>
          <p:nvPr/>
        </p:nvCxnSpPr>
        <p:spPr>
          <a:xfrm>
            <a:off x="6554821" y="3430655"/>
            <a:ext cx="317863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803850"/>
            <a:ext cx="4173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positives (TP):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These are cases in which we predicted yes (they have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 and they have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negatives (TN):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no, and they don't have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positives (FP):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yes, but they don't actually have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(Also known as a "Type I error.")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negatives (FN):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 predicted no, but they actually have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covid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(Also known as a "Type II error.")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2016" b="28913"/>
          <a:stretch/>
        </p:blipFill>
        <p:spPr>
          <a:xfrm>
            <a:off x="5015959" y="298149"/>
            <a:ext cx="3414608" cy="1776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51" y="2468243"/>
            <a:ext cx="3436536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3230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Accuracy &amp; Loss Calculation from 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70233" y="1416800"/>
            <a:ext cx="4705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Accuracy: 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Overall correct.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(TP+TN)/total = (100+50)/165 = 0.91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Misclassification Rate: </a:t>
            </a: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Overall wrong | Error Rate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(FP+FN)/total = (10+5)/165 = 0.09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79" y="1670596"/>
            <a:ext cx="3432345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3230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Other rates from Confusion Matrix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09942" y="865406"/>
            <a:ext cx="56501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Positive Rate: Sensitivity or Recall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TP/actual yes = 100/105 = 0.95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False Positive Rate: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FP/actual no = 10/60 = 0.17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True Negative Rate: Specificity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TN/actual no = 50/60 = 0.83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Precision: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TP/predicted yes = 100/110 = 0.91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Prevalence :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actual yes/total = 105/165 = 0.64</a:t>
            </a: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07" y="1372973"/>
            <a:ext cx="3436536" cy="1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308493" y="127954"/>
            <a:ext cx="5891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Feature extraction in Text - Methods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08493" y="700654"/>
            <a:ext cx="71976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build_analyzer()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a callable that handles preprocessing, tokenization and n-grams generation.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build_preprocessor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a function to preprocess the text before tokenization.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build_tokenizer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a function that splits a string into a sequence of tokens.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decode(doc)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Decode the input into a string of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unicode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symbols.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fit(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[, y])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Learn a vocabulary dictionary of all tokens in the raw documents.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fit_transform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[, y]) -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Learn the vocabulary dictionary and return document-term matrix.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get_feature_names()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Array mapping from feature integer indices to feature name.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get_params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([deep]) -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Get parameters for this estimator.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get_stop_words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() -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Build or fetch the effective stop words list.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inverse_transform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(X)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Return terms per document with nonzero entries in X.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set_params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(**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params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Set the parameters of this estimator.</a:t>
            </a:r>
          </a:p>
          <a:p>
            <a:endParaRPr lang="en-US" altLang="ko-KR" sz="12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transform(</a:t>
            </a:r>
            <a:r>
              <a:rPr lang="en-US" altLang="ko-KR" sz="12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raw_documents</a:t>
            </a:r>
            <a:r>
              <a:rPr lang="en-US" altLang="ko-KR" sz="12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 - 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Transform documents to document-term matrix.</a:t>
            </a:r>
            <a:endParaRPr lang="en-US" altLang="ko-KR" sz="105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1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8" y="188244"/>
            <a:ext cx="83431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latin typeface="Squada One" panose="02000000000000000000" pitchFamily="2" charset="0"/>
              </a:rPr>
              <a:t>CountVectorizer</a:t>
            </a:r>
            <a:r>
              <a:rPr lang="en-IN" dirty="0">
                <a:latin typeface="Squada One" panose="02000000000000000000" pitchFamily="2" charset="0"/>
              </a:rPr>
              <a:t> – Types of feature extraction in Text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48687" y="760944"/>
            <a:ext cx="6685160" cy="89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a collection of text documents to a matrix of token counts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278348" y="2298398"/>
            <a:ext cx="83431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>
                <a:latin typeface="Squada One" panose="02000000000000000000" pitchFamily="2" charset="0"/>
              </a:rPr>
              <a:t>HashingVectorizer – Types of feature extraction in Text</a:t>
            </a:r>
            <a:endParaRPr lang="en-US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3053644"/>
            <a:ext cx="71976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a collection of text documents to a matrix of token occurrences</a:t>
            </a:r>
          </a:p>
        </p:txBody>
      </p:sp>
    </p:spTree>
    <p:extLst>
      <p:ext uri="{BB962C8B-B14F-4D97-AF65-F5344CB8AC3E}">
        <p14:creationId xmlns:p14="http://schemas.microsoft.com/office/powerpoint/2010/main" val="23184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4838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latin typeface="Squada One" panose="02000000000000000000" pitchFamily="2" charset="0"/>
              </a:rPr>
              <a:t>TfidfVectorizer</a:t>
            </a:r>
            <a:r>
              <a:rPr lang="en-IN" dirty="0">
                <a:latin typeface="Squada One" panose="02000000000000000000" pitchFamily="2" charset="0"/>
              </a:rPr>
              <a:t> – Types of Feature extraction in Text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630315"/>
            <a:ext cx="71976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Term-frequency times inverse document-frequency.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Convert a collection of raw documents to a matrix of TF-IDF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Equivalent to CountVectorizer followed by TfidfTransformer.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8" y="2017955"/>
            <a:ext cx="7197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TfidfVectorizer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. get_feature_names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DATA= [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'This is the first document.',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'This document is the second document.',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'And this is the third one.',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 'Is this the first document?']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 = </a:t>
            </a: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vectorizer.fit_transform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(DATA)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TfidfVectorizer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. get_feature_names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['and', 'document', 'first', 'is', 'one', 'second', 'the', 'third', 'this']</a:t>
            </a:r>
          </a:p>
        </p:txBody>
      </p:sp>
    </p:spTree>
    <p:extLst>
      <p:ext uri="{BB962C8B-B14F-4D97-AF65-F5344CB8AC3E}">
        <p14:creationId xmlns:p14="http://schemas.microsoft.com/office/powerpoint/2010/main" val="282416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188244"/>
            <a:ext cx="85441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Squada One" panose="02000000000000000000" pitchFamily="2" charset="0"/>
              </a:rPr>
              <a:t>PassiveAggressiveClassifier - ML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7" y="982007"/>
            <a:ext cx="719762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Passive-Aggressive algorithms are generally used for large-scale learning. It is one of the few ‘online-learning algorithms‘.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 are Dynamic</a:t>
            </a:r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max_iter</a:t>
            </a:r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maximum number of iterations the model makes over the training data.</a:t>
            </a:r>
          </a:p>
          <a:p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Passive: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the prediction is correct, keep the model and do not make any changes. i.e., the data in the example is not enough to cause any changes in the model. 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Aggressive: 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the prediction is incorrect, make changes to the model. i.e., some change to the model, may correct it.</a:t>
            </a: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278347" y="75934"/>
            <a:ext cx="85441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err="1">
                <a:latin typeface="Squada One" panose="02000000000000000000" pitchFamily="2" charset="0"/>
              </a:rPr>
              <a:t>naive_bayes</a:t>
            </a:r>
            <a:r>
              <a:rPr lang="en-IN" dirty="0">
                <a:latin typeface="Squada One" panose="02000000000000000000" pitchFamily="2" charset="0"/>
              </a:rPr>
              <a:t> - </a:t>
            </a:r>
            <a:r>
              <a:rPr lang="en-IN" dirty="0" err="1">
                <a:latin typeface="Squada One" panose="02000000000000000000" pitchFamily="2" charset="0"/>
              </a:rPr>
              <a:t>MultinomialNB</a:t>
            </a:r>
            <a:r>
              <a:rPr lang="en-IN" dirty="0">
                <a:latin typeface="Squada One" panose="02000000000000000000" pitchFamily="2" charset="0"/>
              </a:rPr>
              <a:t> - ML Algorithm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278347" y="760944"/>
            <a:ext cx="60018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Naive Bayes are mostly used in natural language processing (NLP) problems. Naive Bayes predict the tag of a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They calculate the probability of each tag for a given text and then output the tag with the highest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Bayes theorem calculates probability P(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c|x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where c is the class of the possible outcomes and x is the given instance which has to be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Removing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Stopwords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These are common words that don’t really add anything to the classification, such as an able, either, else, ever and so on.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Stemming: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Stemming to take out the root of the word.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6" y="3878664"/>
            <a:ext cx="4839746" cy="10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4138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917</Words>
  <Application>Microsoft Office PowerPoint</Application>
  <PresentationFormat>On-screen Show (16:9)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Barlow</vt:lpstr>
      <vt:lpstr>Squada One</vt:lpstr>
      <vt:lpstr>Fira Sans Condensed</vt:lpstr>
      <vt:lpstr>Fira Sans Condensed ExtraBold</vt:lpstr>
      <vt:lpstr>Clinical Case in Neurology by Slidesgo</vt:lpstr>
      <vt:lpstr>Confusion Matrix</vt:lpstr>
      <vt:lpstr>Confusion Matrix</vt:lpstr>
      <vt:lpstr>Accuracy &amp; Loss Calculation from Confusion Matrix</vt:lpstr>
      <vt:lpstr>Other rates from Confusion Matrix</vt:lpstr>
      <vt:lpstr>Feature extraction in Text - Methods</vt:lpstr>
      <vt:lpstr>CountVectorizer – Types of feature extraction in Text</vt:lpstr>
      <vt:lpstr>TfidfVectorizer – Types of Feature extraction in Text</vt:lpstr>
      <vt:lpstr>PassiveAggressiveClassifier - ML Algorithm</vt:lpstr>
      <vt:lpstr>naive_bayes - MultinomialNB - ML Algorithm</vt:lpstr>
      <vt:lpstr>Workflow of Fake News Detection.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Utkarsha Singhal</cp:lastModifiedBy>
  <cp:revision>535</cp:revision>
  <dcterms:modified xsi:type="dcterms:W3CDTF">2024-08-25T20:18:10Z</dcterms:modified>
</cp:coreProperties>
</file>