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0"/>
  </p:notesMasterIdLst>
  <p:sldIdLst>
    <p:sldId id="455" r:id="rId2"/>
    <p:sldId id="447" r:id="rId3"/>
    <p:sldId id="456" r:id="rId4"/>
    <p:sldId id="457" r:id="rId5"/>
    <p:sldId id="461" r:id="rId6"/>
    <p:sldId id="460" r:id="rId7"/>
    <p:sldId id="280" r:id="rId8"/>
    <p:sldId id="258" r:id="rId9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1"/>
      <p:bold r:id="rId12"/>
      <p:italic r:id="rId13"/>
      <p:boldItalic r:id="rId14"/>
    </p:embeddedFont>
    <p:embeddedFont>
      <p:font typeface="Fira Sans Condensed" panose="020B0503050000020004" pitchFamily="34" charset="0"/>
      <p:regular r:id="rId15"/>
      <p:bold r:id="rId16"/>
      <p:italic r:id="rId17"/>
      <p:boldItalic r:id="rId18"/>
    </p:embeddedFont>
    <p:embeddedFont>
      <p:font typeface="Fira Sans Condensed ExtraBold" panose="020B0903050000020004" pitchFamily="34" charset="0"/>
      <p:bold r:id="rId19"/>
      <p:boldItalic r:id="rId20"/>
    </p:embeddedFont>
    <p:embeddedFont>
      <p:font typeface="Squada One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7C89"/>
    <a:srgbClr val="5F2FB8"/>
    <a:srgbClr val="FFFFFF"/>
    <a:srgbClr val="FFC208"/>
    <a:srgbClr val="B60086"/>
    <a:srgbClr val="92D050"/>
    <a:srgbClr val="FD0098"/>
    <a:srgbClr val="E17C78"/>
    <a:srgbClr val="87ADDB"/>
    <a:srgbClr val="737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85AA42-4328-44BE-AC1C-E695F2201A74}">
  <a:tblStyle styleId="{3185AA42-4328-44BE-AC1C-E695F2201A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95" autoAdjust="0"/>
    <p:restoredTop sz="91482" autoAdjust="0"/>
  </p:normalViewPr>
  <p:slideViewPr>
    <p:cSldViewPr snapToGrid="0">
      <p:cViewPr varScale="1">
        <p:scale>
          <a:sx n="76" d="100"/>
          <a:sy n="76" d="100"/>
        </p:scale>
        <p:origin x="11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4307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1566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3343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0068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390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09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75e473b043_0_17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75e473b043_0_17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bd4e4ff9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bd4e4ff9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7"/>
          <p:cNvGrpSpPr/>
          <p:nvPr/>
        </p:nvGrpSpPr>
        <p:grpSpPr>
          <a:xfrm>
            <a:off x="-204014" y="-846158"/>
            <a:ext cx="6070096" cy="6283055"/>
            <a:chOff x="1279825" y="238125"/>
            <a:chExt cx="5060100" cy="5237625"/>
          </a:xfrm>
        </p:grpSpPr>
        <p:sp>
          <p:nvSpPr>
            <p:cNvPr id="44" name="Google Shape;44;p7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672350" y="1842400"/>
            <a:ext cx="299430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2"/>
          </p:nvPr>
        </p:nvSpPr>
        <p:spPr>
          <a:xfrm>
            <a:off x="1205625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"/>
          </p:nvPr>
        </p:nvSpPr>
        <p:spPr>
          <a:xfrm>
            <a:off x="1205625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 idx="3"/>
          </p:nvPr>
        </p:nvSpPr>
        <p:spPr>
          <a:xfrm>
            <a:off x="3601350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4"/>
          </p:nvPr>
        </p:nvSpPr>
        <p:spPr>
          <a:xfrm>
            <a:off x="3601350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5"/>
          </p:nvPr>
        </p:nvSpPr>
        <p:spPr>
          <a:xfrm>
            <a:off x="5997075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6"/>
          </p:nvPr>
        </p:nvSpPr>
        <p:spPr>
          <a:xfrm>
            <a:off x="5997075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7"/>
          </p:nvPr>
        </p:nvSpPr>
        <p:spPr>
          <a:xfrm>
            <a:off x="2403488" y="363027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8"/>
          </p:nvPr>
        </p:nvSpPr>
        <p:spPr>
          <a:xfrm>
            <a:off x="2403488" y="405747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9"/>
          </p:nvPr>
        </p:nvSpPr>
        <p:spPr>
          <a:xfrm>
            <a:off x="4799213" y="363027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grpSp>
        <p:nvGrpSpPr>
          <p:cNvPr id="108" name="Google Shape;108;p14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09" name="Google Shape;109;p14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4"/>
          <p:cNvSpPr txBox="1">
            <a:spLocks noGrp="1"/>
          </p:cNvSpPr>
          <p:nvPr>
            <p:ph type="subTitle" idx="13"/>
          </p:nvPr>
        </p:nvSpPr>
        <p:spPr>
          <a:xfrm>
            <a:off x="4799213" y="405747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title" idx="14" hasCustomPrompt="1"/>
          </p:nvPr>
        </p:nvSpPr>
        <p:spPr>
          <a:xfrm>
            <a:off x="1275975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 idx="15" hasCustomPrompt="1"/>
          </p:nvPr>
        </p:nvSpPr>
        <p:spPr>
          <a:xfrm>
            <a:off x="3671700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 idx="16" hasCustomPrompt="1"/>
          </p:nvPr>
        </p:nvSpPr>
        <p:spPr>
          <a:xfrm>
            <a:off x="6067425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 idx="17" hasCustomPrompt="1"/>
          </p:nvPr>
        </p:nvSpPr>
        <p:spPr>
          <a:xfrm>
            <a:off x="2473850" y="30345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9" name="Google Shape;119;p14"/>
          <p:cNvSpPr txBox="1">
            <a:spLocks noGrp="1"/>
          </p:cNvSpPr>
          <p:nvPr>
            <p:ph type="title" idx="18" hasCustomPrompt="1"/>
          </p:nvPr>
        </p:nvSpPr>
        <p:spPr>
          <a:xfrm>
            <a:off x="4869575" y="30345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SECTION_TITLE_AND_DESCRIPTION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3"/>
          <p:cNvGrpSpPr/>
          <p:nvPr/>
        </p:nvGrpSpPr>
        <p:grpSpPr>
          <a:xfrm rot="5400000">
            <a:off x="4081780" y="-708152"/>
            <a:ext cx="6070096" cy="6283055"/>
            <a:chOff x="1279825" y="238125"/>
            <a:chExt cx="5060100" cy="5237625"/>
          </a:xfrm>
        </p:grpSpPr>
        <p:sp>
          <p:nvSpPr>
            <p:cNvPr id="229" name="Google Shape;229;p23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23"/>
          <p:cNvSpPr txBox="1">
            <a:spLocks noGrp="1"/>
          </p:cNvSpPr>
          <p:nvPr>
            <p:ph type="subTitle" idx="1"/>
          </p:nvPr>
        </p:nvSpPr>
        <p:spPr>
          <a:xfrm>
            <a:off x="672350" y="1401150"/>
            <a:ext cx="3556800" cy="16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5" name="Google Shape;235;p23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800"/>
              <a:buNone/>
              <a:defRPr sz="4800"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75" name="Google Shape;75;p11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76" name="Google Shape;76;p11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11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82" name="Google Shape;82;p11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8105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8" r:id="rId2"/>
    <p:sldLayoutId id="2147483660" r:id="rId3"/>
    <p:sldLayoutId id="2147483669" r:id="rId4"/>
    <p:sldLayoutId id="214748367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500634" y="355600"/>
            <a:ext cx="613127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>
                <a:latin typeface="Squada One" panose="02000000000000000000" pitchFamily="2" charset="0"/>
              </a:rPr>
              <a:t>Workflow of ML application design</a:t>
            </a:r>
            <a: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18415" y="1425710"/>
            <a:ext cx="1595120" cy="616450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Visualizing Dataset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903095" y="1425710"/>
            <a:ext cx="1595120" cy="616450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Initializing ML algorithm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787775" y="1425710"/>
            <a:ext cx="1595120" cy="616450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Dataset Splitting as Train &amp; Val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133735" y="1435870"/>
            <a:ext cx="1595120" cy="616450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Loading Dataset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931295" y="3132590"/>
            <a:ext cx="1645918" cy="616450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Train &amp; Evaluate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815975" y="3132590"/>
            <a:ext cx="1595120" cy="616450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Save Model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700655" y="3132590"/>
            <a:ext cx="1595120" cy="616450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Deploy Trained Model</a:t>
            </a:r>
          </a:p>
        </p:txBody>
      </p:sp>
      <p:cxnSp>
        <p:nvCxnSpPr>
          <p:cNvPr id="14" name="Straight Arrow Connector 13"/>
          <p:cNvCxnSpPr>
            <a:stCxn id="10" idx="3"/>
            <a:endCxn id="7" idx="1"/>
          </p:cNvCxnSpPr>
          <p:nvPr/>
        </p:nvCxnSpPr>
        <p:spPr>
          <a:xfrm flipV="1">
            <a:off x="2728855" y="1733935"/>
            <a:ext cx="289560" cy="10160"/>
          </a:xfrm>
          <a:prstGeom prst="straightConnector1">
            <a:avLst/>
          </a:prstGeom>
          <a:ln>
            <a:solidFill>
              <a:srgbClr val="507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604270" y="1723775"/>
            <a:ext cx="289560" cy="10160"/>
          </a:xfrm>
          <a:prstGeom prst="straightConnector1">
            <a:avLst/>
          </a:prstGeom>
          <a:ln>
            <a:solidFill>
              <a:srgbClr val="507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507480" y="1744095"/>
            <a:ext cx="289560" cy="10160"/>
          </a:xfrm>
          <a:prstGeom prst="straightConnector1">
            <a:avLst/>
          </a:prstGeom>
          <a:ln>
            <a:solidFill>
              <a:srgbClr val="507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3"/>
            <a:endCxn id="11" idx="1"/>
          </p:cNvCxnSpPr>
          <p:nvPr/>
        </p:nvCxnSpPr>
        <p:spPr>
          <a:xfrm flipH="1">
            <a:off x="1931295" y="1733935"/>
            <a:ext cx="6451600" cy="1706880"/>
          </a:xfrm>
          <a:prstGeom prst="bentConnector5">
            <a:avLst>
              <a:gd name="adj1" fmla="val -3543"/>
              <a:gd name="adj2" fmla="val 50000"/>
              <a:gd name="adj3" fmla="val 103543"/>
            </a:avLst>
          </a:prstGeom>
          <a:ln>
            <a:solidFill>
              <a:srgbClr val="507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12" idx="1"/>
          </p:cNvCxnSpPr>
          <p:nvPr/>
        </p:nvCxnSpPr>
        <p:spPr>
          <a:xfrm>
            <a:off x="3577213" y="3440815"/>
            <a:ext cx="238762" cy="0"/>
          </a:xfrm>
          <a:prstGeom prst="straightConnector1">
            <a:avLst/>
          </a:prstGeom>
          <a:ln>
            <a:solidFill>
              <a:srgbClr val="507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3"/>
            <a:endCxn id="13" idx="1"/>
          </p:cNvCxnSpPr>
          <p:nvPr/>
        </p:nvCxnSpPr>
        <p:spPr>
          <a:xfrm>
            <a:off x="5411095" y="3440815"/>
            <a:ext cx="289560" cy="0"/>
          </a:xfrm>
          <a:prstGeom prst="straightConnector1">
            <a:avLst/>
          </a:prstGeom>
          <a:ln>
            <a:solidFill>
              <a:srgbClr val="507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94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278348" y="188244"/>
            <a:ext cx="58913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>
                <a:latin typeface="Squada One" panose="02000000000000000000" pitchFamily="2" charset="0"/>
              </a:rPr>
              <a:t>Load &amp; Summarize Dataset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278348" y="1032249"/>
            <a:ext cx="417307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LOADING DATASET</a:t>
            </a:r>
          </a:p>
          <a:p>
            <a:endParaRPr lang="en-US" altLang="ko-KR" sz="1600" dirty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from pandas import </a:t>
            </a:r>
            <a:r>
              <a:rPr lang="en-US" altLang="ko-KR" sz="16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read_csv</a:t>
            </a:r>
            <a:endParaRPr lang="en-US" altLang="ko-KR" sz="1600" dirty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6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fileName</a:t>
            </a:r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= “fileName.csv"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dataset = </a:t>
            </a:r>
            <a:r>
              <a:rPr lang="en-US" altLang="ko-KR" sz="16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read_csv</a:t>
            </a:r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fileName</a:t>
            </a:r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, names)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278348" y="2923013"/>
            <a:ext cx="618274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SUMMARIZE DATASET</a:t>
            </a:r>
          </a:p>
          <a:p>
            <a:endParaRPr lang="en-US" altLang="ko-KR" sz="1600" dirty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6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dataset.shape</a:t>
            </a:r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  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#Size of Dataset rows &amp; Columns</a:t>
            </a:r>
          </a:p>
          <a:p>
            <a:r>
              <a:rPr lang="en-US" altLang="ko-KR" sz="16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dataset.head</a:t>
            </a:r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(20)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#Top 20 Values in Dataset</a:t>
            </a:r>
          </a:p>
          <a:p>
            <a:r>
              <a:rPr lang="en-US" altLang="ko-KR" sz="16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dataset.describe</a:t>
            </a:r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()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#Info about Dataset</a:t>
            </a:r>
          </a:p>
          <a:p>
            <a:r>
              <a:rPr lang="en-US" altLang="ko-KR" sz="16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dataset.groupby</a:t>
            </a:r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('class').size()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#returns Number of data for each class</a:t>
            </a:r>
          </a:p>
        </p:txBody>
      </p:sp>
    </p:spTree>
    <p:extLst>
      <p:ext uri="{BB962C8B-B14F-4D97-AF65-F5344CB8AC3E}">
        <p14:creationId xmlns:p14="http://schemas.microsoft.com/office/powerpoint/2010/main" val="2007613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278348" y="188244"/>
            <a:ext cx="58913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>
                <a:latin typeface="Squada One" panose="02000000000000000000" pitchFamily="2" charset="0"/>
              </a:rPr>
              <a:t>Visualizing Dataset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398928" y="1303554"/>
            <a:ext cx="41730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PANDAS &amp; MATPLOTLIB</a:t>
            </a:r>
          </a:p>
          <a:p>
            <a:endParaRPr lang="en-US" altLang="ko-KR" sz="1600" dirty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from </a:t>
            </a:r>
            <a:r>
              <a:rPr lang="en-US" altLang="ko-KR" sz="16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pandas.plotting</a:t>
            </a:r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import </a:t>
            </a:r>
            <a:r>
              <a:rPr lang="en-US" altLang="ko-KR" sz="16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scatter_matrix</a:t>
            </a:r>
            <a:endParaRPr lang="en-US" altLang="ko-KR" sz="1600" dirty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from </a:t>
            </a:r>
            <a:r>
              <a:rPr lang="en-US" altLang="ko-KR" sz="16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matplotlib</a:t>
            </a:r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import </a:t>
            </a:r>
            <a:r>
              <a:rPr lang="en-US" altLang="ko-KR" sz="16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pyplot</a:t>
            </a:r>
            <a:endParaRPr lang="en-US" altLang="ko-KR" sz="1600" dirty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endParaRPr lang="en-US" altLang="ko-KR" sz="1600" dirty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endParaRPr lang="en-US" altLang="ko-KR" sz="1600" dirty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endParaRPr lang="en-US" altLang="ko-KR" sz="1600" dirty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6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dataset.plot</a:t>
            </a:r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(kind='</a:t>
            </a:r>
            <a:r>
              <a:rPr lang="en-US" altLang="ko-KR" sz="16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bar',subplots</a:t>
            </a:r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=</a:t>
            </a:r>
            <a:r>
              <a:rPr lang="en-US" altLang="ko-KR" sz="16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True,layout</a:t>
            </a:r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=(2,2))</a:t>
            </a:r>
          </a:p>
          <a:p>
            <a:r>
              <a:rPr lang="en-US" altLang="ko-KR" sz="16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pyplot.title</a:t>
            </a:r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('BAR PLOT')</a:t>
            </a:r>
          </a:p>
          <a:p>
            <a:r>
              <a:rPr lang="en-US" altLang="ko-KR" sz="16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pyplot.show</a:t>
            </a:r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3081" y="1181761"/>
            <a:ext cx="36195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04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278348" y="188244"/>
            <a:ext cx="58913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>
                <a:latin typeface="Squada One" panose="02000000000000000000" pitchFamily="2" charset="0"/>
              </a:rPr>
              <a:t>Importing &amp; Training Algorithm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398927" y="1303554"/>
            <a:ext cx="72177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from </a:t>
            </a:r>
            <a:r>
              <a:rPr lang="en-US" altLang="ko-KR" sz="18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sklearn.svm</a:t>
            </a:r>
            <a:r>
              <a:rPr lang="en-US" altLang="ko-KR" sz="18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import SVC</a:t>
            </a:r>
          </a:p>
          <a:p>
            <a:endParaRPr lang="en-US" altLang="ko-KR" sz="1800" dirty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8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Model = []</a:t>
            </a:r>
          </a:p>
          <a:p>
            <a:endParaRPr lang="en-US" altLang="ko-KR" sz="1800" dirty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8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models.append(('SVM', SVC(gamma='auto')))</a:t>
            </a:r>
          </a:p>
          <a:p>
            <a:endParaRPr lang="en-US" altLang="ko-KR" sz="1800" dirty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8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model.fit</a:t>
            </a:r>
            <a:r>
              <a:rPr lang="en-US" altLang="ko-KR" sz="18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</a:t>
            </a:r>
            <a:r>
              <a:rPr lang="en-US" altLang="ko-KR" sz="18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X_train</a:t>
            </a:r>
            <a:r>
              <a:rPr lang="en-US" altLang="ko-KR" sz="18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, </a:t>
            </a:r>
            <a:r>
              <a:rPr lang="en-US" altLang="ko-KR" sz="18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Y_train</a:t>
            </a:r>
            <a:r>
              <a:rPr lang="en-US" altLang="ko-KR" sz="18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351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1286189" y="2452441"/>
            <a:ext cx="7095405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Squada One" panose="02000000000000000000" charset="0"/>
              </a:rPr>
              <a:t>Evaluating ML Algorithm for identifying </a:t>
            </a:r>
            <a:r>
              <a:rPr lang="en" sz="4400" dirty="0">
                <a:solidFill>
                  <a:srgbClr val="507C89"/>
                </a:solidFill>
                <a:latin typeface="Squada One" panose="02000000000000000000" charset="0"/>
              </a:rPr>
              <a:t>Power Consumption </a:t>
            </a:r>
            <a:r>
              <a:rPr lang="en" sz="4400" dirty="0">
                <a:latin typeface="Squada One" panose="02000000000000000000" charset="0"/>
              </a:rPr>
              <a:t>in Energy Meter Reading</a:t>
            </a:r>
            <a:endParaRPr sz="4400" dirty="0">
              <a:latin typeface="Squada One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93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1266092" y="2271571"/>
            <a:ext cx="7095405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Squada One" panose="02000000000000000000" charset="0"/>
              </a:rPr>
              <a:t>Deploying application in certain algorithm which has more </a:t>
            </a:r>
            <a:r>
              <a:rPr lang="en" sz="4400" dirty="0">
                <a:solidFill>
                  <a:srgbClr val="507C89"/>
                </a:solidFill>
                <a:latin typeface="Squada One" panose="02000000000000000000" charset="0"/>
              </a:rPr>
              <a:t>accuracy</a:t>
            </a:r>
            <a:endParaRPr sz="4400" dirty="0">
              <a:solidFill>
                <a:srgbClr val="507C89"/>
              </a:solidFill>
              <a:latin typeface="Squada One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93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21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4929"/>
            <a:ext cx="9144000" cy="4658572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51"/>
          <p:cNvSpPr txBox="1">
            <a:spLocks noGrp="1"/>
          </p:cNvSpPr>
          <p:nvPr>
            <p:ph type="title"/>
          </p:nvPr>
        </p:nvSpPr>
        <p:spPr>
          <a:xfrm>
            <a:off x="984403" y="690611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Thanks!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898" name="Google Shape;898;p51"/>
          <p:cNvSpPr/>
          <p:nvPr/>
        </p:nvSpPr>
        <p:spPr>
          <a:xfrm>
            <a:off x="6827250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51"/>
          <p:cNvSpPr/>
          <p:nvPr/>
        </p:nvSpPr>
        <p:spPr>
          <a:xfrm>
            <a:off x="7427316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51"/>
          <p:cNvSpPr/>
          <p:nvPr/>
        </p:nvSpPr>
        <p:spPr>
          <a:xfrm>
            <a:off x="8027382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51"/>
          <p:cNvSpPr/>
          <p:nvPr/>
        </p:nvSpPr>
        <p:spPr>
          <a:xfrm>
            <a:off x="6989626" y="302705"/>
            <a:ext cx="161005" cy="387906"/>
          </a:xfrm>
          <a:custGeom>
            <a:avLst/>
            <a:gdLst/>
            <a:ahLst/>
            <a:cxnLst/>
            <a:rect l="l" t="t" r="r" b="b"/>
            <a:pathLst>
              <a:path w="6527" h="15727" extrusionOk="0">
                <a:moveTo>
                  <a:pt x="4957" y="1"/>
                </a:moveTo>
                <a:cubicBezTo>
                  <a:pt x="4645" y="1"/>
                  <a:pt x="4336" y="24"/>
                  <a:pt x="4028" y="69"/>
                </a:cubicBezTo>
                <a:cubicBezTo>
                  <a:pt x="2588" y="280"/>
                  <a:pt x="1700" y="890"/>
                  <a:pt x="1675" y="2250"/>
                </a:cubicBezTo>
                <a:lnTo>
                  <a:pt x="1675" y="5040"/>
                </a:lnTo>
                <a:cubicBezTo>
                  <a:pt x="1675" y="5348"/>
                  <a:pt x="1426" y="5599"/>
                  <a:pt x="1118" y="5599"/>
                </a:cubicBezTo>
                <a:lnTo>
                  <a:pt x="0" y="5599"/>
                </a:lnTo>
                <a:lnTo>
                  <a:pt x="0" y="6715"/>
                </a:lnTo>
                <a:lnTo>
                  <a:pt x="1118" y="6715"/>
                </a:lnTo>
                <a:cubicBezTo>
                  <a:pt x="1426" y="6715"/>
                  <a:pt x="1675" y="6965"/>
                  <a:pt x="1675" y="7274"/>
                </a:cubicBezTo>
                <a:lnTo>
                  <a:pt x="1675" y="15727"/>
                </a:lnTo>
                <a:lnTo>
                  <a:pt x="3352" y="15727"/>
                </a:lnTo>
                <a:lnTo>
                  <a:pt x="3352" y="7274"/>
                </a:lnTo>
                <a:cubicBezTo>
                  <a:pt x="3352" y="6965"/>
                  <a:pt x="3602" y="6715"/>
                  <a:pt x="3910" y="6715"/>
                </a:cubicBezTo>
                <a:lnTo>
                  <a:pt x="5709" y="6715"/>
                </a:lnTo>
                <a:lnTo>
                  <a:pt x="5987" y="5599"/>
                </a:lnTo>
                <a:lnTo>
                  <a:pt x="3910" y="5599"/>
                </a:lnTo>
                <a:cubicBezTo>
                  <a:pt x="3602" y="5599"/>
                  <a:pt x="3352" y="5348"/>
                  <a:pt x="3352" y="5040"/>
                </a:cubicBezTo>
                <a:lnTo>
                  <a:pt x="3352" y="3253"/>
                </a:lnTo>
                <a:cubicBezTo>
                  <a:pt x="3352" y="2316"/>
                  <a:pt x="3942" y="1677"/>
                  <a:pt x="4968" y="1504"/>
                </a:cubicBezTo>
                <a:cubicBezTo>
                  <a:pt x="5157" y="1473"/>
                  <a:pt x="5339" y="1460"/>
                  <a:pt x="5511" y="1460"/>
                </a:cubicBezTo>
                <a:cubicBezTo>
                  <a:pt x="5810" y="1460"/>
                  <a:pt x="6082" y="1498"/>
                  <a:pt x="6324" y="1546"/>
                </a:cubicBezTo>
                <a:lnTo>
                  <a:pt x="6526" y="182"/>
                </a:lnTo>
                <a:cubicBezTo>
                  <a:pt x="5988" y="62"/>
                  <a:pt x="5468" y="1"/>
                  <a:pt x="495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2" name="Google Shape;902;p51"/>
          <p:cNvGrpSpPr/>
          <p:nvPr/>
        </p:nvGrpSpPr>
        <p:grpSpPr>
          <a:xfrm>
            <a:off x="7547880" y="297186"/>
            <a:ext cx="258143" cy="258148"/>
            <a:chOff x="935197" y="1793977"/>
            <a:chExt cx="256451" cy="256430"/>
          </a:xfrm>
        </p:grpSpPr>
        <p:sp>
          <p:nvSpPr>
            <p:cNvPr id="903" name="Google Shape;903;p51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1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5" name="Google Shape;905;p51"/>
          <p:cNvSpPr/>
          <p:nvPr/>
        </p:nvSpPr>
        <p:spPr>
          <a:xfrm>
            <a:off x="8139057" y="317530"/>
            <a:ext cx="291610" cy="237839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51;p44"/>
          <p:cNvSpPr txBox="1">
            <a:spLocks/>
          </p:cNvSpPr>
          <p:nvPr/>
        </p:nvSpPr>
        <p:spPr>
          <a:xfrm>
            <a:off x="3030264" y="1263311"/>
            <a:ext cx="3684542" cy="1025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-IN" sz="2400" dirty="0">
                <a:latin typeface="Squada One" panose="02000000000000000000" pitchFamily="2" charset="0"/>
              </a:rPr>
              <a:t>Fake News detection using ML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"/>
          <p:cNvSpPr txBox="1">
            <a:spLocks noGrp="1"/>
          </p:cNvSpPr>
          <p:nvPr>
            <p:ph type="title"/>
          </p:nvPr>
        </p:nvSpPr>
        <p:spPr>
          <a:xfrm>
            <a:off x="550430" y="198882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charset="0"/>
              </a:rPr>
              <a:t>Agenda</a:t>
            </a:r>
            <a:r>
              <a:rPr lang="en" dirty="0">
                <a:solidFill>
                  <a:schemeClr val="dk1"/>
                </a:solidFill>
                <a:latin typeface="Squada One" panose="02000000000000000000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charset="0"/>
            </a:endParaRPr>
          </a:p>
        </p:txBody>
      </p:sp>
      <p:sp>
        <p:nvSpPr>
          <p:cNvPr id="298" name="Google Shape;298;p29"/>
          <p:cNvSpPr txBox="1">
            <a:spLocks noGrp="1"/>
          </p:cNvSpPr>
          <p:nvPr>
            <p:ph type="title" idx="2"/>
          </p:nvPr>
        </p:nvSpPr>
        <p:spPr>
          <a:xfrm>
            <a:off x="746214" y="2311455"/>
            <a:ext cx="2752491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latin typeface="Squada One" panose="02000000000000000000" charset="0"/>
              </a:rPr>
              <a:t>Workflow</a:t>
            </a:r>
            <a:endParaRPr dirty="0">
              <a:latin typeface="Squada One" panose="02000000000000000000" charset="0"/>
            </a:endParaRPr>
          </a:p>
        </p:txBody>
      </p:sp>
      <p:sp>
        <p:nvSpPr>
          <p:cNvPr id="299" name="Google Shape;299;p29"/>
          <p:cNvSpPr txBox="1">
            <a:spLocks noGrp="1"/>
          </p:cNvSpPr>
          <p:nvPr>
            <p:ph type="subTitle" idx="1"/>
          </p:nvPr>
        </p:nvSpPr>
        <p:spPr>
          <a:xfrm>
            <a:off x="674752" y="2809573"/>
            <a:ext cx="30153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arlow" panose="00000500000000000000" charset="0"/>
              </a:rPr>
              <a:t>Workflow of ML Application</a:t>
            </a:r>
            <a:endParaRPr dirty="0">
              <a:latin typeface="Barlow" panose="00000500000000000000" charset="0"/>
            </a:endParaRPr>
          </a:p>
        </p:txBody>
      </p:sp>
      <p:sp>
        <p:nvSpPr>
          <p:cNvPr id="302" name="Google Shape;302;p29"/>
          <p:cNvSpPr txBox="1">
            <a:spLocks noGrp="1"/>
          </p:cNvSpPr>
          <p:nvPr>
            <p:ph type="title" idx="5"/>
          </p:nvPr>
        </p:nvSpPr>
        <p:spPr>
          <a:xfrm>
            <a:off x="5860699" y="2315692"/>
            <a:ext cx="2888388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Squada One" panose="02000000000000000000" pitchFamily="2" charset="0"/>
              </a:rPr>
              <a:t>Deploying ML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304" name="Google Shape;304;p29"/>
          <p:cNvSpPr txBox="1">
            <a:spLocks noGrp="1"/>
          </p:cNvSpPr>
          <p:nvPr>
            <p:ph type="title" idx="7"/>
          </p:nvPr>
        </p:nvSpPr>
        <p:spPr>
          <a:xfrm>
            <a:off x="3190343" y="2305420"/>
            <a:ext cx="3114615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Basic Syntax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305" name="Google Shape;305;p29"/>
          <p:cNvSpPr txBox="1">
            <a:spLocks noGrp="1"/>
          </p:cNvSpPr>
          <p:nvPr>
            <p:ph type="subTitle" idx="8"/>
          </p:nvPr>
        </p:nvSpPr>
        <p:spPr>
          <a:xfrm>
            <a:off x="3419775" y="2818047"/>
            <a:ext cx="248710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dirty="0">
                <a:latin typeface="Barlow" panose="00000500000000000000" pitchFamily="2" charset="0"/>
              </a:rPr>
              <a:t>ML application design basic syntax</a:t>
            </a:r>
            <a:endParaRPr dirty="0">
              <a:latin typeface="Barlow" panose="00000500000000000000" pitchFamily="2" charset="0"/>
            </a:endParaRPr>
          </a:p>
        </p:txBody>
      </p:sp>
      <p:sp>
        <p:nvSpPr>
          <p:cNvPr id="308" name="Google Shape;308;p29"/>
          <p:cNvSpPr txBox="1">
            <a:spLocks noGrp="1"/>
          </p:cNvSpPr>
          <p:nvPr>
            <p:ph type="title" idx="14"/>
          </p:nvPr>
        </p:nvSpPr>
        <p:spPr>
          <a:xfrm>
            <a:off x="1266722" y="1642036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r>
              <a:rPr lang="en" dirty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310" name="Google Shape;310;p29"/>
          <p:cNvSpPr txBox="1">
            <a:spLocks noGrp="1"/>
          </p:cNvSpPr>
          <p:nvPr>
            <p:ph type="title" idx="16"/>
          </p:nvPr>
        </p:nvSpPr>
        <p:spPr>
          <a:xfrm>
            <a:off x="3811385" y="1642036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r>
              <a:rPr lang="en" dirty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311" name="Google Shape;311;p29"/>
          <p:cNvSpPr txBox="1">
            <a:spLocks noGrp="1"/>
          </p:cNvSpPr>
          <p:nvPr>
            <p:ph type="title" idx="17"/>
          </p:nvPr>
        </p:nvSpPr>
        <p:spPr>
          <a:xfrm>
            <a:off x="6404593" y="1642036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r>
              <a:rPr lang="en" dirty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11" name="Google Shape;305;p29"/>
          <p:cNvSpPr txBox="1">
            <a:spLocks noGrp="1"/>
          </p:cNvSpPr>
          <p:nvPr>
            <p:ph type="subTitle" idx="8"/>
          </p:nvPr>
        </p:nvSpPr>
        <p:spPr>
          <a:xfrm>
            <a:off x="6243728" y="2836792"/>
            <a:ext cx="248710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dirty="0">
                <a:latin typeface="Barlow" panose="00000500000000000000" pitchFamily="2" charset="0"/>
              </a:rPr>
              <a:t>Energy Meter Power consumption detection using ML</a:t>
            </a:r>
            <a:endParaRPr dirty="0">
              <a:latin typeface="Barlow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  <p:bldP spid="304" grpId="0"/>
      <p:bldP spid="305" grpId="0" build="p"/>
      <p:bldP spid="310" grpId="0"/>
      <p:bldP spid="311" grpId="0"/>
      <p:bldP spid="11" grpId="0" build="p"/>
    </p:bldLst>
  </p:timing>
</p:sld>
</file>

<file path=ppt/theme/theme1.xml><?xml version="1.0" encoding="utf-8"?>
<a:theme xmlns:a="http://schemas.openxmlformats.org/drawingml/2006/main" name="Clinical Case in Neurolog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9D9A"/>
      </a:accent1>
      <a:accent2>
        <a:srgbClr val="E17C78"/>
      </a:accent2>
      <a:accent3>
        <a:srgbClr val="CF6965"/>
      </a:accent3>
      <a:accent4>
        <a:srgbClr val="E7E7E7"/>
      </a:accent4>
      <a:accent5>
        <a:srgbClr val="B7B7B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5654</TotalTime>
  <Words>241</Words>
  <Application>Microsoft Office PowerPoint</Application>
  <PresentationFormat>On-screen Show (16:9)</PresentationFormat>
  <Paragraphs>53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Barlow</vt:lpstr>
      <vt:lpstr>Fira Sans Condensed ExtraBold</vt:lpstr>
      <vt:lpstr>Squada One</vt:lpstr>
      <vt:lpstr>Fira Sans Condensed</vt:lpstr>
      <vt:lpstr>Arial</vt:lpstr>
      <vt:lpstr>Clinical Case in Neurology by Slidesgo</vt:lpstr>
      <vt:lpstr>Workflow of ML application design.</vt:lpstr>
      <vt:lpstr>Load &amp; Summarize Dataset</vt:lpstr>
      <vt:lpstr>Visualizing Dataset</vt:lpstr>
      <vt:lpstr>Importing &amp; Training Algorithm</vt:lpstr>
      <vt:lpstr>Evaluating ML Algorithm for identifying Power Consumption in Energy Meter Reading</vt:lpstr>
      <vt:lpstr>Deploying application in certain algorithm which has more accuracy</vt:lpstr>
      <vt:lpstr>Thanks!</vt:lpstr>
      <vt:lpstr>Agenda.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Case in Neurology</dc:title>
  <dc:creator>Sanjay D Champ</dc:creator>
  <cp:lastModifiedBy>Utkarsha Singhal</cp:lastModifiedBy>
  <cp:revision>489</cp:revision>
  <dcterms:modified xsi:type="dcterms:W3CDTF">2024-08-24T22:24:03Z</dcterms:modified>
</cp:coreProperties>
</file>