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288" r:id="rId3"/>
    <p:sldId id="257" r:id="rId4"/>
    <p:sldId id="258" r:id="rId5"/>
    <p:sldId id="262" r:id="rId6"/>
    <p:sldId id="296" r:id="rId7"/>
    <p:sldId id="297" r:id="rId8"/>
    <p:sldId id="298" r:id="rId9"/>
    <p:sldId id="291" r:id="rId10"/>
    <p:sldId id="294" r:id="rId11"/>
    <p:sldId id="295" r:id="rId12"/>
    <p:sldId id="259" r:id="rId13"/>
    <p:sldId id="304" r:id="rId14"/>
    <p:sldId id="290" r:id="rId15"/>
    <p:sldId id="303" r:id="rId16"/>
    <p:sldId id="289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</p:embeddedFont>
    <p:embeddedFont>
      <p:font typeface="DM Sans" pitchFamily="2" charset="0"/>
      <p:regular r:id="rId20"/>
      <p:bold r:id="rId21"/>
      <p:italic r:id="rId22"/>
      <p:boldItalic r:id="rId23"/>
    </p:embeddedFont>
    <p:embeddedFont>
      <p:font typeface="Gentium Book Plus" panose="020B0604020202020204" charset="0"/>
      <p:regular r:id="rId24"/>
      <p:bold r:id="rId25"/>
      <p:italic r:id="rId26"/>
      <p:boldItalic r:id="rId27"/>
    </p:embeddedFont>
    <p:embeddedFont>
      <p:font typeface="Poppins" panose="00000500000000000000" pitchFamily="2" charset="0"/>
      <p:regular r:id="rId28"/>
      <p:bold r:id="rId29"/>
      <p:italic r:id="rId30"/>
      <p:boldItalic r:id="rId31"/>
    </p:embeddedFont>
    <p:embeddedFont>
      <p:font typeface="Poppins SemiBold" panose="00000700000000000000" pitchFamily="2" charset="0"/>
      <p:regular r:id="rId32"/>
      <p:bold r:id="rId33"/>
      <p:italic r:id="rId34"/>
      <p:boldItalic r:id="rId35"/>
    </p:embeddedFont>
    <p:embeddedFont>
      <p:font typeface="Rockwell" panose="02060603020205020403" pitchFamily="18" charset="0"/>
      <p:regular r:id="rId36"/>
      <p:bold r:id="rId37"/>
      <p:italic r:id="rId38"/>
      <p:boldItalic r:id="rId39"/>
    </p:embeddedFont>
    <p:embeddedFont>
      <p:font typeface="Syne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9D5242-45B7-4FEA-BD76-C00D521B6836}">
  <a:tblStyle styleId="{9A9D5242-45B7-4FEA-BD76-C00D521B68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20" Type="http://schemas.openxmlformats.org/officeDocument/2006/relationships/font" Target="fonts/font2.fntdata"/><Relationship Id="rId41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887011694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887011694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e884407ab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e884407ab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e884407ab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e884407ab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23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e884407ab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e884407ab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e884407ab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e884407ab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17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9800" y="1617450"/>
            <a:ext cx="5504400" cy="19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28011" y="-602250"/>
            <a:ext cx="10000023" cy="5554500"/>
            <a:chOff x="-428011" y="-602250"/>
            <a:chExt cx="10000023" cy="55545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21" name="Google Shape;21;p2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24" name="Google Shape;24;p2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p14"/>
          <p:cNvSpPr txBox="1">
            <a:spLocks noGrp="1"/>
          </p:cNvSpPr>
          <p:nvPr>
            <p:ph type="title"/>
          </p:nvPr>
        </p:nvSpPr>
        <p:spPr>
          <a:xfrm>
            <a:off x="2057700" y="2042625"/>
            <a:ext cx="5028600" cy="1179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 b="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4"/>
          <p:cNvGrpSpPr/>
          <p:nvPr/>
        </p:nvGrpSpPr>
        <p:grpSpPr>
          <a:xfrm>
            <a:off x="190350" y="191250"/>
            <a:ext cx="7181900" cy="4017075"/>
            <a:chOff x="190350" y="191250"/>
            <a:chExt cx="7181900" cy="4017075"/>
          </a:xfrm>
        </p:grpSpPr>
        <p:grpSp>
          <p:nvGrpSpPr>
            <p:cNvPr id="166" name="Google Shape;166;p14"/>
            <p:cNvGrpSpPr/>
            <p:nvPr/>
          </p:nvGrpSpPr>
          <p:grpSpPr>
            <a:xfrm>
              <a:off x="6778550" y="191250"/>
              <a:ext cx="593700" cy="137100"/>
              <a:chOff x="8290500" y="4746600"/>
              <a:chExt cx="593700" cy="137100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70" name="Google Shape;170;p14"/>
            <p:cNvGrpSpPr/>
            <p:nvPr/>
          </p:nvGrpSpPr>
          <p:grpSpPr>
            <a:xfrm>
              <a:off x="190350" y="3614025"/>
              <a:ext cx="138900" cy="594300"/>
              <a:chOff x="259800" y="2501375"/>
              <a:chExt cx="138900" cy="594300"/>
            </a:xfrm>
          </p:grpSpPr>
          <p:sp>
            <p:nvSpPr>
              <p:cNvPr id="171" name="Google Shape;171;p14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1"/>
          </p:nvPr>
        </p:nvSpPr>
        <p:spPr>
          <a:xfrm>
            <a:off x="713225" y="1449374"/>
            <a:ext cx="7717500" cy="15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3" name="Google Shape;193;p16"/>
          <p:cNvGrpSpPr/>
          <p:nvPr/>
        </p:nvGrpSpPr>
        <p:grpSpPr>
          <a:xfrm>
            <a:off x="-936076" y="-1003011"/>
            <a:ext cx="11061132" cy="7369163"/>
            <a:chOff x="-936076" y="-1003011"/>
            <a:chExt cx="11061132" cy="7369163"/>
          </a:xfrm>
        </p:grpSpPr>
        <p:grpSp>
          <p:nvGrpSpPr>
            <p:cNvPr id="194" name="Google Shape;194;p16"/>
            <p:cNvGrpSpPr/>
            <p:nvPr/>
          </p:nvGrpSpPr>
          <p:grpSpPr>
            <a:xfrm rot="-887781">
              <a:off x="8144329" y="-803148"/>
              <a:ext cx="1789658" cy="1728708"/>
              <a:chOff x="7777000" y="-567252"/>
              <a:chExt cx="1789547" cy="1728600"/>
            </a:xfrm>
          </p:grpSpPr>
          <p:sp>
            <p:nvSpPr>
              <p:cNvPr id="195" name="Google Shape;195;p1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97" name="Google Shape;197;p16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198" name="Google Shape;198;p16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1" name="Google Shape;201;p16"/>
            <p:cNvGrpSpPr/>
            <p:nvPr/>
          </p:nvGrpSpPr>
          <p:grpSpPr>
            <a:xfrm rot="-8999956">
              <a:off x="-604486" y="4264372"/>
              <a:ext cx="1728562" cy="1789510"/>
              <a:chOff x="-433476" y="-754650"/>
              <a:chExt cx="1728600" cy="1789549"/>
            </a:xfrm>
          </p:grpSpPr>
          <p:sp>
            <p:nvSpPr>
              <p:cNvPr id="202" name="Google Shape;202;p16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204" name="Google Shape;204;p16"/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5553850" y="1821450"/>
            <a:ext cx="2630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"/>
          </p:nvPr>
        </p:nvSpPr>
        <p:spPr>
          <a:xfrm>
            <a:off x="5553975" y="2317950"/>
            <a:ext cx="2630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4" name="Google Shape;224;p18"/>
          <p:cNvGrpSpPr/>
          <p:nvPr/>
        </p:nvGrpSpPr>
        <p:grpSpPr>
          <a:xfrm>
            <a:off x="-1054156" y="-656378"/>
            <a:ext cx="11095380" cy="6591992"/>
            <a:chOff x="-1054156" y="-656378"/>
            <a:chExt cx="11095380" cy="6591992"/>
          </a:xfrm>
        </p:grpSpPr>
        <p:grpSp>
          <p:nvGrpSpPr>
            <p:cNvPr id="225" name="Google Shape;225;p18"/>
            <p:cNvGrpSpPr/>
            <p:nvPr/>
          </p:nvGrpSpPr>
          <p:grpSpPr>
            <a:xfrm rot="-1800044">
              <a:off x="-741886" y="-324789"/>
              <a:ext cx="1789507" cy="1728562"/>
              <a:chOff x="7777000" y="-567252"/>
              <a:chExt cx="1789547" cy="1728600"/>
            </a:xfrm>
          </p:grpSpPr>
          <p:sp>
            <p:nvSpPr>
              <p:cNvPr id="226" name="Google Shape;226;p1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229" name="Google Shape;229;p1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2" name="Google Shape;232;p18"/>
            <p:cNvGrpSpPr/>
            <p:nvPr/>
          </p:nvGrpSpPr>
          <p:grpSpPr>
            <a:xfrm rot="8999956">
              <a:off x="7981072" y="3833834"/>
              <a:ext cx="1728562" cy="1789510"/>
              <a:chOff x="-433476" y="-754650"/>
              <a:chExt cx="1728600" cy="1789549"/>
            </a:xfrm>
          </p:grpSpPr>
          <p:sp>
            <p:nvSpPr>
              <p:cNvPr id="233" name="Google Shape;233;p1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1769850" y="1810725"/>
            <a:ext cx="5604300" cy="1764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sz="25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grpSp>
        <p:nvGrpSpPr>
          <p:cNvPr id="276" name="Google Shape;276;p21"/>
          <p:cNvGrpSpPr/>
          <p:nvPr/>
        </p:nvGrpSpPr>
        <p:grpSpPr>
          <a:xfrm>
            <a:off x="-604491" y="-496839"/>
            <a:ext cx="10396060" cy="6576412"/>
            <a:chOff x="-604491" y="-496839"/>
            <a:chExt cx="10396060" cy="6576412"/>
          </a:xfrm>
        </p:grpSpPr>
        <p:grpSp>
          <p:nvGrpSpPr>
            <p:cNvPr id="277" name="Google Shape;277;p21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278" name="Google Shape;278;p21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279" name="Google Shape;279;p21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0" name="Google Shape;280;p21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1" name="Google Shape;281;p21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282" name="Google Shape;282;p21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283" name="Google Shape;283;p21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4" name="Google Shape;284;p21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5" name="Google Shape;285;p21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sp>
          <p:nvSpPr>
            <p:cNvPr id="286" name="Google Shape;286;p21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287" name="Google Shape;287;p21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288" name="Google Shape;288;p2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14" name="Google Shape;314;p23"/>
          <p:cNvGrpSpPr/>
          <p:nvPr/>
        </p:nvGrpSpPr>
        <p:grpSpPr>
          <a:xfrm>
            <a:off x="-604491" y="-496839"/>
            <a:ext cx="10396060" cy="6576412"/>
            <a:chOff x="-604491" y="-496839"/>
            <a:chExt cx="10396060" cy="6576412"/>
          </a:xfrm>
        </p:grpSpPr>
        <p:grpSp>
          <p:nvGrpSpPr>
            <p:cNvPr id="315" name="Google Shape;315;p23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316" name="Google Shape;316;p23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317" name="Google Shape;317;p2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8" name="Google Shape;318;p2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9" name="Google Shape;319;p2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20" name="Google Shape;320;p23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321" name="Google Shape;321;p2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2" name="Google Shape;322;p2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3" name="Google Shape;323;p2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24" name="Google Shape;324;p23"/>
            <p:cNvGrpSpPr/>
            <p:nvPr/>
          </p:nvGrpSpPr>
          <p:grpSpPr>
            <a:xfrm>
              <a:off x="-604491" y="-496839"/>
              <a:ext cx="10396060" cy="6576412"/>
              <a:chOff x="-604491" y="-496839"/>
              <a:chExt cx="10396060" cy="6576412"/>
            </a:xfrm>
          </p:grpSpPr>
          <p:sp>
            <p:nvSpPr>
              <p:cNvPr id="325" name="Google Shape;325;p23"/>
              <p:cNvSpPr/>
              <p:nvPr/>
            </p:nvSpPr>
            <p:spPr>
              <a:xfrm rot="10800000">
                <a:off x="-604491" y="-496839"/>
                <a:ext cx="1728600" cy="1727400"/>
              </a:xfrm>
              <a:prstGeom prst="arc">
                <a:avLst>
                  <a:gd name="adj1" fmla="val 20606760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326" name="Google Shape;326;p23"/>
              <p:cNvGrpSpPr/>
              <p:nvPr/>
            </p:nvGrpSpPr>
            <p:grpSpPr>
              <a:xfrm rot="7200044">
                <a:off x="7720263" y="3988947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27" name="Google Shape;327;p23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8" name="Google Shape;328;p23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8" name="Google Shape;28;p3"/>
          <p:cNvGrpSpPr/>
          <p:nvPr/>
        </p:nvGrpSpPr>
        <p:grpSpPr>
          <a:xfrm>
            <a:off x="-428011" y="-602250"/>
            <a:ext cx="10000023" cy="5554500"/>
            <a:chOff x="-428011" y="-602250"/>
            <a:chExt cx="10000023" cy="5554500"/>
          </a:xfrm>
        </p:grpSpPr>
        <p:grpSp>
          <p:nvGrpSpPr>
            <p:cNvPr id="29" name="Google Shape;29;p3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38" name="Google Shape;38;p3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40" name="Google Shape;40;p3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41" name="Google Shape;41;p3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720000" y="1596050"/>
            <a:ext cx="5067600" cy="22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30" y="539500"/>
            <a:ext cx="24453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720000" y="4023300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2" name="Google Shape;52;p5"/>
          <p:cNvGrpSpPr/>
          <p:nvPr/>
        </p:nvGrpSpPr>
        <p:grpSpPr>
          <a:xfrm>
            <a:off x="1049950" y="-1134178"/>
            <a:ext cx="9195591" cy="7500330"/>
            <a:chOff x="1049950" y="-1134178"/>
            <a:chExt cx="9195591" cy="7500330"/>
          </a:xfrm>
        </p:grpSpPr>
        <p:grpSp>
          <p:nvGrpSpPr>
            <p:cNvPr id="53" name="Google Shape;53;p5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54" name="Google Shape;54;p5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56" name="Google Shape;56;p5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57" name="Google Shape;57;p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60" name="Google Shape;60;p5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61" name="Google Shape;61;p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63" name="Google Shape;63;p5"/>
          <p:cNvSpPr txBox="1">
            <a:spLocks noGrp="1"/>
          </p:cNvSpPr>
          <p:nvPr>
            <p:ph type="subTitle" idx="1"/>
          </p:nvPr>
        </p:nvSpPr>
        <p:spPr>
          <a:xfrm>
            <a:off x="5184012" y="3230350"/>
            <a:ext cx="31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2"/>
          </p:nvPr>
        </p:nvSpPr>
        <p:spPr>
          <a:xfrm>
            <a:off x="786300" y="3230350"/>
            <a:ext cx="31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3"/>
          </p:nvPr>
        </p:nvSpPr>
        <p:spPr>
          <a:xfrm>
            <a:off x="5184001" y="2205100"/>
            <a:ext cx="3173700" cy="11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4"/>
          </p:nvPr>
        </p:nvSpPr>
        <p:spPr>
          <a:xfrm>
            <a:off x="786300" y="2205100"/>
            <a:ext cx="3173700" cy="11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6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6903525" y="-981734"/>
            <a:ext cx="3017493" cy="5933984"/>
            <a:chOff x="6903525" y="-981734"/>
            <a:chExt cx="3017493" cy="5933984"/>
          </a:xfrm>
        </p:grpSpPr>
        <p:grpSp>
          <p:nvGrpSpPr>
            <p:cNvPr id="73" name="Google Shape;73;p6"/>
            <p:cNvGrpSpPr/>
            <p:nvPr/>
          </p:nvGrpSpPr>
          <p:grpSpPr>
            <a:xfrm>
              <a:off x="6903525" y="4815150"/>
              <a:ext cx="593700" cy="137100"/>
              <a:chOff x="8290500" y="4746600"/>
              <a:chExt cx="593700" cy="137100"/>
            </a:xfrm>
          </p:grpSpPr>
          <p:sp>
            <p:nvSpPr>
              <p:cNvPr id="74" name="Google Shape;74;p6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77" name="Google Shape;77;p6"/>
            <p:cNvGrpSpPr/>
            <p:nvPr/>
          </p:nvGrpSpPr>
          <p:grpSpPr>
            <a:xfrm rot="-2700000">
              <a:off x="7782413" y="-602185"/>
              <a:ext cx="1789529" cy="1728583"/>
              <a:chOff x="7777000" y="-567252"/>
              <a:chExt cx="1789547" cy="1728600"/>
            </a:xfrm>
          </p:grpSpPr>
          <p:sp>
            <p:nvSpPr>
              <p:cNvPr id="78" name="Google Shape;78;p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7" name="Google Shape;97;p8"/>
          <p:cNvGrpSpPr/>
          <p:nvPr/>
        </p:nvGrpSpPr>
        <p:grpSpPr>
          <a:xfrm>
            <a:off x="-398276" y="-833272"/>
            <a:ext cx="9992412" cy="6691446"/>
            <a:chOff x="-398276" y="-833272"/>
            <a:chExt cx="9992412" cy="6691446"/>
          </a:xfrm>
        </p:grpSpPr>
        <p:grpSp>
          <p:nvGrpSpPr>
            <p:cNvPr id="98" name="Google Shape;98;p8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99" name="Google Shape;99;p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1" name="Google Shape;101;p8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02" name="Google Shape;102;p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5" name="Google Shape;105;p8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06" name="Google Shape;106;p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08" name="Google Shape;108;p8"/>
          <p:cNvSpPr txBox="1">
            <a:spLocks noGrp="1"/>
          </p:cNvSpPr>
          <p:nvPr>
            <p:ph type="title"/>
          </p:nvPr>
        </p:nvSpPr>
        <p:spPr>
          <a:xfrm>
            <a:off x="1341125" y="2047600"/>
            <a:ext cx="64617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1958550" y="2166900"/>
            <a:ext cx="5226900" cy="1303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 b="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2" name="Google Shape;112;p9"/>
          <p:cNvGrpSpPr/>
          <p:nvPr/>
        </p:nvGrpSpPr>
        <p:grpSpPr>
          <a:xfrm>
            <a:off x="-604491" y="-496839"/>
            <a:ext cx="10396060" cy="6576412"/>
            <a:chOff x="-604491" y="-496839"/>
            <a:chExt cx="10396060" cy="6576412"/>
          </a:xfrm>
        </p:grpSpPr>
        <p:grpSp>
          <p:nvGrpSpPr>
            <p:cNvPr id="113" name="Google Shape;113;p9"/>
            <p:cNvGrpSpPr/>
            <p:nvPr/>
          </p:nvGrpSpPr>
          <p:grpSpPr>
            <a:xfrm>
              <a:off x="190350" y="2517800"/>
              <a:ext cx="138900" cy="594300"/>
              <a:chOff x="259800" y="2501375"/>
              <a:chExt cx="138900" cy="594300"/>
            </a:xfrm>
          </p:grpSpPr>
          <p:sp>
            <p:nvSpPr>
              <p:cNvPr id="114" name="Google Shape;114;p9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17" name="Google Shape;117;p9"/>
            <p:cNvGrpSpPr/>
            <p:nvPr/>
          </p:nvGrpSpPr>
          <p:grpSpPr>
            <a:xfrm>
              <a:off x="6891900" y="191250"/>
              <a:ext cx="593700" cy="137100"/>
              <a:chOff x="8290500" y="4746600"/>
              <a:chExt cx="593700" cy="137100"/>
            </a:xfrm>
          </p:grpSpPr>
          <p:sp>
            <p:nvSpPr>
              <p:cNvPr id="118" name="Google Shape;118;p9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21" name="Google Shape;121;p9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122" name="Google Shape;122;p9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123" name="Google Shape;123;p9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>
            <a:spLocks noGrp="1"/>
          </p:cNvSpPr>
          <p:nvPr>
            <p:ph type="pic" idx="2"/>
          </p:nvPr>
        </p:nvSpPr>
        <p:spPr>
          <a:xfrm>
            <a:off x="-6650" y="-665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0" name="Google Shape;130;p11"/>
          <p:cNvGrpSpPr/>
          <p:nvPr/>
        </p:nvGrpSpPr>
        <p:grpSpPr>
          <a:xfrm>
            <a:off x="-398276" y="-833272"/>
            <a:ext cx="9992412" cy="6691446"/>
            <a:chOff x="-398276" y="-833272"/>
            <a:chExt cx="9992412" cy="6691446"/>
          </a:xfrm>
        </p:grpSpPr>
        <p:grpSp>
          <p:nvGrpSpPr>
            <p:cNvPr id="131" name="Google Shape;131;p11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132" name="Google Shape;132;p11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" name="Google Shape;133;p11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4" name="Google Shape;134;p11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35" name="Google Shape;135;p11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8" name="Google Shape;138;p11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39" name="Google Shape;139;p1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41" name="Google Shape;141;p11"/>
          <p:cNvSpPr txBox="1">
            <a:spLocks noGrp="1"/>
          </p:cNvSpPr>
          <p:nvPr>
            <p:ph type="title" hasCustomPrompt="1"/>
          </p:nvPr>
        </p:nvSpPr>
        <p:spPr>
          <a:xfrm>
            <a:off x="2085050" y="2084125"/>
            <a:ext cx="4974000" cy="8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1"/>
          </p:nvPr>
        </p:nvSpPr>
        <p:spPr>
          <a:xfrm>
            <a:off x="2085050" y="2927100"/>
            <a:ext cx="4974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720000" y="1453775"/>
            <a:ext cx="6859500" cy="12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>
            <a:off x="-1185444" y="-1026851"/>
            <a:ext cx="11323837" cy="6235522"/>
            <a:chOff x="-1185444" y="-1026851"/>
            <a:chExt cx="11323837" cy="6235522"/>
          </a:xfrm>
        </p:grpSpPr>
        <p:grpSp>
          <p:nvGrpSpPr>
            <p:cNvPr id="149" name="Google Shape;149;p13"/>
            <p:cNvGrpSpPr/>
            <p:nvPr/>
          </p:nvGrpSpPr>
          <p:grpSpPr>
            <a:xfrm>
              <a:off x="-1185444" y="2557150"/>
              <a:ext cx="10139094" cy="2651521"/>
              <a:chOff x="-1185444" y="2557150"/>
              <a:chExt cx="10139094" cy="2651521"/>
            </a:xfrm>
          </p:grpSpPr>
          <p:grpSp>
            <p:nvGrpSpPr>
              <p:cNvPr id="150" name="Google Shape;150;p13"/>
              <p:cNvGrpSpPr/>
              <p:nvPr/>
            </p:nvGrpSpPr>
            <p:grpSpPr>
              <a:xfrm>
                <a:off x="8814750" y="2557150"/>
                <a:ext cx="138900" cy="594300"/>
                <a:chOff x="259800" y="2501375"/>
                <a:chExt cx="138900" cy="594300"/>
              </a:xfrm>
            </p:grpSpPr>
            <p:sp>
              <p:nvSpPr>
                <p:cNvPr id="151" name="Google Shape;151;p1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2" name="Google Shape;152;p1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3" name="Google Shape;153;p1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sp>
            <p:nvSpPr>
              <p:cNvPr id="154" name="Google Shape;154;p13"/>
              <p:cNvSpPr/>
              <p:nvPr/>
            </p:nvSpPr>
            <p:spPr>
              <a:xfrm rot="10530084">
                <a:off x="-1120457" y="3415918"/>
                <a:ext cx="1728826" cy="1727606"/>
              </a:xfrm>
              <a:prstGeom prst="arc">
                <a:avLst>
                  <a:gd name="adj1" fmla="val 14305241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155" name="Google Shape;155;p13"/>
              <p:cNvGrpSpPr/>
              <p:nvPr/>
            </p:nvGrpSpPr>
            <p:grpSpPr>
              <a:xfrm>
                <a:off x="3790575" y="4815150"/>
                <a:ext cx="593700" cy="137100"/>
                <a:chOff x="8290500" y="4746600"/>
                <a:chExt cx="593700" cy="137100"/>
              </a:xfrm>
            </p:grpSpPr>
            <p:sp>
              <p:nvSpPr>
                <p:cNvPr id="156" name="Google Shape;156;p1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7" name="Google Shape;157;p1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8" name="Google Shape;158;p1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159" name="Google Shape;159;p13"/>
            <p:cNvGrpSpPr/>
            <p:nvPr/>
          </p:nvGrpSpPr>
          <p:grpSpPr>
            <a:xfrm>
              <a:off x="7991894" y="-1026851"/>
              <a:ext cx="2146500" cy="2146200"/>
              <a:chOff x="7991894" y="-1026851"/>
              <a:chExt cx="2146500" cy="2146200"/>
            </a:xfrm>
          </p:grpSpPr>
          <p:sp>
            <p:nvSpPr>
              <p:cNvPr id="160" name="Google Shape;160;p13"/>
              <p:cNvSpPr/>
              <p:nvPr/>
            </p:nvSpPr>
            <p:spPr>
              <a:xfrm rot="-9814103">
                <a:off x="8200792" y="-817586"/>
                <a:ext cx="1728704" cy="1727671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 rot="7425">
                <a:off x="8817004" y="814077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2" r:id="rId11"/>
    <p:sldLayoutId id="2147483664" r:id="rId12"/>
    <p:sldLayoutId id="2147483667" r:id="rId13"/>
    <p:sldLayoutId id="2147483669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>
            <a:spLocks noGrp="1"/>
          </p:cNvSpPr>
          <p:nvPr>
            <p:ph type="ctrTitle"/>
          </p:nvPr>
        </p:nvSpPr>
        <p:spPr>
          <a:xfrm>
            <a:off x="954569" y="680302"/>
            <a:ext cx="7258050" cy="19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Applied Cryptography</a:t>
            </a:r>
            <a:endParaRPr sz="4400" dirty="0"/>
          </a:p>
        </p:txBody>
      </p:sp>
      <p:sp>
        <p:nvSpPr>
          <p:cNvPr id="354" name="Google Shape;354;p28"/>
          <p:cNvSpPr/>
          <p:nvPr/>
        </p:nvSpPr>
        <p:spPr>
          <a:xfrm>
            <a:off x="3696107" y="3844335"/>
            <a:ext cx="1728600" cy="1727400"/>
          </a:xfrm>
          <a:prstGeom prst="arc">
            <a:avLst>
              <a:gd name="adj1" fmla="val 20606760"/>
              <a:gd name="adj2" fmla="val 123349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55" name="Google Shape;355;p28"/>
          <p:cNvSpPr/>
          <p:nvPr/>
        </p:nvSpPr>
        <p:spPr>
          <a:xfrm>
            <a:off x="5308993" y="4446601"/>
            <a:ext cx="138900" cy="138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" name="Google Shape;353;p28">
            <a:extLst>
              <a:ext uri="{FF2B5EF4-FFF2-40B4-BE49-F238E27FC236}">
                <a16:creationId xmlns:a16="http://schemas.microsoft.com/office/drawing/2014/main" id="{0496F9B2-7E40-3AC5-D785-F325698D955F}"/>
              </a:ext>
            </a:extLst>
          </p:cNvPr>
          <p:cNvSpPr txBox="1">
            <a:spLocks/>
          </p:cNvSpPr>
          <p:nvPr/>
        </p:nvSpPr>
        <p:spPr>
          <a:xfrm>
            <a:off x="2888768" y="1338635"/>
            <a:ext cx="3343275" cy="678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6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5200" b="1" i="0" u="none" strike="noStrike" cap="none">
                <a:solidFill>
                  <a:srgbClr val="191919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5200" b="1" i="0" u="none" strike="noStrike" cap="none">
                <a:solidFill>
                  <a:srgbClr val="191919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5200" b="1" i="0" u="none" strike="noStrike" cap="none">
                <a:solidFill>
                  <a:srgbClr val="191919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5200" b="1" i="0" u="none" strike="noStrike" cap="none">
                <a:solidFill>
                  <a:srgbClr val="191919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5200" b="1" i="0" u="none" strike="noStrike" cap="none">
                <a:solidFill>
                  <a:srgbClr val="191919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5200" b="1" i="0" u="none" strike="noStrike" cap="none">
                <a:solidFill>
                  <a:srgbClr val="191919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5200" b="1" i="0" u="none" strike="noStrike" cap="none">
                <a:solidFill>
                  <a:srgbClr val="191919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5200" b="1" i="0" u="none" strike="noStrike" cap="none">
                <a:solidFill>
                  <a:srgbClr val="191919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n-US" sz="3200" b="0" dirty="0">
                <a:latin typeface="Rockwell" panose="02060603020205020403" pitchFamily="18" charset="0"/>
              </a:rPr>
              <a:t>21AIE431</a:t>
            </a:r>
          </a:p>
        </p:txBody>
      </p:sp>
      <p:sp>
        <p:nvSpPr>
          <p:cNvPr id="3" name="Google Shape;353;p28">
            <a:extLst>
              <a:ext uri="{FF2B5EF4-FFF2-40B4-BE49-F238E27FC236}">
                <a16:creationId xmlns:a16="http://schemas.microsoft.com/office/drawing/2014/main" id="{663B1340-591B-FF93-6EF0-6936A90BB076}"/>
              </a:ext>
            </a:extLst>
          </p:cNvPr>
          <p:cNvSpPr txBox="1">
            <a:spLocks/>
          </p:cNvSpPr>
          <p:nvPr/>
        </p:nvSpPr>
        <p:spPr>
          <a:xfrm>
            <a:off x="1931037" y="2900363"/>
            <a:ext cx="5246205" cy="61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6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5200" b="1" i="0" u="none" strike="noStrike" cap="none">
                <a:solidFill>
                  <a:srgbClr val="191919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5200" b="1" i="0" u="none" strike="noStrike" cap="none">
                <a:solidFill>
                  <a:srgbClr val="191919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5200" b="1" i="0" u="none" strike="noStrike" cap="none">
                <a:solidFill>
                  <a:srgbClr val="191919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5200" b="1" i="0" u="none" strike="noStrike" cap="none">
                <a:solidFill>
                  <a:srgbClr val="191919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5200" b="1" i="0" u="none" strike="noStrike" cap="none">
                <a:solidFill>
                  <a:srgbClr val="191919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5200" b="1" i="0" u="none" strike="noStrike" cap="none">
                <a:solidFill>
                  <a:srgbClr val="191919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5200" b="1" i="0" u="none" strike="noStrike" cap="none">
                <a:solidFill>
                  <a:srgbClr val="191919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5200" b="1" i="0" u="none" strike="noStrike" cap="none">
                <a:solidFill>
                  <a:srgbClr val="191919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n-US" sz="3200" dirty="0"/>
              <a:t>DUAL ENCRYPTION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1660C3-DFF5-901F-DC0B-1FC1695E9D10}"/>
              </a:ext>
            </a:extLst>
          </p:cNvPr>
          <p:cNvSpPr/>
          <p:nvPr/>
        </p:nvSpPr>
        <p:spPr>
          <a:xfrm>
            <a:off x="2143125" y="2900363"/>
            <a:ext cx="4822031" cy="5600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09;p34">
            <a:extLst>
              <a:ext uri="{FF2B5EF4-FFF2-40B4-BE49-F238E27FC236}">
                <a16:creationId xmlns:a16="http://schemas.microsoft.com/office/drawing/2014/main" id="{0D15E45E-FE81-BD34-6323-0A12404F47CE}"/>
              </a:ext>
            </a:extLst>
          </p:cNvPr>
          <p:cNvSpPr txBox="1">
            <a:spLocks/>
          </p:cNvSpPr>
          <p:nvPr/>
        </p:nvSpPr>
        <p:spPr>
          <a:xfrm>
            <a:off x="4054740" y="1051643"/>
            <a:ext cx="1067323" cy="19802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 dirty="0">
                <a:latin typeface="Syne" panose="020B0604020202020204" charset="0"/>
              </a:rPr>
              <a:t>PLAIN TEXT</a:t>
            </a:r>
            <a:endParaRPr lang="en-US" sz="1000" b="1" dirty="0"/>
          </a:p>
        </p:txBody>
      </p:sp>
      <p:sp>
        <p:nvSpPr>
          <p:cNvPr id="4" name="Google Shape;409;p34">
            <a:extLst>
              <a:ext uri="{FF2B5EF4-FFF2-40B4-BE49-F238E27FC236}">
                <a16:creationId xmlns:a16="http://schemas.microsoft.com/office/drawing/2014/main" id="{B8EC31EF-7A3B-93AD-D4E5-975A91856568}"/>
              </a:ext>
            </a:extLst>
          </p:cNvPr>
          <p:cNvSpPr txBox="1">
            <a:spLocks/>
          </p:cNvSpPr>
          <p:nvPr/>
        </p:nvSpPr>
        <p:spPr>
          <a:xfrm>
            <a:off x="3964383" y="1454053"/>
            <a:ext cx="1248038" cy="21073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 dirty="0">
                <a:latin typeface="Syne" panose="020B0604020202020204" charset="0"/>
              </a:rPr>
              <a:t>AddRoundKey</a:t>
            </a:r>
            <a:endParaRPr lang="en-US" sz="1000" b="1" dirty="0"/>
          </a:p>
        </p:txBody>
      </p:sp>
      <p:sp>
        <p:nvSpPr>
          <p:cNvPr id="5" name="Google Shape;409;p34">
            <a:extLst>
              <a:ext uri="{FF2B5EF4-FFF2-40B4-BE49-F238E27FC236}">
                <a16:creationId xmlns:a16="http://schemas.microsoft.com/office/drawing/2014/main" id="{1CE651C7-32DF-4FEC-EFEB-9ACDAE3944BF}"/>
              </a:ext>
            </a:extLst>
          </p:cNvPr>
          <p:cNvSpPr txBox="1">
            <a:spLocks/>
          </p:cNvSpPr>
          <p:nvPr/>
        </p:nvSpPr>
        <p:spPr>
          <a:xfrm>
            <a:off x="4135830" y="1956369"/>
            <a:ext cx="890434" cy="14233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00" b="1" dirty="0">
                <a:latin typeface="Syne" panose="020B0604020202020204" charset="0"/>
              </a:rPr>
              <a:t>SubBytes</a:t>
            </a:r>
            <a:endParaRPr lang="en-US" sz="700" b="1" dirty="0"/>
          </a:p>
        </p:txBody>
      </p:sp>
      <p:sp>
        <p:nvSpPr>
          <p:cNvPr id="6" name="Google Shape;409;p34">
            <a:extLst>
              <a:ext uri="{FF2B5EF4-FFF2-40B4-BE49-F238E27FC236}">
                <a16:creationId xmlns:a16="http://schemas.microsoft.com/office/drawing/2014/main" id="{EC66E909-7401-8DD7-1A44-BA911CDB37B0}"/>
              </a:ext>
            </a:extLst>
          </p:cNvPr>
          <p:cNvSpPr txBox="1">
            <a:spLocks/>
          </p:cNvSpPr>
          <p:nvPr/>
        </p:nvSpPr>
        <p:spPr>
          <a:xfrm>
            <a:off x="4135829" y="2144209"/>
            <a:ext cx="905145" cy="15941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" b="1" dirty="0">
                <a:latin typeface="Syne" panose="020B0604020202020204" charset="0"/>
              </a:rPr>
              <a:t>ShiftRows</a:t>
            </a:r>
            <a:endParaRPr lang="en-US" sz="900" b="1" dirty="0"/>
          </a:p>
        </p:txBody>
      </p:sp>
      <p:sp>
        <p:nvSpPr>
          <p:cNvPr id="7" name="Google Shape;409;p34">
            <a:extLst>
              <a:ext uri="{FF2B5EF4-FFF2-40B4-BE49-F238E27FC236}">
                <a16:creationId xmlns:a16="http://schemas.microsoft.com/office/drawing/2014/main" id="{BEF729AF-E3B2-8546-F3BB-4A74905718E0}"/>
              </a:ext>
            </a:extLst>
          </p:cNvPr>
          <p:cNvSpPr txBox="1">
            <a:spLocks/>
          </p:cNvSpPr>
          <p:nvPr/>
        </p:nvSpPr>
        <p:spPr>
          <a:xfrm>
            <a:off x="4135830" y="2349127"/>
            <a:ext cx="890434" cy="14321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00" b="1" dirty="0">
                <a:latin typeface="Syne" panose="020B0604020202020204" charset="0"/>
              </a:rPr>
              <a:t>MixColumns</a:t>
            </a:r>
            <a:endParaRPr lang="en-US" sz="700" b="1" dirty="0"/>
          </a:p>
        </p:txBody>
      </p:sp>
      <p:sp>
        <p:nvSpPr>
          <p:cNvPr id="8" name="Google Shape;409;p34">
            <a:extLst>
              <a:ext uri="{FF2B5EF4-FFF2-40B4-BE49-F238E27FC236}">
                <a16:creationId xmlns:a16="http://schemas.microsoft.com/office/drawing/2014/main" id="{E7578290-0BF2-7A9E-D467-8B19C3C6BD16}"/>
              </a:ext>
            </a:extLst>
          </p:cNvPr>
          <p:cNvSpPr txBox="1">
            <a:spLocks/>
          </p:cNvSpPr>
          <p:nvPr/>
        </p:nvSpPr>
        <p:spPr>
          <a:xfrm>
            <a:off x="4135829" y="2537844"/>
            <a:ext cx="905145" cy="14874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00" b="1" dirty="0">
                <a:latin typeface="Syne" panose="020B0604020202020204" charset="0"/>
              </a:rPr>
              <a:t>AddRoundKey</a:t>
            </a:r>
            <a:endParaRPr lang="en-US" sz="700" b="1" dirty="0"/>
          </a:p>
        </p:txBody>
      </p:sp>
      <p:sp>
        <p:nvSpPr>
          <p:cNvPr id="9" name="Google Shape;409;p34">
            <a:extLst>
              <a:ext uri="{FF2B5EF4-FFF2-40B4-BE49-F238E27FC236}">
                <a16:creationId xmlns:a16="http://schemas.microsoft.com/office/drawing/2014/main" id="{641C522B-6851-6B1E-3E29-063744466BB7}"/>
              </a:ext>
            </a:extLst>
          </p:cNvPr>
          <p:cNvSpPr txBox="1">
            <a:spLocks/>
          </p:cNvSpPr>
          <p:nvPr/>
        </p:nvSpPr>
        <p:spPr>
          <a:xfrm>
            <a:off x="4135829" y="3095536"/>
            <a:ext cx="948135" cy="17744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" b="1" dirty="0">
                <a:latin typeface="Syne" panose="020B0604020202020204" charset="0"/>
              </a:rPr>
              <a:t>SubBytes</a:t>
            </a:r>
            <a:endParaRPr lang="en-US" sz="800" b="1" dirty="0"/>
          </a:p>
        </p:txBody>
      </p:sp>
      <p:sp>
        <p:nvSpPr>
          <p:cNvPr id="10" name="Google Shape;409;p34">
            <a:extLst>
              <a:ext uri="{FF2B5EF4-FFF2-40B4-BE49-F238E27FC236}">
                <a16:creationId xmlns:a16="http://schemas.microsoft.com/office/drawing/2014/main" id="{F60B10FC-B487-F4C6-9602-9983627B9256}"/>
              </a:ext>
            </a:extLst>
          </p:cNvPr>
          <p:cNvSpPr txBox="1">
            <a:spLocks/>
          </p:cNvSpPr>
          <p:nvPr/>
        </p:nvSpPr>
        <p:spPr>
          <a:xfrm>
            <a:off x="4135830" y="3319138"/>
            <a:ext cx="948135" cy="16100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" b="1" dirty="0">
                <a:latin typeface="Syne" panose="020B0604020202020204" charset="0"/>
              </a:rPr>
              <a:t>ShiftRows</a:t>
            </a:r>
            <a:endParaRPr lang="en-US" sz="800" b="1" dirty="0"/>
          </a:p>
        </p:txBody>
      </p:sp>
      <p:sp>
        <p:nvSpPr>
          <p:cNvPr id="11" name="Google Shape;409;p34">
            <a:extLst>
              <a:ext uri="{FF2B5EF4-FFF2-40B4-BE49-F238E27FC236}">
                <a16:creationId xmlns:a16="http://schemas.microsoft.com/office/drawing/2014/main" id="{E7AC2676-3D73-D99F-540B-26CF4DB85E28}"/>
              </a:ext>
            </a:extLst>
          </p:cNvPr>
          <p:cNvSpPr txBox="1">
            <a:spLocks/>
          </p:cNvSpPr>
          <p:nvPr/>
        </p:nvSpPr>
        <p:spPr>
          <a:xfrm>
            <a:off x="4135831" y="3522537"/>
            <a:ext cx="948136" cy="15723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00" b="1" dirty="0">
                <a:latin typeface="Syne" panose="020B0604020202020204" charset="0"/>
              </a:rPr>
              <a:t>AddRoundKey</a:t>
            </a:r>
            <a:endParaRPr lang="en-US" sz="700" b="1" dirty="0"/>
          </a:p>
        </p:txBody>
      </p:sp>
      <p:sp>
        <p:nvSpPr>
          <p:cNvPr id="12" name="Google Shape;409;p34">
            <a:extLst>
              <a:ext uri="{FF2B5EF4-FFF2-40B4-BE49-F238E27FC236}">
                <a16:creationId xmlns:a16="http://schemas.microsoft.com/office/drawing/2014/main" id="{46143387-9E59-FF7A-3E58-713CB3FBFE77}"/>
              </a:ext>
            </a:extLst>
          </p:cNvPr>
          <p:cNvSpPr txBox="1">
            <a:spLocks/>
          </p:cNvSpPr>
          <p:nvPr/>
        </p:nvSpPr>
        <p:spPr>
          <a:xfrm>
            <a:off x="3995260" y="4018155"/>
            <a:ext cx="1171573" cy="21073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 dirty="0">
                <a:latin typeface="Syne" panose="020B0604020202020204" charset="0"/>
              </a:rPr>
              <a:t>CIPHER TEXT</a:t>
            </a:r>
            <a:endParaRPr lang="en-US" sz="1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E111C3-1073-8640-58A3-F5F30A744630}"/>
              </a:ext>
            </a:extLst>
          </p:cNvPr>
          <p:cNvSpPr/>
          <p:nvPr/>
        </p:nvSpPr>
        <p:spPr>
          <a:xfrm>
            <a:off x="4081195" y="1915114"/>
            <a:ext cx="1014414" cy="82959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E89FDB-2942-C88A-7E26-35DAF5A1D604}"/>
              </a:ext>
            </a:extLst>
          </p:cNvPr>
          <p:cNvSpPr/>
          <p:nvPr/>
        </p:nvSpPr>
        <p:spPr>
          <a:xfrm>
            <a:off x="4081195" y="3027341"/>
            <a:ext cx="1040868" cy="72408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F318A6-534C-BB1D-5FED-0D566D60054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88402" y="1249672"/>
            <a:ext cx="0" cy="204381"/>
          </a:xfrm>
          <a:prstGeom prst="straightConnector1">
            <a:avLst/>
          </a:prstGeom>
          <a:ln w="285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41F818-D18D-2123-6FB1-74FA7727ED0E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4588402" y="1664786"/>
            <a:ext cx="0" cy="250328"/>
          </a:xfrm>
          <a:prstGeom prst="straightConnector1">
            <a:avLst/>
          </a:prstGeom>
          <a:ln w="285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8669A3-7524-4387-D13C-0607A5F132D9}"/>
              </a:ext>
            </a:extLst>
          </p:cNvPr>
          <p:cNvCxnSpPr>
            <a:cxnSpLocks/>
          </p:cNvCxnSpPr>
          <p:nvPr/>
        </p:nvCxnSpPr>
        <p:spPr>
          <a:xfrm flipH="1">
            <a:off x="4588398" y="2756597"/>
            <a:ext cx="1" cy="253743"/>
          </a:xfrm>
          <a:prstGeom prst="straightConnector1">
            <a:avLst/>
          </a:prstGeom>
          <a:ln w="285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EFE83B-B0D1-CE93-C25F-8301FE47B275}"/>
              </a:ext>
            </a:extLst>
          </p:cNvPr>
          <p:cNvCxnSpPr>
            <a:cxnSpLocks/>
          </p:cNvCxnSpPr>
          <p:nvPr/>
        </p:nvCxnSpPr>
        <p:spPr>
          <a:xfrm flipH="1">
            <a:off x="4581047" y="3757919"/>
            <a:ext cx="1" cy="253743"/>
          </a:xfrm>
          <a:prstGeom prst="straightConnector1">
            <a:avLst/>
          </a:prstGeom>
          <a:ln w="285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409;p34">
            <a:extLst>
              <a:ext uri="{FF2B5EF4-FFF2-40B4-BE49-F238E27FC236}">
                <a16:creationId xmlns:a16="http://schemas.microsoft.com/office/drawing/2014/main" id="{128155A0-6FC7-61B7-75C8-2D2AE4BDFE17}"/>
              </a:ext>
            </a:extLst>
          </p:cNvPr>
          <p:cNvSpPr txBox="1">
            <a:spLocks/>
          </p:cNvSpPr>
          <p:nvPr/>
        </p:nvSpPr>
        <p:spPr>
          <a:xfrm>
            <a:off x="2514203" y="1445719"/>
            <a:ext cx="942974" cy="2274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00" b="1" dirty="0">
                <a:latin typeface="Syne" panose="020B0604020202020204" charset="0"/>
              </a:rPr>
              <a:t>RoundKey</a:t>
            </a:r>
            <a:endParaRPr lang="en-US" sz="900" b="1" dirty="0"/>
          </a:p>
        </p:txBody>
      </p:sp>
      <p:sp>
        <p:nvSpPr>
          <p:cNvPr id="20" name="Google Shape;409;p34">
            <a:extLst>
              <a:ext uri="{FF2B5EF4-FFF2-40B4-BE49-F238E27FC236}">
                <a16:creationId xmlns:a16="http://schemas.microsoft.com/office/drawing/2014/main" id="{367CF692-0573-56B5-C8AB-9B422D09EEEC}"/>
              </a:ext>
            </a:extLst>
          </p:cNvPr>
          <p:cNvSpPr txBox="1">
            <a:spLocks/>
          </p:cNvSpPr>
          <p:nvPr/>
        </p:nvSpPr>
        <p:spPr>
          <a:xfrm>
            <a:off x="2514203" y="2494113"/>
            <a:ext cx="942974" cy="2274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 dirty="0">
                <a:latin typeface="Syne" panose="020B0604020202020204" charset="0"/>
              </a:rPr>
              <a:t>RoundKey</a:t>
            </a:r>
            <a:endParaRPr lang="en-US" sz="1000" b="1" dirty="0"/>
          </a:p>
        </p:txBody>
      </p:sp>
      <p:sp>
        <p:nvSpPr>
          <p:cNvPr id="21" name="Google Shape;409;p34">
            <a:extLst>
              <a:ext uri="{FF2B5EF4-FFF2-40B4-BE49-F238E27FC236}">
                <a16:creationId xmlns:a16="http://schemas.microsoft.com/office/drawing/2014/main" id="{4EFDF57E-6AB8-7A43-7F3C-289FA4CBE1C5}"/>
              </a:ext>
            </a:extLst>
          </p:cNvPr>
          <p:cNvSpPr txBox="1">
            <a:spLocks/>
          </p:cNvSpPr>
          <p:nvPr/>
        </p:nvSpPr>
        <p:spPr>
          <a:xfrm>
            <a:off x="2514203" y="3487388"/>
            <a:ext cx="942974" cy="20035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 dirty="0">
                <a:latin typeface="Syne" panose="020B0604020202020204" charset="0"/>
              </a:rPr>
              <a:t>RoundKey</a:t>
            </a:r>
            <a:endParaRPr lang="en-US" sz="10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CA7E21-0792-43D4-39BB-F1BDBE6A6A12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>
            <a:off x="3457177" y="1559419"/>
            <a:ext cx="507206" cy="1"/>
          </a:xfrm>
          <a:prstGeom prst="straightConnector1">
            <a:avLst/>
          </a:prstGeom>
          <a:ln w="285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E7E389-8067-ACBD-60A8-D82B630199BB}"/>
              </a:ext>
            </a:extLst>
          </p:cNvPr>
          <p:cNvCxnSpPr>
            <a:cxnSpLocks/>
          </p:cNvCxnSpPr>
          <p:nvPr/>
        </p:nvCxnSpPr>
        <p:spPr>
          <a:xfrm>
            <a:off x="3457177" y="2607813"/>
            <a:ext cx="597563" cy="0"/>
          </a:xfrm>
          <a:prstGeom prst="straightConnector1">
            <a:avLst/>
          </a:prstGeom>
          <a:ln w="285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73449F-333A-32D1-69CF-479753AC258D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457177" y="3587564"/>
            <a:ext cx="597563" cy="0"/>
          </a:xfrm>
          <a:prstGeom prst="straightConnector1">
            <a:avLst/>
          </a:prstGeom>
          <a:ln w="285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E5B6C35E-AA7E-F90C-5D79-B44092CE6B24}"/>
              </a:ext>
            </a:extLst>
          </p:cNvPr>
          <p:cNvSpPr/>
          <p:nvPr/>
        </p:nvSpPr>
        <p:spPr>
          <a:xfrm>
            <a:off x="5307801" y="1424353"/>
            <a:ext cx="114300" cy="270132"/>
          </a:xfrm>
          <a:prstGeom prst="rightBrace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9484D38D-283D-DD0C-E203-DA36C4A0A1CA}"/>
              </a:ext>
            </a:extLst>
          </p:cNvPr>
          <p:cNvSpPr/>
          <p:nvPr/>
        </p:nvSpPr>
        <p:spPr>
          <a:xfrm>
            <a:off x="5318516" y="1898237"/>
            <a:ext cx="68427" cy="846475"/>
          </a:xfrm>
          <a:prstGeom prst="rightBrace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8A79D533-9AFA-C09C-779A-84A29B6566B7}"/>
              </a:ext>
            </a:extLst>
          </p:cNvPr>
          <p:cNvSpPr/>
          <p:nvPr/>
        </p:nvSpPr>
        <p:spPr>
          <a:xfrm>
            <a:off x="5293066" y="3027342"/>
            <a:ext cx="93874" cy="730578"/>
          </a:xfrm>
          <a:prstGeom prst="rightBrace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B89BBF-5632-0EAF-BA0B-77F8325D602E}"/>
              </a:ext>
            </a:extLst>
          </p:cNvPr>
          <p:cNvSpPr txBox="1"/>
          <p:nvPr/>
        </p:nvSpPr>
        <p:spPr>
          <a:xfrm>
            <a:off x="5393958" y="1427190"/>
            <a:ext cx="934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ckwell" panose="02060603020205020403" pitchFamily="18" charset="0"/>
              </a:rPr>
              <a:t>1</a:t>
            </a:r>
            <a:r>
              <a:rPr lang="en-US" sz="1000" baseline="30000" dirty="0">
                <a:latin typeface="Syne" panose="020B0604020202020204" charset="0"/>
              </a:rPr>
              <a:t>st</a:t>
            </a:r>
            <a:r>
              <a:rPr lang="en-US" sz="1000" dirty="0">
                <a:latin typeface="Syne" panose="020B0604020202020204" charset="0"/>
              </a:rPr>
              <a:t> Round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56153B-394A-DF1C-D4DC-D0C79E8567DD}"/>
              </a:ext>
            </a:extLst>
          </p:cNvPr>
          <p:cNvSpPr txBox="1"/>
          <p:nvPr/>
        </p:nvSpPr>
        <p:spPr>
          <a:xfrm>
            <a:off x="5287151" y="2169123"/>
            <a:ext cx="7617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yne" panose="020B0604020202020204" charset="0"/>
              </a:rPr>
              <a:t>Repeat</a:t>
            </a:r>
            <a:br>
              <a:rPr lang="en-US" sz="1000" dirty="0">
                <a:latin typeface="Syne" panose="020B0604020202020204" charset="0"/>
              </a:rPr>
            </a:br>
            <a:r>
              <a:rPr lang="en-US" sz="1000" dirty="0">
                <a:latin typeface="Syne" panose="020B0604020202020204" charset="0"/>
              </a:rPr>
              <a:t>Nr-</a:t>
            </a:r>
            <a:r>
              <a:rPr lang="en-US" sz="1000" dirty="0">
                <a:latin typeface="Rockwell" panose="02060603020205020403" pitchFamily="18" charset="0"/>
              </a:rPr>
              <a:t>1</a:t>
            </a:r>
            <a:br>
              <a:rPr lang="en-US" sz="1000" dirty="0">
                <a:latin typeface="Syne" panose="020B0604020202020204" charset="0"/>
              </a:rPr>
            </a:br>
            <a:r>
              <a:rPr lang="en-US" sz="1000" dirty="0">
                <a:latin typeface="Syne" panose="020B0604020202020204" charset="0"/>
              </a:rPr>
              <a:t>Round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654C83-B4FC-8129-E5FC-7902EED7F5F7}"/>
              </a:ext>
            </a:extLst>
          </p:cNvPr>
          <p:cNvSpPr txBox="1"/>
          <p:nvPr/>
        </p:nvSpPr>
        <p:spPr>
          <a:xfrm>
            <a:off x="5364951" y="3259927"/>
            <a:ext cx="12696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Syne" panose="020B0604020202020204" charset="0"/>
              </a:rPr>
              <a:t>Last Round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401AFF-3E79-AAAA-F209-642CDDBD1E0E}"/>
              </a:ext>
            </a:extLst>
          </p:cNvPr>
          <p:cNvSpPr txBox="1"/>
          <p:nvPr/>
        </p:nvSpPr>
        <p:spPr>
          <a:xfrm>
            <a:off x="3289849" y="461076"/>
            <a:ext cx="2597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600" b="1" dirty="0">
                <a:highlight>
                  <a:srgbClr val="FFFF00"/>
                </a:highlight>
                <a:latin typeface="Syne" panose="020B0604020202020204" charset="0"/>
              </a:rPr>
              <a:t>AES ENCRYPTION</a:t>
            </a:r>
            <a:endParaRPr lang="en-US" sz="1600" dirty="0">
              <a:highlight>
                <a:srgbClr val="FFFF00"/>
              </a:highlight>
            </a:endParaRPr>
          </a:p>
        </p:txBody>
      </p:sp>
      <p:pic>
        <p:nvPicPr>
          <p:cNvPr id="32" name="Picture 2" descr="Advanced Encryption Standard - Wikipedia">
            <a:extLst>
              <a:ext uri="{FF2B5EF4-FFF2-40B4-BE49-F238E27FC236}">
                <a16:creationId xmlns:a16="http://schemas.microsoft.com/office/drawing/2014/main" id="{39C88BFA-EB4C-B490-7C96-5286A783B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413" y="658115"/>
            <a:ext cx="1492891" cy="116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74BC8FEA-C9F6-B988-AEE7-B9A4A7425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46" y="2071542"/>
            <a:ext cx="2531625" cy="9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A1E9ECE6-9697-96C1-ACB2-42E7F3FC5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759" y="3184256"/>
            <a:ext cx="2274797" cy="120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Advanced Encryption Standard - Wikipedia">
            <a:extLst>
              <a:ext uri="{FF2B5EF4-FFF2-40B4-BE49-F238E27FC236}">
                <a16:creationId xmlns:a16="http://schemas.microsoft.com/office/drawing/2014/main" id="{7993B96E-BA72-867D-C7E8-775C0722D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65" y="1778527"/>
            <a:ext cx="2024474" cy="105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2F9C3B5-4BBB-E2DB-C6B1-7D88FCE1AD79}"/>
              </a:ext>
            </a:extLst>
          </p:cNvPr>
          <p:cNvSpPr/>
          <p:nvPr/>
        </p:nvSpPr>
        <p:spPr>
          <a:xfrm>
            <a:off x="2470029" y="987028"/>
            <a:ext cx="3647733" cy="332511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F217602-E675-DDFC-B7E6-102CEACA4497}"/>
              </a:ext>
            </a:extLst>
          </p:cNvPr>
          <p:cNvCxnSpPr>
            <a:stCxn id="4" idx="3"/>
            <a:endCxn id="32" idx="1"/>
          </p:cNvCxnSpPr>
          <p:nvPr/>
        </p:nvCxnSpPr>
        <p:spPr>
          <a:xfrm flipV="1">
            <a:off x="5212421" y="1238943"/>
            <a:ext cx="1272992" cy="320477"/>
          </a:xfrm>
          <a:prstGeom prst="bentConnector3">
            <a:avLst>
              <a:gd name="adj1" fmla="val 5106"/>
            </a:avLst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C4982C5-165E-AC34-980D-4DC1489EAB5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03305" y="2208173"/>
            <a:ext cx="1171041" cy="331676"/>
          </a:xfrm>
          <a:prstGeom prst="bentConnector3">
            <a:avLst>
              <a:gd name="adj1" fmla="val 73181"/>
            </a:avLst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2F2E92C-6D43-995D-8CC2-0C4D51329FFB}"/>
              </a:ext>
            </a:extLst>
          </p:cNvPr>
          <p:cNvCxnSpPr>
            <a:cxnSpLocks/>
          </p:cNvCxnSpPr>
          <p:nvPr/>
        </p:nvCxnSpPr>
        <p:spPr>
          <a:xfrm>
            <a:off x="5109394" y="2422621"/>
            <a:ext cx="1307150" cy="1458191"/>
          </a:xfrm>
          <a:prstGeom prst="bentConnector3">
            <a:avLst>
              <a:gd name="adj1" fmla="val 8465"/>
            </a:avLst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443CDB-6B9B-439A-0CF7-DAB8D3320F51}"/>
              </a:ext>
            </a:extLst>
          </p:cNvPr>
          <p:cNvCxnSpPr>
            <a:cxnSpLocks/>
          </p:cNvCxnSpPr>
          <p:nvPr/>
        </p:nvCxnSpPr>
        <p:spPr>
          <a:xfrm flipH="1">
            <a:off x="2433939" y="2027538"/>
            <a:ext cx="1620801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83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09;p34">
            <a:extLst>
              <a:ext uri="{FF2B5EF4-FFF2-40B4-BE49-F238E27FC236}">
                <a16:creationId xmlns:a16="http://schemas.microsoft.com/office/drawing/2014/main" id="{A4F3DF0F-9E47-9121-27B0-C0D54084EE59}"/>
              </a:ext>
            </a:extLst>
          </p:cNvPr>
          <p:cNvSpPr txBox="1">
            <a:spLocks/>
          </p:cNvSpPr>
          <p:nvPr/>
        </p:nvSpPr>
        <p:spPr>
          <a:xfrm>
            <a:off x="3568971" y="372806"/>
            <a:ext cx="1581673" cy="2701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latin typeface="Syne" panose="020B0604020202020204" charset="0"/>
              </a:rPr>
              <a:t>CIPHER TEXT</a:t>
            </a:r>
            <a:endParaRPr lang="en-US" b="1" dirty="0"/>
          </a:p>
        </p:txBody>
      </p:sp>
      <p:sp>
        <p:nvSpPr>
          <p:cNvPr id="4" name="Google Shape;409;p34">
            <a:extLst>
              <a:ext uri="{FF2B5EF4-FFF2-40B4-BE49-F238E27FC236}">
                <a16:creationId xmlns:a16="http://schemas.microsoft.com/office/drawing/2014/main" id="{9D7F78C2-7D93-F792-FE54-A89EBF820C32}"/>
              </a:ext>
            </a:extLst>
          </p:cNvPr>
          <p:cNvSpPr txBox="1">
            <a:spLocks/>
          </p:cNvSpPr>
          <p:nvPr/>
        </p:nvSpPr>
        <p:spPr>
          <a:xfrm>
            <a:off x="3523988" y="896681"/>
            <a:ext cx="1671638" cy="2701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latin typeface="Syne" panose="020B0604020202020204" charset="0"/>
              </a:rPr>
              <a:t>AddRoundKey</a:t>
            </a:r>
            <a:endParaRPr lang="en-US" b="1" dirty="0"/>
          </a:p>
        </p:txBody>
      </p:sp>
      <p:sp>
        <p:nvSpPr>
          <p:cNvPr id="5" name="Google Shape;409;p34">
            <a:extLst>
              <a:ext uri="{FF2B5EF4-FFF2-40B4-BE49-F238E27FC236}">
                <a16:creationId xmlns:a16="http://schemas.microsoft.com/office/drawing/2014/main" id="{3C41EF88-E197-4B66-1983-C680B348351E}"/>
              </a:ext>
            </a:extLst>
          </p:cNvPr>
          <p:cNvSpPr txBox="1">
            <a:spLocks/>
          </p:cNvSpPr>
          <p:nvPr/>
        </p:nvSpPr>
        <p:spPr>
          <a:xfrm>
            <a:off x="3699540" y="1556287"/>
            <a:ext cx="1320534" cy="2701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latin typeface="Syne" panose="020B0604020202020204" charset="0"/>
              </a:rPr>
              <a:t>InvShiftRows</a:t>
            </a:r>
            <a:endParaRPr lang="en-US" sz="1100" b="1" dirty="0"/>
          </a:p>
        </p:txBody>
      </p:sp>
      <p:sp>
        <p:nvSpPr>
          <p:cNvPr id="6" name="Google Shape;409;p34">
            <a:extLst>
              <a:ext uri="{FF2B5EF4-FFF2-40B4-BE49-F238E27FC236}">
                <a16:creationId xmlns:a16="http://schemas.microsoft.com/office/drawing/2014/main" id="{D9CE4E1A-DC0E-50DF-A4A4-93C6B2CA4662}"/>
              </a:ext>
            </a:extLst>
          </p:cNvPr>
          <p:cNvSpPr txBox="1">
            <a:spLocks/>
          </p:cNvSpPr>
          <p:nvPr/>
        </p:nvSpPr>
        <p:spPr>
          <a:xfrm>
            <a:off x="3699540" y="1880137"/>
            <a:ext cx="1320534" cy="2701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latin typeface="Syne" panose="020B0604020202020204" charset="0"/>
              </a:rPr>
              <a:t>InvSubBytes</a:t>
            </a:r>
            <a:endParaRPr lang="en-US" sz="1100" b="1" dirty="0"/>
          </a:p>
        </p:txBody>
      </p:sp>
      <p:sp>
        <p:nvSpPr>
          <p:cNvPr id="7" name="Google Shape;409;p34">
            <a:extLst>
              <a:ext uri="{FF2B5EF4-FFF2-40B4-BE49-F238E27FC236}">
                <a16:creationId xmlns:a16="http://schemas.microsoft.com/office/drawing/2014/main" id="{BAC1EF43-331F-5014-93E9-9EA9EC8BE94C}"/>
              </a:ext>
            </a:extLst>
          </p:cNvPr>
          <p:cNvSpPr txBox="1">
            <a:spLocks/>
          </p:cNvSpPr>
          <p:nvPr/>
        </p:nvSpPr>
        <p:spPr>
          <a:xfrm>
            <a:off x="3699540" y="2203987"/>
            <a:ext cx="1320534" cy="2701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50" b="1" dirty="0">
                <a:latin typeface="Syne" panose="020B0604020202020204" charset="0"/>
              </a:rPr>
              <a:t>AddRoundKey</a:t>
            </a:r>
            <a:endParaRPr lang="en-US" sz="1050" b="1" dirty="0"/>
          </a:p>
        </p:txBody>
      </p:sp>
      <p:sp>
        <p:nvSpPr>
          <p:cNvPr id="8" name="Google Shape;409;p34">
            <a:extLst>
              <a:ext uri="{FF2B5EF4-FFF2-40B4-BE49-F238E27FC236}">
                <a16:creationId xmlns:a16="http://schemas.microsoft.com/office/drawing/2014/main" id="{E7B2EBCF-E3EA-F707-D938-87ABBA8C7A92}"/>
              </a:ext>
            </a:extLst>
          </p:cNvPr>
          <p:cNvSpPr txBox="1">
            <a:spLocks/>
          </p:cNvSpPr>
          <p:nvPr/>
        </p:nvSpPr>
        <p:spPr>
          <a:xfrm>
            <a:off x="3699540" y="2527837"/>
            <a:ext cx="1320534" cy="2701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 dirty="0">
                <a:latin typeface="Syne" panose="020B0604020202020204" charset="0"/>
              </a:rPr>
              <a:t>InvMixColumns</a:t>
            </a:r>
            <a:endParaRPr lang="en-US" sz="1000" b="1" dirty="0"/>
          </a:p>
        </p:txBody>
      </p:sp>
      <p:sp>
        <p:nvSpPr>
          <p:cNvPr id="9" name="Google Shape;409;p34">
            <a:extLst>
              <a:ext uri="{FF2B5EF4-FFF2-40B4-BE49-F238E27FC236}">
                <a16:creationId xmlns:a16="http://schemas.microsoft.com/office/drawing/2014/main" id="{71FEAC9C-F29B-FA69-76AD-9D3164F9FC83}"/>
              </a:ext>
            </a:extLst>
          </p:cNvPr>
          <p:cNvSpPr txBox="1">
            <a:spLocks/>
          </p:cNvSpPr>
          <p:nvPr/>
        </p:nvSpPr>
        <p:spPr>
          <a:xfrm>
            <a:off x="3699540" y="3182016"/>
            <a:ext cx="1320534" cy="2701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latin typeface="Syne" panose="020B0604020202020204" charset="0"/>
              </a:rPr>
              <a:t>InvShiftRows</a:t>
            </a:r>
            <a:endParaRPr lang="en-US" sz="1100" b="1" dirty="0"/>
          </a:p>
        </p:txBody>
      </p:sp>
      <p:sp>
        <p:nvSpPr>
          <p:cNvPr id="10" name="Google Shape;409;p34">
            <a:extLst>
              <a:ext uri="{FF2B5EF4-FFF2-40B4-BE49-F238E27FC236}">
                <a16:creationId xmlns:a16="http://schemas.microsoft.com/office/drawing/2014/main" id="{8A231D25-6E38-6070-F6DB-A54B2B0FAC01}"/>
              </a:ext>
            </a:extLst>
          </p:cNvPr>
          <p:cNvSpPr txBox="1">
            <a:spLocks/>
          </p:cNvSpPr>
          <p:nvPr/>
        </p:nvSpPr>
        <p:spPr>
          <a:xfrm>
            <a:off x="3699540" y="3505866"/>
            <a:ext cx="1320534" cy="2701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latin typeface="Syne" panose="020B0604020202020204" charset="0"/>
              </a:rPr>
              <a:t>InvSubBytes</a:t>
            </a:r>
            <a:endParaRPr lang="en-US" sz="1100" b="1" dirty="0"/>
          </a:p>
        </p:txBody>
      </p:sp>
      <p:sp>
        <p:nvSpPr>
          <p:cNvPr id="11" name="Google Shape;409;p34">
            <a:extLst>
              <a:ext uri="{FF2B5EF4-FFF2-40B4-BE49-F238E27FC236}">
                <a16:creationId xmlns:a16="http://schemas.microsoft.com/office/drawing/2014/main" id="{217D43E0-2209-5C81-42E8-8DDC052E2AA6}"/>
              </a:ext>
            </a:extLst>
          </p:cNvPr>
          <p:cNvSpPr txBox="1">
            <a:spLocks/>
          </p:cNvSpPr>
          <p:nvPr/>
        </p:nvSpPr>
        <p:spPr>
          <a:xfrm>
            <a:off x="3699540" y="3829716"/>
            <a:ext cx="1320534" cy="2701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50" b="1" dirty="0">
                <a:latin typeface="Syne" panose="020B0604020202020204" charset="0"/>
              </a:rPr>
              <a:t>AddRoundKey</a:t>
            </a:r>
            <a:endParaRPr lang="en-US" sz="1050" b="1" dirty="0"/>
          </a:p>
        </p:txBody>
      </p:sp>
      <p:sp>
        <p:nvSpPr>
          <p:cNvPr id="12" name="Google Shape;409;p34">
            <a:extLst>
              <a:ext uri="{FF2B5EF4-FFF2-40B4-BE49-F238E27FC236}">
                <a16:creationId xmlns:a16="http://schemas.microsoft.com/office/drawing/2014/main" id="{18C773B7-06AA-1AEB-DA85-535F9B62E6E0}"/>
              </a:ext>
            </a:extLst>
          </p:cNvPr>
          <p:cNvSpPr txBox="1">
            <a:spLocks/>
          </p:cNvSpPr>
          <p:nvPr/>
        </p:nvSpPr>
        <p:spPr>
          <a:xfrm>
            <a:off x="3568970" y="4425694"/>
            <a:ext cx="1581673" cy="2701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latin typeface="Syne" panose="020B0604020202020204" charset="0"/>
              </a:rPr>
              <a:t>PLAIN TEXT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9868C0-C393-256F-275C-647C6A4DFD55}"/>
              </a:ext>
            </a:extLst>
          </p:cNvPr>
          <p:cNvSpPr/>
          <p:nvPr/>
        </p:nvSpPr>
        <p:spPr>
          <a:xfrm>
            <a:off x="3636169" y="1492659"/>
            <a:ext cx="1457326" cy="136351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C768BC-BF7C-ED24-5DF0-E2D0CEC488BB}"/>
              </a:ext>
            </a:extLst>
          </p:cNvPr>
          <p:cNvSpPr/>
          <p:nvPr/>
        </p:nvSpPr>
        <p:spPr>
          <a:xfrm>
            <a:off x="3636169" y="3123816"/>
            <a:ext cx="1457326" cy="102670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CCF3F8-DBC5-D7B7-5341-9735C1C85F60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4359807" y="642938"/>
            <a:ext cx="1" cy="253743"/>
          </a:xfrm>
          <a:prstGeom prst="straightConnector1">
            <a:avLst/>
          </a:prstGeom>
          <a:ln w="285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6C3ECD-2308-BA1A-CE76-93299A8141D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359806" y="1166813"/>
            <a:ext cx="5026" cy="325846"/>
          </a:xfrm>
          <a:prstGeom prst="straightConnector1">
            <a:avLst/>
          </a:prstGeom>
          <a:ln w="285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0249A1-E204-723B-1B39-EF12D5330102}"/>
              </a:ext>
            </a:extLst>
          </p:cNvPr>
          <p:cNvCxnSpPr/>
          <p:nvPr/>
        </p:nvCxnSpPr>
        <p:spPr>
          <a:xfrm flipH="1">
            <a:off x="4359805" y="2851970"/>
            <a:ext cx="1" cy="253743"/>
          </a:xfrm>
          <a:prstGeom prst="straightConnector1">
            <a:avLst/>
          </a:prstGeom>
          <a:ln w="285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8E1007-004D-BFDD-3351-0D5EB71D17EB}"/>
              </a:ext>
            </a:extLst>
          </p:cNvPr>
          <p:cNvCxnSpPr/>
          <p:nvPr/>
        </p:nvCxnSpPr>
        <p:spPr>
          <a:xfrm flipH="1">
            <a:off x="4359804" y="4171951"/>
            <a:ext cx="1" cy="253743"/>
          </a:xfrm>
          <a:prstGeom prst="straightConnector1">
            <a:avLst/>
          </a:prstGeom>
          <a:ln w="285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409;p34">
            <a:extLst>
              <a:ext uri="{FF2B5EF4-FFF2-40B4-BE49-F238E27FC236}">
                <a16:creationId xmlns:a16="http://schemas.microsoft.com/office/drawing/2014/main" id="{F1905150-D02E-608E-9EEF-895A6122AAD4}"/>
              </a:ext>
            </a:extLst>
          </p:cNvPr>
          <p:cNvSpPr txBox="1">
            <a:spLocks/>
          </p:cNvSpPr>
          <p:nvPr/>
        </p:nvSpPr>
        <p:spPr>
          <a:xfrm>
            <a:off x="1016532" y="896681"/>
            <a:ext cx="1248037" cy="2701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latin typeface="Syne" panose="020B0604020202020204" charset="0"/>
              </a:rPr>
              <a:t>RoundKey</a:t>
            </a:r>
            <a:endParaRPr lang="en-US" b="1" dirty="0"/>
          </a:p>
        </p:txBody>
      </p:sp>
      <p:sp>
        <p:nvSpPr>
          <p:cNvPr id="20" name="Google Shape;409;p34">
            <a:extLst>
              <a:ext uri="{FF2B5EF4-FFF2-40B4-BE49-F238E27FC236}">
                <a16:creationId xmlns:a16="http://schemas.microsoft.com/office/drawing/2014/main" id="{2005B449-9A55-454A-AF02-4959F7E619C2}"/>
              </a:ext>
            </a:extLst>
          </p:cNvPr>
          <p:cNvSpPr txBox="1">
            <a:spLocks/>
          </p:cNvSpPr>
          <p:nvPr/>
        </p:nvSpPr>
        <p:spPr>
          <a:xfrm>
            <a:off x="1016531" y="2203987"/>
            <a:ext cx="1248037" cy="2701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latin typeface="Syne" panose="020B0604020202020204" charset="0"/>
              </a:rPr>
              <a:t>RoundKey</a:t>
            </a:r>
            <a:endParaRPr lang="en-US" b="1" dirty="0"/>
          </a:p>
        </p:txBody>
      </p:sp>
      <p:sp>
        <p:nvSpPr>
          <p:cNvPr id="21" name="Google Shape;409;p34">
            <a:extLst>
              <a:ext uri="{FF2B5EF4-FFF2-40B4-BE49-F238E27FC236}">
                <a16:creationId xmlns:a16="http://schemas.microsoft.com/office/drawing/2014/main" id="{B325806E-6630-E0E6-42D5-C8D7023CFF9A}"/>
              </a:ext>
            </a:extLst>
          </p:cNvPr>
          <p:cNvSpPr txBox="1">
            <a:spLocks/>
          </p:cNvSpPr>
          <p:nvPr/>
        </p:nvSpPr>
        <p:spPr>
          <a:xfrm>
            <a:off x="1016532" y="3829716"/>
            <a:ext cx="1248037" cy="2701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latin typeface="Syne" panose="020B0604020202020204" charset="0"/>
              </a:rPr>
              <a:t>RoundKey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7BBAE9-25C7-0A11-23A3-5858BD15B76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264569" y="1031747"/>
            <a:ext cx="1259419" cy="0"/>
          </a:xfrm>
          <a:prstGeom prst="straightConnector1">
            <a:avLst/>
          </a:prstGeom>
          <a:ln w="285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4C212D-C118-6A74-DD12-7D817614E6F0}"/>
              </a:ext>
            </a:extLst>
          </p:cNvPr>
          <p:cNvCxnSpPr>
            <a:cxnSpLocks/>
          </p:cNvCxnSpPr>
          <p:nvPr/>
        </p:nvCxnSpPr>
        <p:spPr>
          <a:xfrm>
            <a:off x="2264568" y="2339053"/>
            <a:ext cx="1371601" cy="0"/>
          </a:xfrm>
          <a:prstGeom prst="straightConnector1">
            <a:avLst/>
          </a:prstGeom>
          <a:ln w="285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90EB06-CE0A-AF43-C4BB-C9172155F646}"/>
              </a:ext>
            </a:extLst>
          </p:cNvPr>
          <p:cNvCxnSpPr>
            <a:cxnSpLocks/>
          </p:cNvCxnSpPr>
          <p:nvPr/>
        </p:nvCxnSpPr>
        <p:spPr>
          <a:xfrm>
            <a:off x="2264567" y="3964782"/>
            <a:ext cx="1371601" cy="0"/>
          </a:xfrm>
          <a:prstGeom prst="straightConnector1">
            <a:avLst/>
          </a:prstGeom>
          <a:ln w="285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F1A162A0-EA6F-C5D5-E840-DB85377E880F}"/>
              </a:ext>
            </a:extLst>
          </p:cNvPr>
          <p:cNvSpPr/>
          <p:nvPr/>
        </p:nvSpPr>
        <p:spPr>
          <a:xfrm>
            <a:off x="5343525" y="896681"/>
            <a:ext cx="114300" cy="270132"/>
          </a:xfrm>
          <a:prstGeom prst="rightBrace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1E317E2D-0A1B-0895-E0AC-BF13E6F67EDD}"/>
              </a:ext>
            </a:extLst>
          </p:cNvPr>
          <p:cNvSpPr/>
          <p:nvPr/>
        </p:nvSpPr>
        <p:spPr>
          <a:xfrm>
            <a:off x="5343525" y="1461702"/>
            <a:ext cx="114300" cy="1390268"/>
          </a:xfrm>
          <a:prstGeom prst="rightBrace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62C8A831-D6B4-1775-1DA7-54B91EE5FE6A}"/>
              </a:ext>
            </a:extLst>
          </p:cNvPr>
          <p:cNvSpPr/>
          <p:nvPr/>
        </p:nvSpPr>
        <p:spPr>
          <a:xfrm>
            <a:off x="5343526" y="3109529"/>
            <a:ext cx="111266" cy="1040991"/>
          </a:xfrm>
          <a:prstGeom prst="rightBrace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E3C2C8-F895-D694-A680-EF244F001FCF}"/>
              </a:ext>
            </a:extLst>
          </p:cNvPr>
          <p:cNvSpPr txBox="1"/>
          <p:nvPr/>
        </p:nvSpPr>
        <p:spPr>
          <a:xfrm>
            <a:off x="5564008" y="877858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1</a:t>
            </a:r>
            <a:r>
              <a:rPr lang="en-US" baseline="30000" dirty="0">
                <a:latin typeface="Syne" panose="020B0604020202020204" charset="0"/>
              </a:rPr>
              <a:t>st</a:t>
            </a:r>
            <a:r>
              <a:rPr lang="en-US" dirty="0">
                <a:latin typeface="Syne" panose="020B0604020202020204" charset="0"/>
              </a:rPr>
              <a:t> Round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CD49EF-5CBD-70AB-6D9B-F8D958E128B8}"/>
              </a:ext>
            </a:extLst>
          </p:cNvPr>
          <p:cNvSpPr txBox="1"/>
          <p:nvPr/>
        </p:nvSpPr>
        <p:spPr>
          <a:xfrm>
            <a:off x="5564008" y="1805082"/>
            <a:ext cx="7617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yne" panose="020B0604020202020204" charset="0"/>
              </a:rPr>
              <a:t>Repeat</a:t>
            </a:r>
            <a:br>
              <a:rPr lang="en-US" dirty="0">
                <a:latin typeface="Syne" panose="020B0604020202020204" charset="0"/>
              </a:rPr>
            </a:br>
            <a:r>
              <a:rPr lang="en-US" dirty="0">
                <a:latin typeface="Syne" panose="020B0604020202020204" charset="0"/>
              </a:rPr>
              <a:t>Nr-</a:t>
            </a:r>
            <a:r>
              <a:rPr lang="en-US" dirty="0">
                <a:latin typeface="Rockwell" panose="02060603020205020403" pitchFamily="18" charset="0"/>
              </a:rPr>
              <a:t>1</a:t>
            </a:r>
            <a:br>
              <a:rPr lang="en-US" dirty="0">
                <a:latin typeface="Syne" panose="020B0604020202020204" charset="0"/>
              </a:rPr>
            </a:br>
            <a:r>
              <a:rPr lang="en-US" dirty="0">
                <a:latin typeface="Syne" panose="020B0604020202020204" charset="0"/>
              </a:rPr>
              <a:t>Round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32FE60-63AD-397B-2E12-8A803B963081}"/>
              </a:ext>
            </a:extLst>
          </p:cNvPr>
          <p:cNvSpPr txBox="1"/>
          <p:nvPr/>
        </p:nvSpPr>
        <p:spPr>
          <a:xfrm>
            <a:off x="5564008" y="3476135"/>
            <a:ext cx="12696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yne" panose="020B0604020202020204" charset="0"/>
              </a:rPr>
              <a:t>Last Round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497C37-A745-44F8-1495-9D1F168573A9}"/>
              </a:ext>
            </a:extLst>
          </p:cNvPr>
          <p:cNvSpPr txBox="1"/>
          <p:nvPr/>
        </p:nvSpPr>
        <p:spPr>
          <a:xfrm>
            <a:off x="6115050" y="323206"/>
            <a:ext cx="2597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>
                <a:highlight>
                  <a:srgbClr val="FFFF00"/>
                </a:highlight>
                <a:latin typeface="Syne" panose="020B0604020202020204" charset="0"/>
              </a:rPr>
              <a:t>AES DECRYPTION</a:t>
            </a:r>
            <a:endParaRPr lang="en-US" sz="1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1291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"/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i="1" dirty="0"/>
              <a:t>Dual-Encryption </a:t>
            </a:r>
            <a:r>
              <a:rPr lang="en" sz="2800" dirty="0"/>
              <a:t>Storage</a:t>
            </a:r>
            <a:endParaRPr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BCA82-8BE3-3536-595F-5EE55302D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215" y="1461041"/>
            <a:ext cx="4581569" cy="26180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9;p34">
            <a:extLst>
              <a:ext uri="{FF2B5EF4-FFF2-40B4-BE49-F238E27FC236}">
                <a16:creationId xmlns:a16="http://schemas.microsoft.com/office/drawing/2014/main" id="{3A26303F-49AB-4102-7F01-8ECECC8457D3}"/>
              </a:ext>
            </a:extLst>
          </p:cNvPr>
          <p:cNvSpPr txBox="1">
            <a:spLocks/>
          </p:cNvSpPr>
          <p:nvPr/>
        </p:nvSpPr>
        <p:spPr>
          <a:xfrm>
            <a:off x="3781164" y="787144"/>
            <a:ext cx="1581673" cy="2701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latin typeface="Syne" panose="020B0604020202020204" charset="0"/>
              </a:rPr>
              <a:t>INPUT FILE</a:t>
            </a:r>
            <a:endParaRPr lang="en-US" b="1" dirty="0"/>
          </a:p>
        </p:txBody>
      </p:sp>
      <p:sp>
        <p:nvSpPr>
          <p:cNvPr id="3" name="Google Shape;409;p34">
            <a:extLst>
              <a:ext uri="{FF2B5EF4-FFF2-40B4-BE49-F238E27FC236}">
                <a16:creationId xmlns:a16="http://schemas.microsoft.com/office/drawing/2014/main" id="{3F44CF04-B592-9E7E-0AE9-5372C0F992DC}"/>
              </a:ext>
            </a:extLst>
          </p:cNvPr>
          <p:cNvSpPr txBox="1">
            <a:spLocks/>
          </p:cNvSpPr>
          <p:nvPr/>
        </p:nvSpPr>
        <p:spPr>
          <a:xfrm>
            <a:off x="1020516" y="1259880"/>
            <a:ext cx="1969770" cy="2701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50" b="1" dirty="0">
                <a:latin typeface="Syne" panose="020B0604020202020204" charset="0"/>
              </a:rPr>
              <a:t>ENCRYPTION</a:t>
            </a:r>
            <a:endParaRPr lang="en-US" sz="1050" b="1" dirty="0"/>
          </a:p>
        </p:txBody>
      </p:sp>
      <p:sp>
        <p:nvSpPr>
          <p:cNvPr id="4" name="Google Shape;409;p34">
            <a:extLst>
              <a:ext uri="{FF2B5EF4-FFF2-40B4-BE49-F238E27FC236}">
                <a16:creationId xmlns:a16="http://schemas.microsoft.com/office/drawing/2014/main" id="{02020DDA-F23D-11EB-9179-E6774A3BFCF8}"/>
              </a:ext>
            </a:extLst>
          </p:cNvPr>
          <p:cNvSpPr txBox="1">
            <a:spLocks/>
          </p:cNvSpPr>
          <p:nvPr/>
        </p:nvSpPr>
        <p:spPr>
          <a:xfrm>
            <a:off x="3911733" y="2218275"/>
            <a:ext cx="1320534" cy="2701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latin typeface="Syne" panose="020B0604020202020204" charset="0"/>
              </a:rPr>
              <a:t>PUBLIC KEY</a:t>
            </a:r>
            <a:endParaRPr lang="en-US" sz="1100" b="1" dirty="0"/>
          </a:p>
        </p:txBody>
      </p:sp>
      <p:sp>
        <p:nvSpPr>
          <p:cNvPr id="5" name="Google Shape;409;p34">
            <a:extLst>
              <a:ext uri="{FF2B5EF4-FFF2-40B4-BE49-F238E27FC236}">
                <a16:creationId xmlns:a16="http://schemas.microsoft.com/office/drawing/2014/main" id="{8B989ACC-2A41-03F6-64F9-049A4CF5AAA6}"/>
              </a:ext>
            </a:extLst>
          </p:cNvPr>
          <p:cNvSpPr txBox="1">
            <a:spLocks/>
          </p:cNvSpPr>
          <p:nvPr/>
        </p:nvSpPr>
        <p:spPr>
          <a:xfrm>
            <a:off x="3911733" y="1438195"/>
            <a:ext cx="1320534" cy="2701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latin typeface="Syne" panose="020B0604020202020204" charset="0"/>
              </a:rPr>
              <a:t>RSA</a:t>
            </a:r>
            <a:endParaRPr lang="en-US" sz="1100" b="1" dirty="0"/>
          </a:p>
        </p:txBody>
      </p:sp>
      <p:sp>
        <p:nvSpPr>
          <p:cNvPr id="6" name="Google Shape;409;p34">
            <a:extLst>
              <a:ext uri="{FF2B5EF4-FFF2-40B4-BE49-F238E27FC236}">
                <a16:creationId xmlns:a16="http://schemas.microsoft.com/office/drawing/2014/main" id="{50033D0A-83A8-06BD-A002-CA04E2C24037}"/>
              </a:ext>
            </a:extLst>
          </p:cNvPr>
          <p:cNvSpPr txBox="1">
            <a:spLocks/>
          </p:cNvSpPr>
          <p:nvPr/>
        </p:nvSpPr>
        <p:spPr>
          <a:xfrm>
            <a:off x="1020516" y="1732617"/>
            <a:ext cx="1969769" cy="2701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latin typeface="Syne" panose="020B0604020202020204" charset="0"/>
              </a:rPr>
              <a:t>AES KEY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07B225-2FF8-A3F5-BF0C-64ADD4CDF145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005401" y="1530012"/>
            <a:ext cx="1" cy="202605"/>
          </a:xfrm>
          <a:prstGeom prst="straightConnector1">
            <a:avLst/>
          </a:prstGeom>
          <a:ln w="285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FFB907-C690-0763-2653-D98FEB697AE6}"/>
              </a:ext>
            </a:extLst>
          </p:cNvPr>
          <p:cNvSpPr txBox="1"/>
          <p:nvPr/>
        </p:nvSpPr>
        <p:spPr>
          <a:xfrm>
            <a:off x="2332973" y="340591"/>
            <a:ext cx="4812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highlight>
                  <a:srgbClr val="FFFF00"/>
                </a:highlight>
                <a:latin typeface="Syne" panose="020B0604020202020204" charset="0"/>
              </a:rPr>
              <a:t>DUAL-ENCRYPTION STORAGE FLOW CHART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Google Shape;409;p34">
            <a:extLst>
              <a:ext uri="{FF2B5EF4-FFF2-40B4-BE49-F238E27FC236}">
                <a16:creationId xmlns:a16="http://schemas.microsoft.com/office/drawing/2014/main" id="{9F48CE32-76E5-6B1C-56DE-947377CA0E3B}"/>
              </a:ext>
            </a:extLst>
          </p:cNvPr>
          <p:cNvSpPr txBox="1">
            <a:spLocks/>
          </p:cNvSpPr>
          <p:nvPr/>
        </p:nvSpPr>
        <p:spPr>
          <a:xfrm>
            <a:off x="6302779" y="1263744"/>
            <a:ext cx="1671638" cy="2701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latin typeface="Syne" panose="020B0604020202020204" charset="0"/>
              </a:rPr>
              <a:t>DECRYPTION</a:t>
            </a:r>
            <a:endParaRPr lang="en-US" b="1" dirty="0"/>
          </a:p>
        </p:txBody>
      </p:sp>
      <p:sp>
        <p:nvSpPr>
          <p:cNvPr id="10" name="Google Shape;409;p34">
            <a:extLst>
              <a:ext uri="{FF2B5EF4-FFF2-40B4-BE49-F238E27FC236}">
                <a16:creationId xmlns:a16="http://schemas.microsoft.com/office/drawing/2014/main" id="{3391E00F-6A8D-3AD3-598A-D420172ADD03}"/>
              </a:ext>
            </a:extLst>
          </p:cNvPr>
          <p:cNvSpPr txBox="1">
            <a:spLocks/>
          </p:cNvSpPr>
          <p:nvPr/>
        </p:nvSpPr>
        <p:spPr>
          <a:xfrm>
            <a:off x="3911733" y="2570700"/>
            <a:ext cx="1320534" cy="2701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latin typeface="Syne" panose="020B0604020202020204" charset="0"/>
              </a:rPr>
              <a:t>PRIVATE KEY</a:t>
            </a:r>
            <a:endParaRPr lang="en-US" sz="11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C4BA6-F9E2-C798-5C4A-332AFFBED18B}"/>
              </a:ext>
            </a:extLst>
          </p:cNvPr>
          <p:cNvSpPr/>
          <p:nvPr/>
        </p:nvSpPr>
        <p:spPr>
          <a:xfrm>
            <a:off x="3803630" y="1339825"/>
            <a:ext cx="1536733" cy="159630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33C133-895D-B415-0B6D-0A7339711B8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572000" y="1708327"/>
            <a:ext cx="0" cy="509948"/>
          </a:xfrm>
          <a:prstGeom prst="straightConnector1">
            <a:avLst/>
          </a:prstGeom>
          <a:ln w="285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2FB9066-3411-59A0-3B2F-B03EBE33135A}"/>
              </a:ext>
            </a:extLst>
          </p:cNvPr>
          <p:cNvCxnSpPr>
            <a:cxnSpLocks/>
            <a:stCxn id="2" idx="1"/>
            <a:endCxn id="3" idx="0"/>
          </p:cNvCxnSpPr>
          <p:nvPr/>
        </p:nvCxnSpPr>
        <p:spPr>
          <a:xfrm rot="10800000" flipV="1">
            <a:off x="2005402" y="922210"/>
            <a:ext cx="1775763" cy="33767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6B68B19-F147-DFA8-1653-8C0484D3F592}"/>
              </a:ext>
            </a:extLst>
          </p:cNvPr>
          <p:cNvCxnSpPr>
            <a:cxnSpLocks/>
            <a:stCxn id="2" idx="3"/>
            <a:endCxn id="9" idx="0"/>
          </p:cNvCxnSpPr>
          <p:nvPr/>
        </p:nvCxnSpPr>
        <p:spPr>
          <a:xfrm>
            <a:off x="5362837" y="922210"/>
            <a:ext cx="1775761" cy="34153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Google Shape;409;p34">
            <a:extLst>
              <a:ext uri="{FF2B5EF4-FFF2-40B4-BE49-F238E27FC236}">
                <a16:creationId xmlns:a16="http://schemas.microsoft.com/office/drawing/2014/main" id="{827A4CEC-75BB-4350-3507-B8247EC90C9F}"/>
              </a:ext>
            </a:extLst>
          </p:cNvPr>
          <p:cNvSpPr txBox="1">
            <a:spLocks/>
          </p:cNvSpPr>
          <p:nvPr/>
        </p:nvSpPr>
        <p:spPr>
          <a:xfrm>
            <a:off x="1020517" y="2204303"/>
            <a:ext cx="1969768" cy="43072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 dirty="0">
                <a:latin typeface="Syne" panose="020B0604020202020204" charset="0"/>
              </a:rPr>
              <a:t>ENCRYPT FILE USING AES ALGORITHM</a:t>
            </a:r>
            <a:endParaRPr lang="en-US" sz="1000" b="1" dirty="0"/>
          </a:p>
        </p:txBody>
      </p:sp>
      <p:sp>
        <p:nvSpPr>
          <p:cNvPr id="16" name="Google Shape;409;p34">
            <a:extLst>
              <a:ext uri="{FF2B5EF4-FFF2-40B4-BE49-F238E27FC236}">
                <a16:creationId xmlns:a16="http://schemas.microsoft.com/office/drawing/2014/main" id="{06C971AD-312C-3765-77F1-8765EA4DF390}"/>
              </a:ext>
            </a:extLst>
          </p:cNvPr>
          <p:cNvSpPr txBox="1">
            <a:spLocks/>
          </p:cNvSpPr>
          <p:nvPr/>
        </p:nvSpPr>
        <p:spPr>
          <a:xfrm>
            <a:off x="1020516" y="2836584"/>
            <a:ext cx="1969770" cy="43072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 dirty="0">
                <a:latin typeface="Syne" panose="020B0604020202020204" charset="0"/>
              </a:rPr>
              <a:t>ENCRYPT AES KEY USING RSA ALGORITHM</a:t>
            </a:r>
            <a:endParaRPr lang="en-US" sz="1000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472AFDF-6EE9-8378-C9CD-5285A2344DA3}"/>
              </a:ext>
            </a:extLst>
          </p:cNvPr>
          <p:cNvCxnSpPr>
            <a:stCxn id="4" idx="1"/>
            <a:endCxn id="16" idx="3"/>
          </p:cNvCxnSpPr>
          <p:nvPr/>
        </p:nvCxnSpPr>
        <p:spPr>
          <a:xfrm rot="10800000" flipV="1">
            <a:off x="2990287" y="2353340"/>
            <a:ext cx="921447" cy="69860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Google Shape;409;p34">
            <a:extLst>
              <a:ext uri="{FF2B5EF4-FFF2-40B4-BE49-F238E27FC236}">
                <a16:creationId xmlns:a16="http://schemas.microsoft.com/office/drawing/2014/main" id="{A1DA352A-4414-4300-8BAE-71C2098CAE3D}"/>
              </a:ext>
            </a:extLst>
          </p:cNvPr>
          <p:cNvSpPr txBox="1">
            <a:spLocks/>
          </p:cNvSpPr>
          <p:nvPr/>
        </p:nvSpPr>
        <p:spPr>
          <a:xfrm>
            <a:off x="1020516" y="3481597"/>
            <a:ext cx="1969770" cy="43072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 dirty="0">
                <a:latin typeface="Syne" panose="020B0604020202020204" charset="0"/>
              </a:rPr>
              <a:t>STORE ENCRYPTED AES KEY AND RSA KEYS</a:t>
            </a:r>
            <a:endParaRPr lang="en-US" sz="1000" b="1" dirty="0"/>
          </a:p>
        </p:txBody>
      </p:sp>
      <p:sp>
        <p:nvSpPr>
          <p:cNvPr id="19" name="Google Shape;409;p34">
            <a:extLst>
              <a:ext uri="{FF2B5EF4-FFF2-40B4-BE49-F238E27FC236}">
                <a16:creationId xmlns:a16="http://schemas.microsoft.com/office/drawing/2014/main" id="{45A1CD75-3B52-C77E-E0C8-0C78DEC32D0B}"/>
              </a:ext>
            </a:extLst>
          </p:cNvPr>
          <p:cNvSpPr txBox="1">
            <a:spLocks/>
          </p:cNvSpPr>
          <p:nvPr/>
        </p:nvSpPr>
        <p:spPr>
          <a:xfrm>
            <a:off x="1020516" y="4126610"/>
            <a:ext cx="1969770" cy="43072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 dirty="0">
                <a:latin typeface="Syne" panose="020B0604020202020204" charset="0"/>
              </a:rPr>
              <a:t>STORE ENCRYPTED FILE[.AES]</a:t>
            </a:r>
            <a:endParaRPr lang="en-US" sz="10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CC1488-611B-3CE3-D206-8E0E54DF7653}"/>
              </a:ext>
            </a:extLst>
          </p:cNvPr>
          <p:cNvCxnSpPr>
            <a:cxnSpLocks/>
          </p:cNvCxnSpPr>
          <p:nvPr/>
        </p:nvCxnSpPr>
        <p:spPr>
          <a:xfrm flipH="1">
            <a:off x="2005400" y="1990017"/>
            <a:ext cx="1" cy="202605"/>
          </a:xfrm>
          <a:prstGeom prst="straightConnector1">
            <a:avLst/>
          </a:prstGeom>
          <a:ln w="285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9CE74F-3FD6-847C-E2FA-13BFFE0D9D26}"/>
              </a:ext>
            </a:extLst>
          </p:cNvPr>
          <p:cNvCxnSpPr>
            <a:cxnSpLocks/>
          </p:cNvCxnSpPr>
          <p:nvPr/>
        </p:nvCxnSpPr>
        <p:spPr>
          <a:xfrm flipH="1">
            <a:off x="2005399" y="2640870"/>
            <a:ext cx="1" cy="202605"/>
          </a:xfrm>
          <a:prstGeom prst="straightConnector1">
            <a:avLst/>
          </a:prstGeom>
          <a:ln w="285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505A1B-48B9-C0C0-F769-0F13B4A4BF16}"/>
              </a:ext>
            </a:extLst>
          </p:cNvPr>
          <p:cNvCxnSpPr>
            <a:cxnSpLocks/>
          </p:cNvCxnSpPr>
          <p:nvPr/>
        </p:nvCxnSpPr>
        <p:spPr>
          <a:xfrm flipH="1">
            <a:off x="2005398" y="3267311"/>
            <a:ext cx="1" cy="202605"/>
          </a:xfrm>
          <a:prstGeom prst="straightConnector1">
            <a:avLst/>
          </a:prstGeom>
          <a:ln w="285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F63799-F3EC-60FA-99A2-9D22530D6771}"/>
              </a:ext>
            </a:extLst>
          </p:cNvPr>
          <p:cNvCxnSpPr>
            <a:cxnSpLocks/>
          </p:cNvCxnSpPr>
          <p:nvPr/>
        </p:nvCxnSpPr>
        <p:spPr>
          <a:xfrm flipH="1">
            <a:off x="2005397" y="3924005"/>
            <a:ext cx="1" cy="202605"/>
          </a:xfrm>
          <a:prstGeom prst="straightConnector1">
            <a:avLst/>
          </a:prstGeom>
          <a:ln w="285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409;p34">
            <a:extLst>
              <a:ext uri="{FF2B5EF4-FFF2-40B4-BE49-F238E27FC236}">
                <a16:creationId xmlns:a16="http://schemas.microsoft.com/office/drawing/2014/main" id="{14B938B4-64AC-B8C6-CBE3-AB50A41F923E}"/>
              </a:ext>
            </a:extLst>
          </p:cNvPr>
          <p:cNvSpPr txBox="1">
            <a:spLocks/>
          </p:cNvSpPr>
          <p:nvPr/>
        </p:nvSpPr>
        <p:spPr>
          <a:xfrm>
            <a:off x="6153713" y="2394696"/>
            <a:ext cx="1969770" cy="43072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 dirty="0">
                <a:latin typeface="Syne" panose="020B0604020202020204" charset="0"/>
              </a:rPr>
              <a:t>DECRYPT AES KEY USING RSA ALGORITHM</a:t>
            </a:r>
            <a:endParaRPr lang="en-US" sz="1000" b="1" dirty="0"/>
          </a:p>
        </p:txBody>
      </p:sp>
      <p:sp>
        <p:nvSpPr>
          <p:cNvPr id="25" name="Google Shape;409;p34">
            <a:extLst>
              <a:ext uri="{FF2B5EF4-FFF2-40B4-BE49-F238E27FC236}">
                <a16:creationId xmlns:a16="http://schemas.microsoft.com/office/drawing/2014/main" id="{84AEBE4F-BDD3-9D25-F940-FF37EFAA307F}"/>
              </a:ext>
            </a:extLst>
          </p:cNvPr>
          <p:cNvSpPr txBox="1">
            <a:spLocks/>
          </p:cNvSpPr>
          <p:nvPr/>
        </p:nvSpPr>
        <p:spPr>
          <a:xfrm>
            <a:off x="6153713" y="1710297"/>
            <a:ext cx="1969770" cy="50797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 dirty="0">
                <a:latin typeface="Syne" panose="020B0604020202020204" charset="0"/>
              </a:rPr>
              <a:t>RETRIEVE ENCRYPTED AES KEY AND RSA KEYS ALONG WITH FILE</a:t>
            </a:r>
            <a:endParaRPr lang="en-US" sz="1000" b="1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D7730BC-9612-6BB7-64B0-D2F9A4CF77E0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 flipV="1">
            <a:off x="5232267" y="2610060"/>
            <a:ext cx="921446" cy="9570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Google Shape;409;p34">
            <a:extLst>
              <a:ext uri="{FF2B5EF4-FFF2-40B4-BE49-F238E27FC236}">
                <a16:creationId xmlns:a16="http://schemas.microsoft.com/office/drawing/2014/main" id="{B7C9DB48-FD5B-D83E-8669-0527114A4889}"/>
              </a:ext>
            </a:extLst>
          </p:cNvPr>
          <p:cNvSpPr txBox="1">
            <a:spLocks/>
          </p:cNvSpPr>
          <p:nvPr/>
        </p:nvSpPr>
        <p:spPr>
          <a:xfrm>
            <a:off x="6153714" y="3011688"/>
            <a:ext cx="1969769" cy="2701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latin typeface="Syne" panose="020B0604020202020204" charset="0"/>
              </a:rPr>
              <a:t>AES KEY</a:t>
            </a:r>
            <a:endParaRPr lang="en-US" b="1" dirty="0"/>
          </a:p>
        </p:txBody>
      </p:sp>
      <p:sp>
        <p:nvSpPr>
          <p:cNvPr id="28" name="Google Shape;409;p34">
            <a:extLst>
              <a:ext uri="{FF2B5EF4-FFF2-40B4-BE49-F238E27FC236}">
                <a16:creationId xmlns:a16="http://schemas.microsoft.com/office/drawing/2014/main" id="{1A6EA938-4425-80E4-14EC-2F7F32A31FF7}"/>
              </a:ext>
            </a:extLst>
          </p:cNvPr>
          <p:cNvSpPr txBox="1">
            <a:spLocks/>
          </p:cNvSpPr>
          <p:nvPr/>
        </p:nvSpPr>
        <p:spPr>
          <a:xfrm>
            <a:off x="6154222" y="3480692"/>
            <a:ext cx="1969768" cy="43072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 dirty="0">
                <a:latin typeface="Syne" panose="020B0604020202020204" charset="0"/>
              </a:rPr>
              <a:t>DECRYPT FILE USING AES ALGORITHM</a:t>
            </a:r>
            <a:endParaRPr lang="en-US" sz="1000" b="1" dirty="0"/>
          </a:p>
        </p:txBody>
      </p:sp>
      <p:sp>
        <p:nvSpPr>
          <p:cNvPr id="29" name="Google Shape;409;p34">
            <a:extLst>
              <a:ext uri="{FF2B5EF4-FFF2-40B4-BE49-F238E27FC236}">
                <a16:creationId xmlns:a16="http://schemas.microsoft.com/office/drawing/2014/main" id="{09EB69F8-1585-F114-D31F-4A415F3A29FB}"/>
              </a:ext>
            </a:extLst>
          </p:cNvPr>
          <p:cNvSpPr txBox="1">
            <a:spLocks/>
          </p:cNvSpPr>
          <p:nvPr/>
        </p:nvSpPr>
        <p:spPr>
          <a:xfrm>
            <a:off x="6153713" y="4107711"/>
            <a:ext cx="1969770" cy="43072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 dirty="0">
                <a:latin typeface="Syne" panose="020B0604020202020204" charset="0"/>
              </a:rPr>
              <a:t>STORE DECRYPTED FILE[.AES]</a:t>
            </a:r>
            <a:endParaRPr lang="en-US" sz="10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F82D80-E72B-8778-CAA0-F6DDB402155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138598" y="1533876"/>
            <a:ext cx="0" cy="186946"/>
          </a:xfrm>
          <a:prstGeom prst="straightConnector1">
            <a:avLst/>
          </a:prstGeom>
          <a:ln w="285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FAEB72-6429-4A61-2D90-E2E9BB3506B4}"/>
              </a:ext>
            </a:extLst>
          </p:cNvPr>
          <p:cNvCxnSpPr>
            <a:cxnSpLocks/>
          </p:cNvCxnSpPr>
          <p:nvPr/>
        </p:nvCxnSpPr>
        <p:spPr>
          <a:xfrm>
            <a:off x="7138598" y="2218275"/>
            <a:ext cx="0" cy="186946"/>
          </a:xfrm>
          <a:prstGeom prst="straightConnector1">
            <a:avLst/>
          </a:prstGeom>
          <a:ln w="285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682E53-E741-25EE-D9EB-CAFD71D4246A}"/>
              </a:ext>
            </a:extLst>
          </p:cNvPr>
          <p:cNvCxnSpPr>
            <a:cxnSpLocks/>
          </p:cNvCxnSpPr>
          <p:nvPr/>
        </p:nvCxnSpPr>
        <p:spPr>
          <a:xfrm>
            <a:off x="7130803" y="2836420"/>
            <a:ext cx="0" cy="186946"/>
          </a:xfrm>
          <a:prstGeom prst="straightConnector1">
            <a:avLst/>
          </a:prstGeom>
          <a:ln w="285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FD788B-0475-6B2F-3CBE-42016356187F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7138598" y="3281820"/>
            <a:ext cx="508" cy="198872"/>
          </a:xfrm>
          <a:prstGeom prst="straightConnector1">
            <a:avLst/>
          </a:prstGeom>
          <a:ln w="285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8D698D-31A4-FAC6-6455-474811C236F5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7138598" y="3911419"/>
            <a:ext cx="6492" cy="196292"/>
          </a:xfrm>
          <a:prstGeom prst="straightConnector1">
            <a:avLst/>
          </a:prstGeom>
          <a:ln w="285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01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"/>
          <p:cNvSpPr txBox="1">
            <a:spLocks noGrp="1"/>
          </p:cNvSpPr>
          <p:nvPr>
            <p:ph type="title"/>
          </p:nvPr>
        </p:nvSpPr>
        <p:spPr>
          <a:xfrm>
            <a:off x="720000" y="3723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i="1" dirty="0"/>
              <a:t>Dual-Encryption </a:t>
            </a:r>
            <a:r>
              <a:rPr lang="en" sz="2800" dirty="0"/>
              <a:t>Secure Chat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7D951-AD24-B30C-15B5-6749D9C3F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486" y="1069273"/>
            <a:ext cx="7083028" cy="370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2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409;p34">
            <a:extLst>
              <a:ext uri="{FF2B5EF4-FFF2-40B4-BE49-F238E27FC236}">
                <a16:creationId xmlns:a16="http://schemas.microsoft.com/office/drawing/2014/main" id="{AF9E05AD-9C1F-8B88-695E-3EC71BFA07FC}"/>
              </a:ext>
            </a:extLst>
          </p:cNvPr>
          <p:cNvSpPr txBox="1">
            <a:spLocks/>
          </p:cNvSpPr>
          <p:nvPr/>
        </p:nvSpPr>
        <p:spPr>
          <a:xfrm>
            <a:off x="1735931" y="474463"/>
            <a:ext cx="1183093" cy="2701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latin typeface="Syne" panose="020B0604020202020204" charset="0"/>
              </a:rPr>
              <a:t>SERVER</a:t>
            </a:r>
            <a:endParaRPr lang="en-US" b="1" dirty="0"/>
          </a:p>
        </p:txBody>
      </p:sp>
      <p:sp>
        <p:nvSpPr>
          <p:cNvPr id="38" name="Google Shape;409;p34">
            <a:extLst>
              <a:ext uri="{FF2B5EF4-FFF2-40B4-BE49-F238E27FC236}">
                <a16:creationId xmlns:a16="http://schemas.microsoft.com/office/drawing/2014/main" id="{A37BBC40-F4E4-C185-94EE-07B6E1016914}"/>
              </a:ext>
            </a:extLst>
          </p:cNvPr>
          <p:cNvSpPr txBox="1">
            <a:spLocks/>
          </p:cNvSpPr>
          <p:nvPr/>
        </p:nvSpPr>
        <p:spPr>
          <a:xfrm>
            <a:off x="1219979" y="915362"/>
            <a:ext cx="2216165" cy="4221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 dirty="0">
                <a:latin typeface="Syne" panose="020B0604020202020204" charset="0"/>
              </a:rPr>
              <a:t>RSA KEY GENERATION</a:t>
            </a:r>
            <a:br>
              <a:rPr lang="en-US" sz="1000" b="1" dirty="0">
                <a:latin typeface="Syne" panose="020B0604020202020204" charset="0"/>
              </a:rPr>
            </a:br>
            <a:r>
              <a:rPr lang="en-US" sz="1000" b="1" dirty="0">
                <a:latin typeface="Syne" panose="020B0604020202020204" charset="0"/>
              </a:rPr>
              <a:t>EXCHANGE OF PUBLIC KEY</a:t>
            </a:r>
            <a:endParaRPr 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AB202D-1869-8EC5-3F63-D77A8A7D761C}"/>
              </a:ext>
            </a:extLst>
          </p:cNvPr>
          <p:cNvSpPr txBox="1"/>
          <p:nvPr/>
        </p:nvSpPr>
        <p:spPr>
          <a:xfrm>
            <a:off x="1978050" y="89507"/>
            <a:ext cx="5259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highlight>
                  <a:srgbClr val="FFFF00"/>
                </a:highlight>
                <a:latin typeface="Syne" panose="020B0604020202020204" charset="0"/>
              </a:rPr>
              <a:t>DUAL-ENCRYPTION SECURE CHAT FLOW CHART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F4DCBFC-ECA7-167F-CA60-3C80888AC474}"/>
              </a:ext>
            </a:extLst>
          </p:cNvPr>
          <p:cNvCxnSpPr>
            <a:cxnSpLocks/>
            <a:stCxn id="43" idx="1"/>
            <a:endCxn id="44" idx="3"/>
          </p:cNvCxnSpPr>
          <p:nvPr/>
        </p:nvCxnSpPr>
        <p:spPr>
          <a:xfrm rot="10800000" flipV="1">
            <a:off x="3293076" y="1126443"/>
            <a:ext cx="2386401" cy="62709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EF0AF04-FE7B-6A96-A45A-F0CB855B3105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3436144" y="1126444"/>
            <a:ext cx="2342958" cy="627097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Google Shape;409;p34">
            <a:extLst>
              <a:ext uri="{FF2B5EF4-FFF2-40B4-BE49-F238E27FC236}">
                <a16:creationId xmlns:a16="http://schemas.microsoft.com/office/drawing/2014/main" id="{F306E3DD-3819-D616-7F8F-53B6576DF952}"/>
              </a:ext>
            </a:extLst>
          </p:cNvPr>
          <p:cNvSpPr txBox="1">
            <a:spLocks/>
          </p:cNvSpPr>
          <p:nvPr/>
        </p:nvSpPr>
        <p:spPr>
          <a:xfrm>
            <a:off x="6196013" y="474463"/>
            <a:ext cx="1183093" cy="2701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latin typeface="Syne" panose="020B0604020202020204" charset="0"/>
              </a:rPr>
              <a:t>CLIENT</a:t>
            </a:r>
            <a:endParaRPr lang="en-US" b="1" dirty="0"/>
          </a:p>
        </p:txBody>
      </p:sp>
      <p:sp>
        <p:nvSpPr>
          <p:cNvPr id="43" name="Google Shape;409;p34">
            <a:extLst>
              <a:ext uri="{FF2B5EF4-FFF2-40B4-BE49-F238E27FC236}">
                <a16:creationId xmlns:a16="http://schemas.microsoft.com/office/drawing/2014/main" id="{2156E4E8-BE9B-09E7-CEE9-8F09FC917050}"/>
              </a:ext>
            </a:extLst>
          </p:cNvPr>
          <p:cNvSpPr txBox="1">
            <a:spLocks/>
          </p:cNvSpPr>
          <p:nvPr/>
        </p:nvSpPr>
        <p:spPr>
          <a:xfrm>
            <a:off x="5679476" y="915362"/>
            <a:ext cx="2216165" cy="4221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 dirty="0">
                <a:latin typeface="Syne" panose="020B0604020202020204" charset="0"/>
              </a:rPr>
              <a:t>RSA KEY GENERATION</a:t>
            </a:r>
            <a:br>
              <a:rPr lang="en-US" sz="1000" b="1" dirty="0">
                <a:latin typeface="Syne" panose="020B0604020202020204" charset="0"/>
              </a:rPr>
            </a:br>
            <a:r>
              <a:rPr lang="en-US" sz="1000" b="1" dirty="0">
                <a:latin typeface="Syne" panose="020B0604020202020204" charset="0"/>
              </a:rPr>
              <a:t>EXCHANGE OF PUBLIC KEY</a:t>
            </a:r>
            <a:endParaRPr lang="en-US" sz="1000" b="1" dirty="0"/>
          </a:p>
        </p:txBody>
      </p:sp>
      <p:sp>
        <p:nvSpPr>
          <p:cNvPr id="44" name="Google Shape;409;p34">
            <a:extLst>
              <a:ext uri="{FF2B5EF4-FFF2-40B4-BE49-F238E27FC236}">
                <a16:creationId xmlns:a16="http://schemas.microsoft.com/office/drawing/2014/main" id="{9FE2EFD7-FE78-7820-6DC5-B5B40C376396}"/>
              </a:ext>
            </a:extLst>
          </p:cNvPr>
          <p:cNvSpPr txBox="1">
            <a:spLocks/>
          </p:cNvSpPr>
          <p:nvPr/>
        </p:nvSpPr>
        <p:spPr>
          <a:xfrm>
            <a:off x="1348372" y="1565443"/>
            <a:ext cx="1944703" cy="37619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" b="1" dirty="0">
                <a:latin typeface="Syne" panose="020B0604020202020204" charset="0"/>
              </a:rPr>
              <a:t>ENCRYPT MSG USING CLIENT PUBLIC KEY USING RSA</a:t>
            </a:r>
            <a:endParaRPr lang="en-US" sz="800" b="1" dirty="0"/>
          </a:p>
        </p:txBody>
      </p:sp>
      <p:sp>
        <p:nvSpPr>
          <p:cNvPr id="45" name="Google Shape;409;p34">
            <a:extLst>
              <a:ext uri="{FF2B5EF4-FFF2-40B4-BE49-F238E27FC236}">
                <a16:creationId xmlns:a16="http://schemas.microsoft.com/office/drawing/2014/main" id="{AB02FD00-2B02-97B8-4F12-C7FE5270F950}"/>
              </a:ext>
            </a:extLst>
          </p:cNvPr>
          <p:cNvSpPr txBox="1">
            <a:spLocks/>
          </p:cNvSpPr>
          <p:nvPr/>
        </p:nvSpPr>
        <p:spPr>
          <a:xfrm>
            <a:off x="5779102" y="1565442"/>
            <a:ext cx="2029018" cy="3761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" b="1" dirty="0">
                <a:latin typeface="Syne" panose="020B0604020202020204" charset="0"/>
              </a:rPr>
              <a:t>ENCRYPT MSG USING SERVER PUBLIC KEY USING RSA</a:t>
            </a:r>
            <a:endParaRPr lang="en-US" sz="800" b="1" dirty="0"/>
          </a:p>
        </p:txBody>
      </p:sp>
      <p:sp>
        <p:nvSpPr>
          <p:cNvPr id="46" name="Google Shape;409;p34">
            <a:extLst>
              <a:ext uri="{FF2B5EF4-FFF2-40B4-BE49-F238E27FC236}">
                <a16:creationId xmlns:a16="http://schemas.microsoft.com/office/drawing/2014/main" id="{5624E62C-DE8C-E113-46C8-E1C71AFA14F5}"/>
              </a:ext>
            </a:extLst>
          </p:cNvPr>
          <p:cNvSpPr txBox="1">
            <a:spLocks/>
          </p:cNvSpPr>
          <p:nvPr/>
        </p:nvSpPr>
        <p:spPr>
          <a:xfrm>
            <a:off x="1348372" y="2010591"/>
            <a:ext cx="1944703" cy="37619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" b="1" dirty="0">
                <a:latin typeface="Syne" panose="020B0604020202020204" charset="0"/>
              </a:rPr>
              <a:t>DECRYPT MSG USING SERVER PRIVATE KEY USING RSA</a:t>
            </a:r>
            <a:endParaRPr lang="en-US" sz="800" b="1" dirty="0"/>
          </a:p>
        </p:txBody>
      </p:sp>
      <p:sp>
        <p:nvSpPr>
          <p:cNvPr id="47" name="Google Shape;409;p34">
            <a:extLst>
              <a:ext uri="{FF2B5EF4-FFF2-40B4-BE49-F238E27FC236}">
                <a16:creationId xmlns:a16="http://schemas.microsoft.com/office/drawing/2014/main" id="{D57BF0CA-8679-3E07-BCF6-24CC6406D8CA}"/>
              </a:ext>
            </a:extLst>
          </p:cNvPr>
          <p:cNvSpPr txBox="1">
            <a:spLocks/>
          </p:cNvSpPr>
          <p:nvPr/>
        </p:nvSpPr>
        <p:spPr>
          <a:xfrm>
            <a:off x="5779103" y="2010590"/>
            <a:ext cx="2029018" cy="3761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" b="1" dirty="0">
                <a:latin typeface="Syne" panose="020B0604020202020204" charset="0"/>
              </a:rPr>
              <a:t>DECRYPT MSG USING CLIENT PRIVATE KEY USING RSA</a:t>
            </a:r>
            <a:endParaRPr lang="en-US" sz="8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D232049-4612-3067-43AB-43054655FB55}"/>
              </a:ext>
            </a:extLst>
          </p:cNvPr>
          <p:cNvSpPr/>
          <p:nvPr/>
        </p:nvSpPr>
        <p:spPr>
          <a:xfrm>
            <a:off x="1264058" y="1508293"/>
            <a:ext cx="2114936" cy="94365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EF16A6-A39D-8FDD-CEF2-39E72E52BBE1}"/>
              </a:ext>
            </a:extLst>
          </p:cNvPr>
          <p:cNvSpPr/>
          <p:nvPr/>
        </p:nvSpPr>
        <p:spPr>
          <a:xfrm>
            <a:off x="5679476" y="1508292"/>
            <a:ext cx="2216165" cy="94365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Google Shape;409;p34">
            <a:extLst>
              <a:ext uri="{FF2B5EF4-FFF2-40B4-BE49-F238E27FC236}">
                <a16:creationId xmlns:a16="http://schemas.microsoft.com/office/drawing/2014/main" id="{5D33F541-D7FD-7663-EDFE-BC7FB486FC67}"/>
              </a:ext>
            </a:extLst>
          </p:cNvPr>
          <p:cNvSpPr txBox="1">
            <a:spLocks/>
          </p:cNvSpPr>
          <p:nvPr/>
        </p:nvSpPr>
        <p:spPr>
          <a:xfrm>
            <a:off x="1348371" y="2622719"/>
            <a:ext cx="1944704" cy="33643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" b="1" dirty="0">
                <a:latin typeface="Syne" panose="020B0604020202020204" charset="0"/>
              </a:rPr>
              <a:t>SELECT INPUT FILE AND ENTER AES KEY</a:t>
            </a:r>
            <a:endParaRPr lang="en-US" sz="800" b="1" dirty="0"/>
          </a:p>
        </p:txBody>
      </p:sp>
      <p:sp>
        <p:nvSpPr>
          <p:cNvPr id="51" name="Google Shape;409;p34">
            <a:extLst>
              <a:ext uri="{FF2B5EF4-FFF2-40B4-BE49-F238E27FC236}">
                <a16:creationId xmlns:a16="http://schemas.microsoft.com/office/drawing/2014/main" id="{8CC8EA61-36FE-23C3-D627-32E3E0D3591B}"/>
              </a:ext>
            </a:extLst>
          </p:cNvPr>
          <p:cNvSpPr txBox="1">
            <a:spLocks/>
          </p:cNvSpPr>
          <p:nvPr/>
        </p:nvSpPr>
        <p:spPr>
          <a:xfrm>
            <a:off x="1348371" y="2982969"/>
            <a:ext cx="1944704" cy="33643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" b="1" dirty="0">
                <a:latin typeface="Syne" panose="020B0604020202020204" charset="0"/>
              </a:rPr>
              <a:t>ENCRYPT THE FILE WITH AES KEY USING AES ALGORITHM</a:t>
            </a:r>
            <a:endParaRPr lang="en-US" sz="800" b="1" dirty="0"/>
          </a:p>
        </p:txBody>
      </p:sp>
      <p:sp>
        <p:nvSpPr>
          <p:cNvPr id="52" name="Google Shape;409;p34">
            <a:extLst>
              <a:ext uri="{FF2B5EF4-FFF2-40B4-BE49-F238E27FC236}">
                <a16:creationId xmlns:a16="http://schemas.microsoft.com/office/drawing/2014/main" id="{D5006775-4E47-6EE8-7752-968ADA93E132}"/>
              </a:ext>
            </a:extLst>
          </p:cNvPr>
          <p:cNvSpPr txBox="1">
            <a:spLocks/>
          </p:cNvSpPr>
          <p:nvPr/>
        </p:nvSpPr>
        <p:spPr>
          <a:xfrm>
            <a:off x="1348371" y="3343219"/>
            <a:ext cx="1944704" cy="26023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00" b="1" dirty="0">
                <a:latin typeface="Syne" panose="020B0604020202020204" charset="0"/>
              </a:rPr>
              <a:t>ENCRYPT AES KEY USING CLIENT PUBLIC KEY AND TRANSFER</a:t>
            </a:r>
            <a:endParaRPr lang="en-US" sz="700" b="1" dirty="0"/>
          </a:p>
        </p:txBody>
      </p:sp>
      <p:sp>
        <p:nvSpPr>
          <p:cNvPr id="53" name="Google Shape;409;p34">
            <a:extLst>
              <a:ext uri="{FF2B5EF4-FFF2-40B4-BE49-F238E27FC236}">
                <a16:creationId xmlns:a16="http://schemas.microsoft.com/office/drawing/2014/main" id="{8115B40A-B2AB-2E66-E4C5-A9E2620F70E4}"/>
              </a:ext>
            </a:extLst>
          </p:cNvPr>
          <p:cNvSpPr txBox="1">
            <a:spLocks/>
          </p:cNvSpPr>
          <p:nvPr/>
        </p:nvSpPr>
        <p:spPr>
          <a:xfrm>
            <a:off x="1355125" y="3663468"/>
            <a:ext cx="1944704" cy="33643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" b="1" dirty="0">
                <a:latin typeface="Syne" panose="020B0604020202020204" charset="0"/>
              </a:rPr>
              <a:t>RECEIVE FILE AND ENCRYPTED AES KEY</a:t>
            </a:r>
            <a:endParaRPr lang="en-US" sz="800" b="1" dirty="0"/>
          </a:p>
        </p:txBody>
      </p:sp>
      <p:sp>
        <p:nvSpPr>
          <p:cNvPr id="54" name="Google Shape;409;p34">
            <a:extLst>
              <a:ext uri="{FF2B5EF4-FFF2-40B4-BE49-F238E27FC236}">
                <a16:creationId xmlns:a16="http://schemas.microsoft.com/office/drawing/2014/main" id="{0B2B7821-E04B-C7B8-2FB6-6F912DF438BE}"/>
              </a:ext>
            </a:extLst>
          </p:cNvPr>
          <p:cNvSpPr txBox="1">
            <a:spLocks/>
          </p:cNvSpPr>
          <p:nvPr/>
        </p:nvSpPr>
        <p:spPr>
          <a:xfrm>
            <a:off x="1355125" y="4059919"/>
            <a:ext cx="1944704" cy="33643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" b="1" dirty="0">
                <a:latin typeface="Syne" panose="020B0604020202020204" charset="0"/>
              </a:rPr>
              <a:t>DECRYPT THE AES KEY USING SERVER PRIVATE KEY</a:t>
            </a:r>
            <a:endParaRPr lang="en-US" sz="800" b="1" dirty="0"/>
          </a:p>
        </p:txBody>
      </p:sp>
      <p:sp>
        <p:nvSpPr>
          <p:cNvPr id="55" name="Google Shape;409;p34">
            <a:extLst>
              <a:ext uri="{FF2B5EF4-FFF2-40B4-BE49-F238E27FC236}">
                <a16:creationId xmlns:a16="http://schemas.microsoft.com/office/drawing/2014/main" id="{D4D35FE8-2611-C498-2B81-513DE111EED4}"/>
              </a:ext>
            </a:extLst>
          </p:cNvPr>
          <p:cNvSpPr txBox="1">
            <a:spLocks/>
          </p:cNvSpPr>
          <p:nvPr/>
        </p:nvSpPr>
        <p:spPr>
          <a:xfrm>
            <a:off x="1355125" y="4451012"/>
            <a:ext cx="1944704" cy="33643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" b="1" dirty="0">
                <a:latin typeface="Syne" panose="020B0604020202020204" charset="0"/>
              </a:rPr>
              <a:t>DECRYPT THE FILE WITH DECREYPTED AES KEY</a:t>
            </a:r>
            <a:endParaRPr lang="en-US" sz="800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3312AD-7EB4-0AD3-5F64-55E242C33E01}"/>
              </a:ext>
            </a:extLst>
          </p:cNvPr>
          <p:cNvSpPr/>
          <p:nvPr/>
        </p:nvSpPr>
        <p:spPr>
          <a:xfrm>
            <a:off x="1270009" y="2571749"/>
            <a:ext cx="2108985" cy="2271713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Google Shape;409;p34">
            <a:extLst>
              <a:ext uri="{FF2B5EF4-FFF2-40B4-BE49-F238E27FC236}">
                <a16:creationId xmlns:a16="http://schemas.microsoft.com/office/drawing/2014/main" id="{D10AB365-0361-C2EA-1E05-7024B7CA7EC3}"/>
              </a:ext>
            </a:extLst>
          </p:cNvPr>
          <p:cNvSpPr txBox="1">
            <a:spLocks/>
          </p:cNvSpPr>
          <p:nvPr/>
        </p:nvSpPr>
        <p:spPr>
          <a:xfrm>
            <a:off x="5843368" y="2622719"/>
            <a:ext cx="1944704" cy="33643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" b="1" dirty="0">
                <a:latin typeface="Syne" panose="020B0604020202020204" charset="0"/>
              </a:rPr>
              <a:t>SELECT INPUT FILE AND ENTER AES KEY</a:t>
            </a:r>
            <a:endParaRPr lang="en-US" sz="800" b="1" dirty="0"/>
          </a:p>
        </p:txBody>
      </p:sp>
      <p:sp>
        <p:nvSpPr>
          <p:cNvPr id="58" name="Google Shape;409;p34">
            <a:extLst>
              <a:ext uri="{FF2B5EF4-FFF2-40B4-BE49-F238E27FC236}">
                <a16:creationId xmlns:a16="http://schemas.microsoft.com/office/drawing/2014/main" id="{9DDCBD37-D366-14A1-DF15-F2FF431F2F7B}"/>
              </a:ext>
            </a:extLst>
          </p:cNvPr>
          <p:cNvSpPr txBox="1">
            <a:spLocks/>
          </p:cNvSpPr>
          <p:nvPr/>
        </p:nvSpPr>
        <p:spPr>
          <a:xfrm>
            <a:off x="5843368" y="2982969"/>
            <a:ext cx="1944704" cy="33643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" b="1" dirty="0">
                <a:latin typeface="Syne" panose="020B0604020202020204" charset="0"/>
              </a:rPr>
              <a:t>ENCRYPT THE FILE WITH AES KEY USING AES ALGORITHM</a:t>
            </a:r>
            <a:endParaRPr lang="en-US" sz="800" b="1" dirty="0"/>
          </a:p>
        </p:txBody>
      </p:sp>
      <p:sp>
        <p:nvSpPr>
          <p:cNvPr id="59" name="Google Shape;409;p34">
            <a:extLst>
              <a:ext uri="{FF2B5EF4-FFF2-40B4-BE49-F238E27FC236}">
                <a16:creationId xmlns:a16="http://schemas.microsoft.com/office/drawing/2014/main" id="{8E45CC9A-8293-F4BE-9BED-C16A9FB210FA}"/>
              </a:ext>
            </a:extLst>
          </p:cNvPr>
          <p:cNvSpPr txBox="1">
            <a:spLocks/>
          </p:cNvSpPr>
          <p:nvPr/>
        </p:nvSpPr>
        <p:spPr>
          <a:xfrm>
            <a:off x="5843368" y="3343219"/>
            <a:ext cx="1944704" cy="26023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00" b="1" dirty="0">
                <a:latin typeface="Syne" panose="020B0604020202020204" charset="0"/>
              </a:rPr>
              <a:t>ENCRYPT AES KEY USING SERVER PUBLIC KEY AND TRANSFER</a:t>
            </a:r>
            <a:endParaRPr lang="en-US" sz="700" b="1" dirty="0"/>
          </a:p>
        </p:txBody>
      </p:sp>
      <p:sp>
        <p:nvSpPr>
          <p:cNvPr id="60" name="Google Shape;409;p34">
            <a:extLst>
              <a:ext uri="{FF2B5EF4-FFF2-40B4-BE49-F238E27FC236}">
                <a16:creationId xmlns:a16="http://schemas.microsoft.com/office/drawing/2014/main" id="{EB8126A5-8C74-B286-7521-0EE88A65F16A}"/>
              </a:ext>
            </a:extLst>
          </p:cNvPr>
          <p:cNvSpPr txBox="1">
            <a:spLocks/>
          </p:cNvSpPr>
          <p:nvPr/>
        </p:nvSpPr>
        <p:spPr>
          <a:xfrm>
            <a:off x="5850122" y="3663468"/>
            <a:ext cx="1944704" cy="33643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" b="1" dirty="0">
                <a:latin typeface="Syne" panose="020B0604020202020204" charset="0"/>
              </a:rPr>
              <a:t>RECEIVE FILE AND ENCRYPTED AES KEY</a:t>
            </a:r>
            <a:endParaRPr lang="en-US" sz="800" b="1" dirty="0"/>
          </a:p>
        </p:txBody>
      </p:sp>
      <p:sp>
        <p:nvSpPr>
          <p:cNvPr id="61" name="Google Shape;409;p34">
            <a:extLst>
              <a:ext uri="{FF2B5EF4-FFF2-40B4-BE49-F238E27FC236}">
                <a16:creationId xmlns:a16="http://schemas.microsoft.com/office/drawing/2014/main" id="{7094F5BE-2B75-290D-25E9-AED66DBA31A4}"/>
              </a:ext>
            </a:extLst>
          </p:cNvPr>
          <p:cNvSpPr txBox="1">
            <a:spLocks/>
          </p:cNvSpPr>
          <p:nvPr/>
        </p:nvSpPr>
        <p:spPr>
          <a:xfrm>
            <a:off x="5850122" y="4059919"/>
            <a:ext cx="1944704" cy="33643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" b="1" dirty="0">
                <a:latin typeface="Syne" panose="020B0604020202020204" charset="0"/>
              </a:rPr>
              <a:t>DECRYPT THE AES KEY USING CLIENT PRIVATE KEY</a:t>
            </a:r>
            <a:endParaRPr lang="en-US" sz="800" b="1" dirty="0"/>
          </a:p>
        </p:txBody>
      </p:sp>
      <p:sp>
        <p:nvSpPr>
          <p:cNvPr id="62" name="Google Shape;409;p34">
            <a:extLst>
              <a:ext uri="{FF2B5EF4-FFF2-40B4-BE49-F238E27FC236}">
                <a16:creationId xmlns:a16="http://schemas.microsoft.com/office/drawing/2014/main" id="{832DCD65-789D-9758-35AC-81F78167EB01}"/>
              </a:ext>
            </a:extLst>
          </p:cNvPr>
          <p:cNvSpPr txBox="1">
            <a:spLocks/>
          </p:cNvSpPr>
          <p:nvPr/>
        </p:nvSpPr>
        <p:spPr>
          <a:xfrm>
            <a:off x="5850122" y="4451012"/>
            <a:ext cx="1944704" cy="33643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" b="1" dirty="0">
                <a:latin typeface="Syne" panose="020B0604020202020204" charset="0"/>
              </a:rPr>
              <a:t>DECRYPT THE FILE WITH DECREYPTED AES KEY</a:t>
            </a:r>
            <a:endParaRPr lang="en-US" sz="800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0D632F7-0A03-D597-322A-47E40CCD028A}"/>
              </a:ext>
            </a:extLst>
          </p:cNvPr>
          <p:cNvSpPr/>
          <p:nvPr/>
        </p:nvSpPr>
        <p:spPr>
          <a:xfrm>
            <a:off x="5765006" y="2571749"/>
            <a:ext cx="2108985" cy="2271713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CC2C2BB-969F-8AF0-0525-D4E317A75B7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12225" y="2048935"/>
            <a:ext cx="1719798" cy="1129006"/>
          </a:xfrm>
          <a:prstGeom prst="bentConnector3">
            <a:avLst>
              <a:gd name="adj1" fmla="val 100261"/>
            </a:avLst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04C7B2E-94E4-4310-99BB-98380E68C3D5}"/>
              </a:ext>
            </a:extLst>
          </p:cNvPr>
          <p:cNvCxnSpPr>
            <a:cxnSpLocks/>
          </p:cNvCxnSpPr>
          <p:nvPr/>
        </p:nvCxnSpPr>
        <p:spPr>
          <a:xfrm rot="5400000">
            <a:off x="3101311" y="2088372"/>
            <a:ext cx="1719799" cy="1050134"/>
          </a:xfrm>
          <a:prstGeom prst="bentConnector3">
            <a:avLst>
              <a:gd name="adj1" fmla="val 9984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5AAFE79-FE42-53AC-B14D-C510C651AB5D}"/>
              </a:ext>
            </a:extLst>
          </p:cNvPr>
          <p:cNvSpPr/>
          <p:nvPr/>
        </p:nvSpPr>
        <p:spPr>
          <a:xfrm>
            <a:off x="3961498" y="1886779"/>
            <a:ext cx="1207294" cy="442080"/>
          </a:xfrm>
          <a:prstGeom prst="rect">
            <a:avLst/>
          </a:prstGeom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highlight>
                  <a:srgbClr val="00FFFF"/>
                </a:highlight>
                <a:latin typeface="Syne" panose="020B0604020202020204" charset="0"/>
              </a:rPr>
              <a:t>MESSAGE TRANSFER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688707B-9BC1-AAEC-C97C-F05FFAB74553}"/>
              </a:ext>
            </a:extLst>
          </p:cNvPr>
          <p:cNvSpPr/>
          <p:nvPr/>
        </p:nvSpPr>
        <p:spPr>
          <a:xfrm>
            <a:off x="3989869" y="3557825"/>
            <a:ext cx="1207294" cy="442080"/>
          </a:xfrm>
          <a:prstGeom prst="rect">
            <a:avLst/>
          </a:prstGeom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highlight>
                  <a:srgbClr val="00FFFF"/>
                </a:highlight>
                <a:latin typeface="Syne" panose="020B0604020202020204" charset="0"/>
              </a:rPr>
              <a:t>FILE TRANSFER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FB745DC-3884-014B-5301-0FF033F10E46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2320723" y="754161"/>
            <a:ext cx="7339" cy="161201"/>
          </a:xfrm>
          <a:prstGeom prst="straightConnector1">
            <a:avLst/>
          </a:prstGeom>
          <a:ln w="285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E4AC70-27BD-4D0A-D78D-E1E73539D60B}"/>
              </a:ext>
            </a:extLst>
          </p:cNvPr>
          <p:cNvCxnSpPr>
            <a:cxnSpLocks/>
          </p:cNvCxnSpPr>
          <p:nvPr/>
        </p:nvCxnSpPr>
        <p:spPr>
          <a:xfrm>
            <a:off x="6822474" y="749440"/>
            <a:ext cx="7339" cy="161201"/>
          </a:xfrm>
          <a:prstGeom prst="straightConnector1">
            <a:avLst/>
          </a:prstGeom>
          <a:ln w="285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EC6DD1E-8F3B-E107-D362-B425FEAF2EFC}"/>
              </a:ext>
            </a:extLst>
          </p:cNvPr>
          <p:cNvCxnSpPr>
            <a:stCxn id="38" idx="1"/>
            <a:endCxn id="48" idx="1"/>
          </p:cNvCxnSpPr>
          <p:nvPr/>
        </p:nvCxnSpPr>
        <p:spPr>
          <a:xfrm rot="10800000" flipH="1" flipV="1">
            <a:off x="1219978" y="1126444"/>
            <a:ext cx="44079" cy="853678"/>
          </a:xfrm>
          <a:prstGeom prst="bentConnector3">
            <a:avLst>
              <a:gd name="adj1" fmla="val -583441"/>
            </a:avLst>
          </a:prstGeom>
          <a:ln w="190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2BB5B6B-A399-F3D6-9970-E6D1FBA63BD4}"/>
              </a:ext>
            </a:extLst>
          </p:cNvPr>
          <p:cNvCxnSpPr>
            <a:cxnSpLocks/>
            <a:endCxn id="56" idx="1"/>
          </p:cNvCxnSpPr>
          <p:nvPr/>
        </p:nvCxnSpPr>
        <p:spPr>
          <a:xfrm rot="16200000" flipH="1">
            <a:off x="-351629" y="2085967"/>
            <a:ext cx="2581163" cy="662114"/>
          </a:xfrm>
          <a:prstGeom prst="bentConnector2">
            <a:avLst/>
          </a:prstGeom>
          <a:ln w="19050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666E7E8-0913-8261-3D93-E1913580D848}"/>
              </a:ext>
            </a:extLst>
          </p:cNvPr>
          <p:cNvCxnSpPr>
            <a:cxnSpLocks/>
          </p:cNvCxnSpPr>
          <p:nvPr/>
        </p:nvCxnSpPr>
        <p:spPr>
          <a:xfrm>
            <a:off x="607895" y="1126442"/>
            <a:ext cx="331057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9E606DC-36A7-3226-E71A-093D4478B435}"/>
              </a:ext>
            </a:extLst>
          </p:cNvPr>
          <p:cNvCxnSpPr>
            <a:cxnSpLocks/>
            <a:stCxn id="43" idx="3"/>
            <a:endCxn id="49" idx="3"/>
          </p:cNvCxnSpPr>
          <p:nvPr/>
        </p:nvCxnSpPr>
        <p:spPr>
          <a:xfrm>
            <a:off x="7895641" y="1126444"/>
            <a:ext cx="12700" cy="853678"/>
          </a:xfrm>
          <a:prstGeom prst="bentConnector3">
            <a:avLst>
              <a:gd name="adj1" fmla="val 2137504"/>
            </a:avLst>
          </a:prstGeom>
          <a:ln w="190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A226C8F-F31B-0514-ACDF-AB5F5E96151A}"/>
              </a:ext>
            </a:extLst>
          </p:cNvPr>
          <p:cNvCxnSpPr>
            <a:cxnSpLocks/>
          </p:cNvCxnSpPr>
          <p:nvPr/>
        </p:nvCxnSpPr>
        <p:spPr>
          <a:xfrm>
            <a:off x="8182651" y="1126442"/>
            <a:ext cx="331057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ABD85E1F-149C-F98A-BB51-6B8DCC987655}"/>
              </a:ext>
            </a:extLst>
          </p:cNvPr>
          <p:cNvCxnSpPr>
            <a:cxnSpLocks/>
            <a:endCxn id="63" idx="3"/>
          </p:cNvCxnSpPr>
          <p:nvPr/>
        </p:nvCxnSpPr>
        <p:spPr>
          <a:xfrm rot="5400000">
            <a:off x="6903454" y="2097349"/>
            <a:ext cx="2580795" cy="639719"/>
          </a:xfrm>
          <a:prstGeom prst="bentConnector2">
            <a:avLst/>
          </a:prstGeom>
          <a:ln w="19050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579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58;p39">
            <a:extLst>
              <a:ext uri="{FF2B5EF4-FFF2-40B4-BE49-F238E27FC236}">
                <a16:creationId xmlns:a16="http://schemas.microsoft.com/office/drawing/2014/main" id="{6460EACC-07E8-B67E-9194-2602E0BE4F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900" y="1996581"/>
            <a:ext cx="4618200" cy="9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 You!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410458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3;p28">
            <a:extLst>
              <a:ext uri="{FF2B5EF4-FFF2-40B4-BE49-F238E27FC236}">
                <a16:creationId xmlns:a16="http://schemas.microsoft.com/office/drawing/2014/main" id="{B31EF297-8826-E9EC-9D3C-E4866AEBF350}"/>
              </a:ext>
            </a:extLst>
          </p:cNvPr>
          <p:cNvSpPr txBox="1">
            <a:spLocks/>
          </p:cNvSpPr>
          <p:nvPr/>
        </p:nvSpPr>
        <p:spPr>
          <a:xfrm>
            <a:off x="3016009" y="728662"/>
            <a:ext cx="3111981" cy="6072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2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2800" dirty="0">
                <a:latin typeface="Syne" panose="020B0604020202020204" charset="0"/>
              </a:rPr>
              <a:t>Team Members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431B73-6FCE-3677-BDD1-428804237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324643"/>
              </p:ext>
            </p:extLst>
          </p:nvPr>
        </p:nvGraphicFramePr>
        <p:xfrm>
          <a:off x="1768674" y="1915795"/>
          <a:ext cx="5606652" cy="1677512"/>
        </p:xfrm>
        <a:graphic>
          <a:graphicData uri="http://schemas.openxmlformats.org/drawingml/2006/table">
            <a:tbl>
              <a:tblPr firstRow="1" bandRow="1">
                <a:tableStyleId>{9A9D5242-45B7-4FEA-BD76-C00D521B6836}</a:tableStyleId>
              </a:tblPr>
              <a:tblGrid>
                <a:gridCol w="2803326">
                  <a:extLst>
                    <a:ext uri="{9D8B030D-6E8A-4147-A177-3AD203B41FA5}">
                      <a16:colId xmlns:a16="http://schemas.microsoft.com/office/drawing/2014/main" val="981956707"/>
                    </a:ext>
                  </a:extLst>
                </a:gridCol>
                <a:gridCol w="2803326">
                  <a:extLst>
                    <a:ext uri="{9D8B030D-6E8A-4147-A177-3AD203B41FA5}">
                      <a16:colId xmlns:a16="http://schemas.microsoft.com/office/drawing/2014/main" val="2751637466"/>
                    </a:ext>
                  </a:extLst>
                </a:gridCol>
              </a:tblGrid>
              <a:tr h="4193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yne" panose="020B0604020202020204" charset="0"/>
                        </a:rPr>
                        <a:t>M. D. S. Rama Saran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yne" panose="020B0604020202020204" charset="0"/>
                        </a:rPr>
                        <a:t>CB.EN.U4AIE21034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221483"/>
                  </a:ext>
                </a:extLst>
              </a:tr>
              <a:tr h="4193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yne" panose="020B0604020202020204" charset="0"/>
                        </a:rPr>
                        <a:t>Akshayaa B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yne" panose="020B0604020202020204" charset="0"/>
                        </a:rPr>
                        <a:t>CB.EN.U4AIE21002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089836"/>
                  </a:ext>
                </a:extLst>
              </a:tr>
              <a:tr h="4193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yne" panose="020B0604020202020204" charset="0"/>
                        </a:rPr>
                        <a:t>Gajula Sri Vatsanka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yne" panose="020B0604020202020204" charset="0"/>
                        </a:rPr>
                        <a:t>CB.EN.U4AIE21010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40788"/>
                  </a:ext>
                </a:extLst>
              </a:tr>
              <a:tr h="41937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yne" panose="020B0604020202020204" charset="0"/>
                        </a:rPr>
                        <a:t>R. Sai Raghavendra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yne" panose="020B0604020202020204" charset="0"/>
                        </a:rPr>
                        <a:t>CB.EN.U4AIE21049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94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44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Contents:</a:t>
            </a:r>
            <a:endParaRPr dirty="0"/>
          </a:p>
        </p:txBody>
      </p:sp>
      <p:sp>
        <p:nvSpPr>
          <p:cNvPr id="362" name="Google Shape;362;p29"/>
          <p:cNvSpPr txBox="1"/>
          <p:nvPr/>
        </p:nvSpPr>
        <p:spPr>
          <a:xfrm>
            <a:off x="2524781" y="1593931"/>
            <a:ext cx="4764600" cy="64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Syne" panose="020B0604020202020204" charset="0"/>
                <a:ea typeface="Poppins SemiBold"/>
                <a:cs typeface="Poppins SemiBold"/>
                <a:sym typeface="Poppins SemiBold"/>
              </a:rPr>
              <a:t>Dual Encryption - Storage</a:t>
            </a:r>
            <a:endParaRPr sz="2000" dirty="0">
              <a:solidFill>
                <a:schemeClr val="dk1"/>
              </a:solidFill>
              <a:latin typeface="Syne" panose="020B060402020202020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64" name="Google Shape;364;p29"/>
          <p:cNvSpPr/>
          <p:nvPr/>
        </p:nvSpPr>
        <p:spPr>
          <a:xfrm>
            <a:off x="1478806" y="1706581"/>
            <a:ext cx="422700" cy="42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65" name="Google Shape;365;p29"/>
          <p:cNvCxnSpPr>
            <a:stCxn id="364" idx="6"/>
            <a:endCxn id="362" idx="1"/>
          </p:cNvCxnSpPr>
          <p:nvPr/>
        </p:nvCxnSpPr>
        <p:spPr>
          <a:xfrm>
            <a:off x="1901506" y="1917931"/>
            <a:ext cx="62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2" name="Google Shape;362;p29">
            <a:extLst>
              <a:ext uri="{FF2B5EF4-FFF2-40B4-BE49-F238E27FC236}">
                <a16:creationId xmlns:a16="http://schemas.microsoft.com/office/drawing/2014/main" id="{11A3A848-B904-21A6-1C41-3CEA8C26B0C6}"/>
              </a:ext>
            </a:extLst>
          </p:cNvPr>
          <p:cNvSpPr txBox="1"/>
          <p:nvPr/>
        </p:nvSpPr>
        <p:spPr>
          <a:xfrm>
            <a:off x="2524781" y="2690220"/>
            <a:ext cx="4764600" cy="64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Syne" panose="020B0604020202020204" charset="0"/>
                <a:ea typeface="Poppins SemiBold"/>
                <a:cs typeface="Poppins SemiBold"/>
                <a:sym typeface="Poppins SemiBold"/>
              </a:rPr>
              <a:t>Dual Encryption – Secure Chat</a:t>
            </a:r>
            <a:endParaRPr sz="2000" dirty="0">
              <a:solidFill>
                <a:schemeClr val="dk1"/>
              </a:solidFill>
              <a:latin typeface="Syne" panose="020B0604020202020204" charset="0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" name="Google Shape;364;p29">
            <a:extLst>
              <a:ext uri="{FF2B5EF4-FFF2-40B4-BE49-F238E27FC236}">
                <a16:creationId xmlns:a16="http://schemas.microsoft.com/office/drawing/2014/main" id="{9FFEAE77-BD8C-73A2-33F0-E4A226FCEFBA}"/>
              </a:ext>
            </a:extLst>
          </p:cNvPr>
          <p:cNvSpPr/>
          <p:nvPr/>
        </p:nvSpPr>
        <p:spPr>
          <a:xfrm>
            <a:off x="1478806" y="2802870"/>
            <a:ext cx="422700" cy="42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" name="Google Shape;365;p29">
            <a:extLst>
              <a:ext uri="{FF2B5EF4-FFF2-40B4-BE49-F238E27FC236}">
                <a16:creationId xmlns:a16="http://schemas.microsoft.com/office/drawing/2014/main" id="{B38EC7BF-F6AE-7142-C9E5-FE0191196916}"/>
              </a:ext>
            </a:extLst>
          </p:cNvPr>
          <p:cNvCxnSpPr>
            <a:stCxn id="3" idx="6"/>
            <a:endCxn id="2" idx="1"/>
          </p:cNvCxnSpPr>
          <p:nvPr/>
        </p:nvCxnSpPr>
        <p:spPr>
          <a:xfrm>
            <a:off x="1901506" y="3014220"/>
            <a:ext cx="62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"/>
          <p:cNvSpPr txBox="1">
            <a:spLocks noGrp="1"/>
          </p:cNvSpPr>
          <p:nvPr>
            <p:ph type="title"/>
          </p:nvPr>
        </p:nvSpPr>
        <p:spPr>
          <a:xfrm>
            <a:off x="1958550" y="2166900"/>
            <a:ext cx="5226900" cy="13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Syne" panose="020B0604020202020204" charset="0"/>
              </a:rPr>
              <a:t>DUAL ENCRYPTION?</a:t>
            </a:r>
            <a:br>
              <a:rPr lang="en" sz="3200" b="1" dirty="0">
                <a:latin typeface="Syne" panose="020B0604020202020204" charset="0"/>
              </a:rPr>
            </a:br>
            <a:r>
              <a:rPr lang="en" sz="3200" dirty="0">
                <a:highlight>
                  <a:srgbClr val="FFFF00"/>
                </a:highlight>
                <a:latin typeface="Syne" panose="020B0604020202020204" charset="0"/>
              </a:rPr>
              <a:t>RSA+AES</a:t>
            </a:r>
            <a:endParaRPr sz="3200" dirty="0">
              <a:highlight>
                <a:srgbClr val="FFFF00"/>
              </a:highlight>
              <a:latin typeface="Syne" panose="020B0604020202020204" charset="0"/>
            </a:endParaRPr>
          </a:p>
        </p:txBody>
      </p:sp>
      <p:sp>
        <p:nvSpPr>
          <p:cNvPr id="371" name="Google Shape;371;p30"/>
          <p:cNvSpPr/>
          <p:nvPr/>
        </p:nvSpPr>
        <p:spPr>
          <a:xfrm>
            <a:off x="4360650" y="808413"/>
            <a:ext cx="422700" cy="422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72" name="Google Shape;372;p30"/>
          <p:cNvCxnSpPr>
            <a:stCxn id="371" idx="0"/>
            <a:endCxn id="373" idx="3"/>
          </p:cNvCxnSpPr>
          <p:nvPr/>
        </p:nvCxnSpPr>
        <p:spPr>
          <a:xfrm rot="10800000">
            <a:off x="4572000" y="259713"/>
            <a:ext cx="0" cy="54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30"/>
          <p:cNvCxnSpPr>
            <a:stCxn id="371" idx="4"/>
            <a:endCxn id="370" idx="0"/>
          </p:cNvCxnSpPr>
          <p:nvPr/>
        </p:nvCxnSpPr>
        <p:spPr>
          <a:xfrm>
            <a:off x="4572000" y="1231113"/>
            <a:ext cx="0" cy="93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"/>
          <p:cNvSpPr txBox="1">
            <a:spLocks noGrp="1"/>
          </p:cNvSpPr>
          <p:nvPr>
            <p:ph type="title"/>
          </p:nvPr>
        </p:nvSpPr>
        <p:spPr>
          <a:xfrm>
            <a:off x="3483246" y="2037299"/>
            <a:ext cx="1981720" cy="11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atin typeface="Syne" panose="020B0604020202020204" charset="0"/>
              </a:rPr>
              <a:t>RSA</a:t>
            </a:r>
            <a:endParaRPr sz="6000" b="1" dirty="0"/>
          </a:p>
        </p:txBody>
      </p:sp>
      <p:grpSp>
        <p:nvGrpSpPr>
          <p:cNvPr id="410" name="Google Shape;410;p34"/>
          <p:cNvGrpSpPr/>
          <p:nvPr/>
        </p:nvGrpSpPr>
        <p:grpSpPr>
          <a:xfrm rot="8999956">
            <a:off x="7975973" y="3841105"/>
            <a:ext cx="1728562" cy="1789510"/>
            <a:chOff x="-433476" y="-754650"/>
            <a:chExt cx="1728600" cy="1789549"/>
          </a:xfrm>
        </p:grpSpPr>
        <p:sp>
          <p:nvSpPr>
            <p:cNvPr id="411" name="Google Shape;411;p34"/>
            <p:cNvSpPr/>
            <p:nvPr/>
          </p:nvSpPr>
          <p:spPr>
            <a:xfrm rot="-10799403">
              <a:off x="-433476" y="-754500"/>
              <a:ext cx="1728600" cy="1727700"/>
            </a:xfrm>
            <a:prstGeom prst="arc">
              <a:avLst>
                <a:gd name="adj1" fmla="val 16200000"/>
                <a:gd name="adj2" fmla="val 13291826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361376" y="895999"/>
              <a:ext cx="138900" cy="138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413" name="Google Shape;413;p34"/>
          <p:cNvSpPr/>
          <p:nvPr/>
        </p:nvSpPr>
        <p:spPr>
          <a:xfrm rot="10800000">
            <a:off x="3626009" y="-389439"/>
            <a:ext cx="1728600" cy="1727400"/>
          </a:xfrm>
          <a:prstGeom prst="arc">
            <a:avLst>
              <a:gd name="adj1" fmla="val 19599382"/>
              <a:gd name="adj2" fmla="val 123349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14" name="Google Shape;414;p34"/>
          <p:cNvSpPr/>
          <p:nvPr/>
        </p:nvSpPr>
        <p:spPr>
          <a:xfrm>
            <a:off x="2254134" y="2415412"/>
            <a:ext cx="422700" cy="42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15" name="Google Shape;415;p34"/>
          <p:cNvCxnSpPr>
            <a:cxnSpLocks/>
            <a:stCxn id="414" idx="6"/>
            <a:endCxn id="409" idx="1"/>
          </p:cNvCxnSpPr>
          <p:nvPr/>
        </p:nvCxnSpPr>
        <p:spPr>
          <a:xfrm>
            <a:off x="2676834" y="2626762"/>
            <a:ext cx="806412" cy="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16" name="Google Shape;416;p34"/>
          <p:cNvCxnSpPr>
            <a:cxnSpLocks/>
            <a:stCxn id="414" idx="0"/>
          </p:cNvCxnSpPr>
          <p:nvPr/>
        </p:nvCxnSpPr>
        <p:spPr>
          <a:xfrm rot="10800000">
            <a:off x="2465484" y="260512"/>
            <a:ext cx="0" cy="215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980F695-80FF-C4D6-CB18-B936B45D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30737"/>
            <a:ext cx="7704000" cy="572700"/>
          </a:xfrm>
        </p:spPr>
        <p:txBody>
          <a:bodyPr/>
          <a:lstStyle/>
          <a:p>
            <a:r>
              <a:rPr lang="en" sz="2800" dirty="0"/>
              <a:t>RSA ALGORITHM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ED2F1-028F-89AA-2586-C473D72C3903}"/>
              </a:ext>
            </a:extLst>
          </p:cNvPr>
          <p:cNvSpPr txBox="1"/>
          <p:nvPr/>
        </p:nvSpPr>
        <p:spPr>
          <a:xfrm>
            <a:off x="720000" y="1242978"/>
            <a:ext cx="81525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IN" sz="1800" u="sng" dirty="0">
                <a:solidFill>
                  <a:schemeClr val="tx1"/>
                </a:solidFill>
                <a:latin typeface="Syne" panose="020B0604020202020204" charset="0"/>
                <a:cs typeface="Times New Roman" panose="02020603050405020304" pitchFamily="18" charset="0"/>
              </a:rPr>
              <a:t>KEY GENERATION:</a:t>
            </a:r>
          </a:p>
          <a:p>
            <a:pPr marL="44450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ts val="1100"/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tx1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Generate two large distinct prime numbers, p and q.</a:t>
            </a:r>
          </a:p>
          <a:p>
            <a:pPr marL="44450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ts val="1100"/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tx1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Let n = p*q.</a:t>
            </a:r>
          </a:p>
          <a:p>
            <a:pPr marL="44450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ts val="1100"/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tx1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Let m = </a:t>
            </a:r>
            <a:r>
              <a:rPr lang="el-GR" sz="1600" dirty="0">
                <a:solidFill>
                  <a:schemeClr val="tx1"/>
                </a:solidFill>
                <a:latin typeface="Syne" panose="020B0604020202020204" charset="0"/>
                <a:cs typeface="Times New Roman" panose="02020603050405020304" pitchFamily="18" charset="0"/>
              </a:rPr>
              <a:t>φ(</a:t>
            </a:r>
            <a:r>
              <a:rPr lang="en-IN" sz="1600" dirty="0">
                <a:solidFill>
                  <a:schemeClr val="tx1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n) = (p − 1)(q − 1). (</a:t>
            </a:r>
            <a:r>
              <a:rPr lang="el-GR" sz="1600" dirty="0">
                <a:solidFill>
                  <a:schemeClr val="tx1"/>
                </a:solidFill>
                <a:latin typeface="Syne" panose="020B0604020202020204" charset="0"/>
                <a:cs typeface="Times New Roman" panose="02020603050405020304" pitchFamily="18" charset="0"/>
              </a:rPr>
              <a:t>φ </a:t>
            </a:r>
            <a:r>
              <a:rPr lang="en-IN" sz="1600" dirty="0">
                <a:solidFill>
                  <a:schemeClr val="tx1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is totient function).</a:t>
            </a:r>
          </a:p>
          <a:p>
            <a:pPr marL="44450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ts val="1100"/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tx1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Choose a small number e, co prime to </a:t>
            </a:r>
            <a:r>
              <a:rPr lang="el-GR" sz="1600" dirty="0">
                <a:solidFill>
                  <a:schemeClr val="tx1"/>
                </a:solidFill>
                <a:latin typeface="Syne" panose="020B0604020202020204" charset="0"/>
                <a:cs typeface="Times New Roman" panose="02020603050405020304" pitchFamily="18" charset="0"/>
              </a:rPr>
              <a:t>φ(</a:t>
            </a:r>
            <a:r>
              <a:rPr lang="en-IN" sz="1600" dirty="0">
                <a:solidFill>
                  <a:schemeClr val="tx1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n), with GCD(m,   e)=1 and 1&lt;e&lt;m</a:t>
            </a:r>
          </a:p>
          <a:p>
            <a:pPr marL="44450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ts val="1100"/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tx1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Find d which satisfies d x e mode m = 1.</a:t>
            </a:r>
          </a:p>
          <a:p>
            <a:pPr marL="44450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ts val="1100"/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tx1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Public key = {e, n}</a:t>
            </a:r>
            <a:br>
              <a:rPr lang="en-IN" sz="1600" dirty="0">
                <a:solidFill>
                  <a:schemeClr val="tx1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chemeClr val="tx1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Private key = {d, n}</a:t>
            </a:r>
          </a:p>
        </p:txBody>
      </p:sp>
    </p:spTree>
    <p:extLst>
      <p:ext uri="{BB962C8B-B14F-4D97-AF65-F5344CB8AC3E}">
        <p14:creationId xmlns:p14="http://schemas.microsoft.com/office/powerpoint/2010/main" val="405894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8075-B6D4-2EFC-6B42-D7CFB504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en-IN" sz="3600" dirty="0"/>
              <a:t>What is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φ(n)?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B87C7-9886-5C38-4070-97F7030BFED0}"/>
              </a:ext>
            </a:extLst>
          </p:cNvPr>
          <p:cNvSpPr txBox="1"/>
          <p:nvPr/>
        </p:nvSpPr>
        <p:spPr>
          <a:xfrm>
            <a:off x="720000" y="1259830"/>
            <a:ext cx="788670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chemeClr val="tx1"/>
                </a:solidFill>
                <a:effectLst/>
                <a:latin typeface="Rockwell" panose="02060603020205020403" pitchFamily="18" charset="0"/>
                <a:cs typeface="Times New Roman" panose="02020603050405020304" pitchFamily="18" charset="0"/>
              </a:rPr>
              <a:t>he totient function calculates the number of positive integers less than or equal to "n" that do not share any common factors (other than 1) with “n”.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1"/>
              </a:solidFill>
              <a:effectLst/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ClrTx/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Rockwell" panose="02060603020205020403" pitchFamily="18" charset="0"/>
                <a:cs typeface="Times New Roman" panose="02020603050405020304" pitchFamily="18" charset="0"/>
              </a:rPr>
              <a:t>The totient function φ(n) can be defined as follows:</a:t>
            </a:r>
          </a:p>
          <a:p>
            <a:pPr marL="285750" indent="-285750" algn="l">
              <a:buClrTx/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1"/>
              </a:solidFill>
              <a:effectLst/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ClrTx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Rockwell" panose="02060603020205020403" pitchFamily="18" charset="0"/>
                <a:cs typeface="Times New Roman" panose="02020603050405020304" pitchFamily="18" charset="0"/>
              </a:rPr>
              <a:t>φ(n) = the count of positive integers k, where 1 ≤ k ≤ n, and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Rockwell" panose="02060603020205020403" pitchFamily="18" charset="0"/>
                <a:cs typeface="Times New Roman" panose="02020603050405020304" pitchFamily="18" charset="0"/>
              </a:rPr>
              <a:t>gcd</a:t>
            </a:r>
            <a:r>
              <a:rPr lang="en-US" b="0" i="0" dirty="0">
                <a:solidFill>
                  <a:schemeClr val="tx1"/>
                </a:solidFill>
                <a:effectLst/>
                <a:latin typeface="Rockwell" panose="02060603020205020403" pitchFamily="18" charset="0"/>
                <a:cs typeface="Times New Roman" panose="02020603050405020304" pitchFamily="18" charset="0"/>
              </a:rPr>
              <a:t>(n, k) = 1</a:t>
            </a:r>
          </a:p>
          <a:p>
            <a:pPr marL="285750" indent="-285750" algn="l">
              <a:buClrTx/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1"/>
              </a:solidFill>
              <a:effectLst/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ClrTx/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Rockwell" panose="02060603020205020403" pitchFamily="18" charset="0"/>
                <a:cs typeface="Times New Roman" panose="02020603050405020304" pitchFamily="18" charset="0"/>
              </a:rPr>
              <a:t>For example, if we calculate φ(8), we are determining the number of positive integers from 1 to 8 that are coprime to 8:</a:t>
            </a:r>
          </a:p>
          <a:p>
            <a:pPr marL="285750" indent="-285750" algn="l">
              <a:buClrTx/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1"/>
              </a:solidFill>
              <a:effectLst/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ClrTx/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Rockwell" panose="02060603020205020403" pitchFamily="18" charset="0"/>
                <a:cs typeface="Times New Roman" panose="02020603050405020304" pitchFamily="18" charset="0"/>
              </a:rPr>
              <a:t>φ(8) = {1, 3, 5, 7}</a:t>
            </a:r>
          </a:p>
          <a:p>
            <a:pPr marL="285750" indent="-285750" algn="l">
              <a:buClrTx/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1"/>
              </a:solidFill>
              <a:effectLst/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ClrTx/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Rockwell" panose="02060603020205020403" pitchFamily="18" charset="0"/>
                <a:cs typeface="Times New Roman" panose="02020603050405020304" pitchFamily="18" charset="0"/>
              </a:rPr>
              <a:t>There are four positive integers (1, 3, 5, and 7) that are coprime to 8, so φ(8) = 4.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endParaRPr lang="en-IN" dirty="0">
              <a:solidFill>
                <a:schemeClr val="tx1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7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B22B-93DF-B6C5-6F30-5FE60A6E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25" y="2539103"/>
            <a:ext cx="7704000" cy="572700"/>
          </a:xfrm>
        </p:spPr>
        <p:txBody>
          <a:bodyPr/>
          <a:lstStyle/>
          <a:p>
            <a:r>
              <a:rPr lang="en-IN" sz="3500" u="sng" dirty="0"/>
              <a:t>Decryption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093994-D73B-C09B-D8E3-5D3706EE7C44}"/>
              </a:ext>
            </a:extLst>
          </p:cNvPr>
          <p:cNvSpPr txBox="1"/>
          <p:nvPr/>
        </p:nvSpPr>
        <p:spPr>
          <a:xfrm>
            <a:off x="2843183" y="1884053"/>
            <a:ext cx="32504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tx1"/>
                </a:solidFill>
                <a:latin typeface="Syne" panose="020B0604020202020204" charset="0"/>
                <a:cs typeface="Times New Roman" panose="02020603050405020304" pitchFamily="18" charset="0"/>
              </a:rPr>
              <a:t>Cipher = (message)</a:t>
            </a:r>
            <a:r>
              <a:rPr lang="en-IN" sz="2000" baseline="30000" dirty="0">
                <a:solidFill>
                  <a:schemeClr val="tx1"/>
                </a:solidFill>
                <a:latin typeface="Syne" panose="020B0604020202020204" charset="0"/>
                <a:cs typeface="Times New Roman" panose="02020603050405020304" pitchFamily="18" charset="0"/>
              </a:rPr>
              <a:t>e</a:t>
            </a:r>
            <a:r>
              <a:rPr lang="en-IN" sz="2000" dirty="0">
                <a:solidFill>
                  <a:schemeClr val="tx1"/>
                </a:solidFill>
                <a:latin typeface="Syne" panose="020B0604020202020204" charset="0"/>
                <a:cs typeface="Times New Roman" panose="02020603050405020304" pitchFamily="18" charset="0"/>
              </a:rPr>
              <a:t> mod 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BB0ADF-EF90-000E-7B38-685E017518F9}"/>
              </a:ext>
            </a:extLst>
          </p:cNvPr>
          <p:cNvSpPr txBox="1"/>
          <p:nvPr/>
        </p:nvSpPr>
        <p:spPr>
          <a:xfrm>
            <a:off x="2843183" y="3308767"/>
            <a:ext cx="32504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Font typeface="DM Sans"/>
              <a:buNone/>
            </a:pPr>
            <a:r>
              <a:rPr lang="en-IN" sz="2000" dirty="0">
                <a:solidFill>
                  <a:schemeClr val="tx1"/>
                </a:solidFill>
                <a:latin typeface="Syne" panose="020B0604020202020204" charset="0"/>
                <a:cs typeface="Times New Roman" panose="02020603050405020304" pitchFamily="18" charset="0"/>
              </a:rPr>
              <a:t>message = (cipher)</a:t>
            </a:r>
            <a:r>
              <a:rPr lang="en-IN" sz="2000" baseline="30000" dirty="0">
                <a:solidFill>
                  <a:schemeClr val="tx1"/>
                </a:solidFill>
                <a:latin typeface="Syne" panose="020B0604020202020204" charset="0"/>
                <a:cs typeface="Times New Roman" panose="02020603050405020304" pitchFamily="18" charset="0"/>
              </a:rPr>
              <a:t>d</a:t>
            </a:r>
            <a:r>
              <a:rPr lang="en-IN" sz="2000" dirty="0">
                <a:solidFill>
                  <a:schemeClr val="tx1"/>
                </a:solidFill>
                <a:latin typeface="Syne" panose="020B0604020202020204" charset="0"/>
                <a:cs typeface="Times New Roman" panose="02020603050405020304" pitchFamily="18" charset="0"/>
              </a:rPr>
              <a:t> mod 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E6E2F3-40D6-C3B4-31E1-25A4F0DE2DAB}"/>
              </a:ext>
            </a:extLst>
          </p:cNvPr>
          <p:cNvSpPr txBox="1">
            <a:spLocks/>
          </p:cNvSpPr>
          <p:nvPr/>
        </p:nvSpPr>
        <p:spPr>
          <a:xfrm>
            <a:off x="3093975" y="1000629"/>
            <a:ext cx="57357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ntium Book Plus"/>
              <a:buNone/>
              <a:defRPr sz="3500" b="0" i="0" u="none" strike="noStrike" cap="none">
                <a:solidFill>
                  <a:schemeClr val="dk1"/>
                </a:solidFill>
                <a:latin typeface="Gentium Book Plus"/>
                <a:ea typeface="Gentium Book Plus"/>
                <a:cs typeface="Gentium Book Plus"/>
                <a:sym typeface="Gentium Book P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ntium Book Plus"/>
              <a:buNone/>
              <a:defRPr sz="3500" b="0" i="0" u="none" strike="noStrike" cap="none">
                <a:solidFill>
                  <a:schemeClr val="dk1"/>
                </a:solidFill>
                <a:latin typeface="Gentium Book Plus"/>
                <a:ea typeface="Gentium Book Plus"/>
                <a:cs typeface="Gentium Book Plus"/>
                <a:sym typeface="Gentium Book Pl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ntium Book Plus"/>
              <a:buNone/>
              <a:defRPr sz="3500" b="0" i="0" u="none" strike="noStrike" cap="none">
                <a:solidFill>
                  <a:schemeClr val="dk1"/>
                </a:solidFill>
                <a:latin typeface="Gentium Book Plus"/>
                <a:ea typeface="Gentium Book Plus"/>
                <a:cs typeface="Gentium Book Plus"/>
                <a:sym typeface="Gentium Book Pl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ntium Book Plus"/>
              <a:buNone/>
              <a:defRPr sz="3500" b="0" i="0" u="none" strike="noStrike" cap="none">
                <a:solidFill>
                  <a:schemeClr val="dk1"/>
                </a:solidFill>
                <a:latin typeface="Gentium Book Plus"/>
                <a:ea typeface="Gentium Book Plus"/>
                <a:cs typeface="Gentium Book Plus"/>
                <a:sym typeface="Gentium Book Pl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ntium Book Plus"/>
              <a:buNone/>
              <a:defRPr sz="3500" b="0" i="0" u="none" strike="noStrike" cap="none">
                <a:solidFill>
                  <a:schemeClr val="dk1"/>
                </a:solidFill>
                <a:latin typeface="Gentium Book Plus"/>
                <a:ea typeface="Gentium Book Plus"/>
                <a:cs typeface="Gentium Book Plus"/>
                <a:sym typeface="Gentium Book Pl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ntium Book Plus"/>
              <a:buNone/>
              <a:defRPr sz="3500" b="0" i="0" u="none" strike="noStrike" cap="none">
                <a:solidFill>
                  <a:schemeClr val="dk1"/>
                </a:solidFill>
                <a:latin typeface="Gentium Book Plus"/>
                <a:ea typeface="Gentium Book Plus"/>
                <a:cs typeface="Gentium Book Plus"/>
                <a:sym typeface="Gentium Book Pl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ntium Book Plus"/>
              <a:buNone/>
              <a:defRPr sz="3500" b="0" i="0" u="none" strike="noStrike" cap="none">
                <a:solidFill>
                  <a:schemeClr val="dk1"/>
                </a:solidFill>
                <a:latin typeface="Gentium Book Plus"/>
                <a:ea typeface="Gentium Book Plus"/>
                <a:cs typeface="Gentium Book Plus"/>
                <a:sym typeface="Gentium Book Pl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ntium Book Plus"/>
              <a:buNone/>
              <a:defRPr sz="3500" b="0" i="0" u="none" strike="noStrike" cap="none">
                <a:solidFill>
                  <a:schemeClr val="dk1"/>
                </a:solidFill>
                <a:latin typeface="Gentium Book Plus"/>
                <a:ea typeface="Gentium Book Plus"/>
                <a:cs typeface="Gentium Book Plus"/>
                <a:sym typeface="Gentium Book Pl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ntium Book Plus"/>
              <a:buNone/>
              <a:defRPr sz="3500" b="0" i="0" u="none" strike="noStrike" cap="none">
                <a:solidFill>
                  <a:schemeClr val="dk1"/>
                </a:solidFill>
                <a:latin typeface="Gentium Book Plus"/>
                <a:ea typeface="Gentium Book Plus"/>
                <a:cs typeface="Gentium Book Plus"/>
                <a:sym typeface="Gentium Book Plus"/>
              </a:defRPr>
            </a:lvl9pPr>
          </a:lstStyle>
          <a:p>
            <a:r>
              <a:rPr lang="en-IN" b="1" u="sng" dirty="0">
                <a:latin typeface="Syne" panose="020B0604020202020204" charset="0"/>
              </a:rPr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193462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"/>
          <p:cNvSpPr txBox="1">
            <a:spLocks noGrp="1"/>
          </p:cNvSpPr>
          <p:nvPr>
            <p:ph type="title"/>
          </p:nvPr>
        </p:nvSpPr>
        <p:spPr>
          <a:xfrm>
            <a:off x="3483246" y="2037299"/>
            <a:ext cx="1981720" cy="11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atin typeface="Syne" panose="020B0604020202020204" charset="0"/>
              </a:rPr>
              <a:t>AES</a:t>
            </a:r>
            <a:endParaRPr sz="6000" b="1" dirty="0"/>
          </a:p>
        </p:txBody>
      </p:sp>
      <p:grpSp>
        <p:nvGrpSpPr>
          <p:cNvPr id="410" name="Google Shape;410;p34"/>
          <p:cNvGrpSpPr/>
          <p:nvPr/>
        </p:nvGrpSpPr>
        <p:grpSpPr>
          <a:xfrm rot="8999956">
            <a:off x="7975973" y="3841105"/>
            <a:ext cx="1728562" cy="1789510"/>
            <a:chOff x="-433476" y="-754650"/>
            <a:chExt cx="1728600" cy="1789549"/>
          </a:xfrm>
        </p:grpSpPr>
        <p:sp>
          <p:nvSpPr>
            <p:cNvPr id="411" name="Google Shape;411;p34"/>
            <p:cNvSpPr/>
            <p:nvPr/>
          </p:nvSpPr>
          <p:spPr>
            <a:xfrm rot="-10799403">
              <a:off x="-433476" y="-754500"/>
              <a:ext cx="1728600" cy="1727700"/>
            </a:xfrm>
            <a:prstGeom prst="arc">
              <a:avLst>
                <a:gd name="adj1" fmla="val 16200000"/>
                <a:gd name="adj2" fmla="val 13291826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361376" y="895999"/>
              <a:ext cx="138900" cy="138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413" name="Google Shape;413;p34"/>
          <p:cNvSpPr/>
          <p:nvPr/>
        </p:nvSpPr>
        <p:spPr>
          <a:xfrm rot="10800000">
            <a:off x="3626009" y="-389439"/>
            <a:ext cx="1728600" cy="1727400"/>
          </a:xfrm>
          <a:prstGeom prst="arc">
            <a:avLst>
              <a:gd name="adj1" fmla="val 19599382"/>
              <a:gd name="adj2" fmla="val 123349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14" name="Google Shape;414;p34"/>
          <p:cNvSpPr/>
          <p:nvPr/>
        </p:nvSpPr>
        <p:spPr>
          <a:xfrm>
            <a:off x="2254134" y="2415412"/>
            <a:ext cx="422700" cy="42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15" name="Google Shape;415;p34"/>
          <p:cNvCxnSpPr>
            <a:cxnSpLocks/>
            <a:stCxn id="414" idx="6"/>
            <a:endCxn id="409" idx="1"/>
          </p:cNvCxnSpPr>
          <p:nvPr/>
        </p:nvCxnSpPr>
        <p:spPr>
          <a:xfrm>
            <a:off x="2676834" y="2626762"/>
            <a:ext cx="806412" cy="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16" name="Google Shape;416;p34"/>
          <p:cNvCxnSpPr>
            <a:cxnSpLocks/>
            <a:stCxn id="414" idx="0"/>
          </p:cNvCxnSpPr>
          <p:nvPr/>
        </p:nvCxnSpPr>
        <p:spPr>
          <a:xfrm rot="10800000">
            <a:off x="2465484" y="260512"/>
            <a:ext cx="0" cy="215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91576064"/>
      </p:ext>
    </p:extLst>
  </p:cSld>
  <p:clrMapOvr>
    <a:masterClrMapping/>
  </p:clrMapOvr>
</p:sld>
</file>

<file path=ppt/theme/theme1.xml><?xml version="1.0" encoding="utf-8"?>
<a:theme xmlns:a="http://schemas.openxmlformats.org/drawingml/2006/main" name="Intro to Iteration by Slidesgo">
  <a:themeElements>
    <a:clrScheme name="Simple Light">
      <a:dk1>
        <a:srgbClr val="242424"/>
      </a:dk1>
      <a:lt1>
        <a:srgbClr val="F3F3F3"/>
      </a:lt1>
      <a:dk2>
        <a:srgbClr val="E496CE"/>
      </a:dk2>
      <a:lt2>
        <a:srgbClr val="E4494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617</Words>
  <Application>Microsoft Office PowerPoint</Application>
  <PresentationFormat>On-screen Show (16:9)</PresentationFormat>
  <Paragraphs>119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Times New Roman</vt:lpstr>
      <vt:lpstr>Syne</vt:lpstr>
      <vt:lpstr>Poppins</vt:lpstr>
      <vt:lpstr>Arial</vt:lpstr>
      <vt:lpstr>DM Sans</vt:lpstr>
      <vt:lpstr>Wingdings</vt:lpstr>
      <vt:lpstr>Poppins SemiBold</vt:lpstr>
      <vt:lpstr>Gentium Book Plus</vt:lpstr>
      <vt:lpstr>Rockwell</vt:lpstr>
      <vt:lpstr>Anaheim</vt:lpstr>
      <vt:lpstr>Intro to Iteration by Slidesgo</vt:lpstr>
      <vt:lpstr>Applied Cryptography</vt:lpstr>
      <vt:lpstr>PowerPoint Presentation</vt:lpstr>
      <vt:lpstr>Contents:</vt:lpstr>
      <vt:lpstr>DUAL ENCRYPTION? RSA+AES</vt:lpstr>
      <vt:lpstr>RSA</vt:lpstr>
      <vt:lpstr>RSA ALGORITHM</vt:lpstr>
      <vt:lpstr>What is φ(n)?</vt:lpstr>
      <vt:lpstr>Decryption</vt:lpstr>
      <vt:lpstr>AES</vt:lpstr>
      <vt:lpstr>PowerPoint Presentation</vt:lpstr>
      <vt:lpstr>PowerPoint Presentation</vt:lpstr>
      <vt:lpstr>Dual-Encryption Storage</vt:lpstr>
      <vt:lpstr>PowerPoint Presentation</vt:lpstr>
      <vt:lpstr>Dual-Encryption Secure Chat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Cryptography</dc:title>
  <dc:creator>M.D.Siva Rama Saran</dc:creator>
  <cp:lastModifiedBy>Mummidi Devi Siva Rama Saran - [CB.EN.U4AIE21034]</cp:lastModifiedBy>
  <cp:revision>6</cp:revision>
  <dcterms:modified xsi:type="dcterms:W3CDTF">2023-12-25T16:50:42Z</dcterms:modified>
</cp:coreProperties>
</file>