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6"/>
  </p:notesMasterIdLst>
  <p:sldIdLst>
    <p:sldId id="256" r:id="rId2"/>
    <p:sldId id="258" r:id="rId3"/>
    <p:sldId id="257" r:id="rId4"/>
    <p:sldId id="259" r:id="rId5"/>
    <p:sldId id="316" r:id="rId6"/>
    <p:sldId id="317" r:id="rId7"/>
    <p:sldId id="318" r:id="rId8"/>
    <p:sldId id="319" r:id="rId9"/>
    <p:sldId id="320" r:id="rId10"/>
    <p:sldId id="262" r:id="rId11"/>
    <p:sldId id="263" r:id="rId12"/>
    <p:sldId id="264" r:id="rId13"/>
    <p:sldId id="265" r:id="rId14"/>
    <p:sldId id="266" r:id="rId15"/>
    <p:sldId id="267" r:id="rId16"/>
    <p:sldId id="268" r:id="rId17"/>
    <p:sldId id="269" r:id="rId18"/>
    <p:sldId id="270" r:id="rId19"/>
    <p:sldId id="308" r:id="rId20"/>
    <p:sldId id="271" r:id="rId21"/>
    <p:sldId id="309" r:id="rId22"/>
    <p:sldId id="272" r:id="rId23"/>
    <p:sldId id="314" r:id="rId24"/>
    <p:sldId id="292" r:id="rId25"/>
  </p:sldIdLst>
  <p:sldSz cx="9144000" cy="5143500" type="screen16x9"/>
  <p:notesSz cx="6858000" cy="9144000"/>
  <p:embeddedFontLst>
    <p:embeddedFont>
      <p:font typeface="Abel" panose="02000506030000020004" pitchFamily="2" charset="0"/>
      <p:regular r:id="rId27"/>
    </p:embeddedFont>
    <p:embeddedFont>
      <p:font typeface="Algerian" panose="04020705040A02060702" pitchFamily="82" charset="0"/>
      <p:regular r:id="rId28"/>
    </p:embeddedFont>
    <p:embeddedFont>
      <p:font typeface="Angsana New" panose="02020603050405020304" pitchFamily="18" charset="-34"/>
      <p:regular r:id="rId29"/>
      <p:bold r:id="rId30"/>
      <p:italic r:id="rId31"/>
      <p:boldItalic r:id="rId32"/>
    </p:embeddedFont>
    <p:embeddedFont>
      <p:font typeface="Bebas Neue" panose="020B0606020202050201" pitchFamily="34" charset="0"/>
      <p:regular r:id="rId33"/>
    </p:embeddedFont>
    <p:embeddedFont>
      <p:font typeface="Consolas" panose="020B0609020204030204" pitchFamily="49" charset="0"/>
      <p:regular r:id="rId34"/>
      <p:bold r:id="rId35"/>
      <p:italic r:id="rId36"/>
      <p:boldItalic r:id="rId37"/>
    </p:embeddedFont>
    <p:embeddedFont>
      <p:font typeface="Freestyle Script" panose="030804020302050B0404" pitchFamily="66" charset="0"/>
      <p:regular r:id="rId38"/>
    </p:embeddedFont>
    <p:embeddedFont>
      <p:font typeface="Montserrat" panose="00000500000000000000" pitchFamily="2"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Poppins Light" panose="00000400000000000000" pitchFamily="2" charset="0"/>
      <p:regular r:id="rId47"/>
      <p:bold r:id="rId48"/>
      <p:italic r:id="rId49"/>
      <p:boldItalic r:id="rId50"/>
    </p:embeddedFont>
    <p:embeddedFont>
      <p:font typeface="Rubik Medium" panose="020B0604020202020204" charset="0"/>
      <p:regular r:id="rId51"/>
      <p:bold r:id="rId52"/>
      <p:italic r:id="rId53"/>
      <p:boldItalic r:id="rId54"/>
    </p:embeddedFont>
    <p:embeddedFont>
      <p:font typeface="Zen Dots" panose="020B0604020202020204"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B4BBD-244A-4AEE-AF25-CADB1D5F6D01}">
  <a:tblStyle styleId="{380B4BBD-244A-4AEE-AF25-CADB1D5F6D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95918" autoAdjust="0"/>
  </p:normalViewPr>
  <p:slideViewPr>
    <p:cSldViewPr snapToGrid="0">
      <p:cViewPr varScale="1">
        <p:scale>
          <a:sx n="106" d="100"/>
          <a:sy n="106" d="100"/>
        </p:scale>
        <p:origin x="10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font" Target="fonts/font2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font" Target="fonts/font2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bca2673a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bca2673a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b16a763892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b16a76389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b16a763892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b16a76389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b16a763892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b16a76389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b16a76389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b16a76389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b16a763892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b16a763892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b16a763892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b16a76389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b18f1a9b94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b18f1a9b94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afc5bafbb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afc5bafbb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afc5bafbb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afc5bafbb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afc5bafbbd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afc5bafbb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c978217ef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c978217ef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b16a7638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b16a7638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b16a76389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b16a76389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b16a763892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b16a76389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b16a76389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b16a76389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 name="Google Shape;11;p2"/>
          <p:cNvSpPr txBox="1">
            <a:spLocks noGrp="1"/>
          </p:cNvSpPr>
          <p:nvPr>
            <p:ph type="ctrTitle"/>
          </p:nvPr>
        </p:nvSpPr>
        <p:spPr>
          <a:xfrm>
            <a:off x="872432" y="935500"/>
            <a:ext cx="4979100" cy="278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872400" y="3798500"/>
            <a:ext cx="4979100" cy="409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 name="Google Shape;13;p2"/>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
        <p:nvSpPr>
          <p:cNvPr id="14" name="Google Shape;14;p2"/>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88"/>
        <p:cNvGrpSpPr/>
        <p:nvPr/>
      </p:nvGrpSpPr>
      <p:grpSpPr>
        <a:xfrm>
          <a:off x="0" y="0"/>
          <a:ext cx="0" cy="0"/>
          <a:chOff x="0" y="0"/>
          <a:chExt cx="0" cy="0"/>
        </a:xfrm>
      </p:grpSpPr>
      <p:sp>
        <p:nvSpPr>
          <p:cNvPr id="189" name="Google Shape;189;p24"/>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24"/>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txBox="1">
            <a:spLocks noGrp="1"/>
          </p:cNvSpPr>
          <p:nvPr>
            <p:ph type="subTitle" idx="1"/>
          </p:nvPr>
        </p:nvSpPr>
        <p:spPr>
          <a:xfrm>
            <a:off x="715121" y="1600150"/>
            <a:ext cx="2385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193" name="Google Shape;193;p24"/>
          <p:cNvSpPr txBox="1">
            <a:spLocks noGrp="1"/>
          </p:cNvSpPr>
          <p:nvPr>
            <p:ph type="subTitle" idx="2"/>
          </p:nvPr>
        </p:nvSpPr>
        <p:spPr>
          <a:xfrm>
            <a:off x="715100" y="2084950"/>
            <a:ext cx="2385600" cy="71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4"/>
          <p:cNvSpPr txBox="1">
            <a:spLocks noGrp="1"/>
          </p:cNvSpPr>
          <p:nvPr>
            <p:ph type="subTitle" idx="3"/>
          </p:nvPr>
        </p:nvSpPr>
        <p:spPr>
          <a:xfrm>
            <a:off x="3236631" y="2084950"/>
            <a:ext cx="2385600" cy="71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4"/>
          <p:cNvSpPr txBox="1">
            <a:spLocks noGrp="1"/>
          </p:cNvSpPr>
          <p:nvPr>
            <p:ph type="subTitle" idx="4"/>
          </p:nvPr>
        </p:nvSpPr>
        <p:spPr>
          <a:xfrm>
            <a:off x="715100" y="3474875"/>
            <a:ext cx="2385600" cy="71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4"/>
          <p:cNvSpPr txBox="1">
            <a:spLocks noGrp="1"/>
          </p:cNvSpPr>
          <p:nvPr>
            <p:ph type="subTitle" idx="5"/>
          </p:nvPr>
        </p:nvSpPr>
        <p:spPr>
          <a:xfrm>
            <a:off x="3236622" y="3474875"/>
            <a:ext cx="2385600" cy="71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4"/>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24"/>
          <p:cNvSpPr txBox="1">
            <a:spLocks noGrp="1"/>
          </p:cNvSpPr>
          <p:nvPr>
            <p:ph type="subTitle" idx="6"/>
          </p:nvPr>
        </p:nvSpPr>
        <p:spPr>
          <a:xfrm>
            <a:off x="715121" y="2990075"/>
            <a:ext cx="2385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199" name="Google Shape;199;p24"/>
          <p:cNvSpPr txBox="1">
            <a:spLocks noGrp="1"/>
          </p:cNvSpPr>
          <p:nvPr>
            <p:ph type="subTitle" idx="7"/>
          </p:nvPr>
        </p:nvSpPr>
        <p:spPr>
          <a:xfrm>
            <a:off x="3236626" y="1600150"/>
            <a:ext cx="2385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200" name="Google Shape;200;p24"/>
          <p:cNvSpPr txBox="1">
            <a:spLocks noGrp="1"/>
          </p:cNvSpPr>
          <p:nvPr>
            <p:ph type="subTitle" idx="8"/>
          </p:nvPr>
        </p:nvSpPr>
        <p:spPr>
          <a:xfrm>
            <a:off x="3236626" y="2990075"/>
            <a:ext cx="2385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201" name="Google Shape;201;p24"/>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202"/>
        <p:cNvGrpSpPr/>
        <p:nvPr/>
      </p:nvGrpSpPr>
      <p:grpSpPr>
        <a:xfrm>
          <a:off x="0" y="0"/>
          <a:ext cx="0" cy="0"/>
          <a:chOff x="0" y="0"/>
          <a:chExt cx="0" cy="0"/>
        </a:xfrm>
      </p:grpSpPr>
      <p:sp>
        <p:nvSpPr>
          <p:cNvPr id="203" name="Google Shape;203;p25"/>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25"/>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txBox="1">
            <a:spLocks noGrp="1"/>
          </p:cNvSpPr>
          <p:nvPr>
            <p:ph type="subTitle" idx="1"/>
          </p:nvPr>
        </p:nvSpPr>
        <p:spPr>
          <a:xfrm>
            <a:off x="3521796" y="1647563"/>
            <a:ext cx="23856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207" name="Google Shape;207;p25"/>
          <p:cNvSpPr txBox="1">
            <a:spLocks noGrp="1"/>
          </p:cNvSpPr>
          <p:nvPr>
            <p:ph type="subTitle" idx="2"/>
          </p:nvPr>
        </p:nvSpPr>
        <p:spPr>
          <a:xfrm>
            <a:off x="3521775" y="2056163"/>
            <a:ext cx="2385600" cy="715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25"/>
          <p:cNvSpPr txBox="1">
            <a:spLocks noGrp="1"/>
          </p:cNvSpPr>
          <p:nvPr>
            <p:ph type="subTitle" idx="3"/>
          </p:nvPr>
        </p:nvSpPr>
        <p:spPr>
          <a:xfrm>
            <a:off x="6043306" y="2056163"/>
            <a:ext cx="2385600" cy="715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5"/>
          <p:cNvSpPr txBox="1">
            <a:spLocks noGrp="1"/>
          </p:cNvSpPr>
          <p:nvPr>
            <p:ph type="subTitle" idx="4"/>
          </p:nvPr>
        </p:nvSpPr>
        <p:spPr>
          <a:xfrm>
            <a:off x="3521775" y="3446088"/>
            <a:ext cx="2385600" cy="715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25"/>
          <p:cNvSpPr txBox="1">
            <a:spLocks noGrp="1"/>
          </p:cNvSpPr>
          <p:nvPr>
            <p:ph type="subTitle" idx="5"/>
          </p:nvPr>
        </p:nvSpPr>
        <p:spPr>
          <a:xfrm>
            <a:off x="6043297" y="3446088"/>
            <a:ext cx="2385600" cy="715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5"/>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2" name="Google Shape;212;p25"/>
          <p:cNvSpPr txBox="1">
            <a:spLocks noGrp="1"/>
          </p:cNvSpPr>
          <p:nvPr>
            <p:ph type="subTitle" idx="6"/>
          </p:nvPr>
        </p:nvSpPr>
        <p:spPr>
          <a:xfrm>
            <a:off x="3521796" y="3037488"/>
            <a:ext cx="23856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213" name="Google Shape;213;p25"/>
          <p:cNvSpPr txBox="1">
            <a:spLocks noGrp="1"/>
          </p:cNvSpPr>
          <p:nvPr>
            <p:ph type="subTitle" idx="7"/>
          </p:nvPr>
        </p:nvSpPr>
        <p:spPr>
          <a:xfrm>
            <a:off x="6043301" y="1647563"/>
            <a:ext cx="23856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214" name="Google Shape;214;p25"/>
          <p:cNvSpPr txBox="1">
            <a:spLocks noGrp="1"/>
          </p:cNvSpPr>
          <p:nvPr>
            <p:ph type="subTitle" idx="8"/>
          </p:nvPr>
        </p:nvSpPr>
        <p:spPr>
          <a:xfrm>
            <a:off x="6043301" y="3037488"/>
            <a:ext cx="23856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215" name="Google Shape;215;p25"/>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5"/>
        <p:cNvGrpSpPr/>
        <p:nvPr/>
      </p:nvGrpSpPr>
      <p:grpSpPr>
        <a:xfrm>
          <a:off x="0" y="0"/>
          <a:ext cx="0" cy="0"/>
          <a:chOff x="0" y="0"/>
          <a:chExt cx="0" cy="0"/>
        </a:xfrm>
      </p:grpSpPr>
      <p:sp>
        <p:nvSpPr>
          <p:cNvPr id="256" name="Google Shape;256;p29"/>
          <p:cNvSpPr/>
          <p:nvPr/>
        </p:nvSpPr>
        <p:spPr>
          <a:xfrm>
            <a:off x="8347198" y="4174525"/>
            <a:ext cx="470925" cy="409499"/>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715100" y="535000"/>
            <a:ext cx="7713900" cy="3705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8" name="Google Shape;258;p29"/>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grpSp>
        <p:nvGrpSpPr>
          <p:cNvPr id="261" name="Google Shape;261;p29"/>
          <p:cNvGrpSpPr/>
          <p:nvPr/>
        </p:nvGrpSpPr>
        <p:grpSpPr>
          <a:xfrm flipH="1">
            <a:off x="224833" y="193710"/>
            <a:ext cx="698423" cy="494477"/>
            <a:chOff x="3745575" y="190875"/>
            <a:chExt cx="87925" cy="62250"/>
          </a:xfrm>
        </p:grpSpPr>
        <p:sp>
          <p:nvSpPr>
            <p:cNvPr id="262" name="Google Shape;262;p29"/>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29"/>
          <p:cNvGrpSpPr/>
          <p:nvPr/>
        </p:nvGrpSpPr>
        <p:grpSpPr>
          <a:xfrm rot="-5400000">
            <a:off x="4336938" y="2884813"/>
            <a:ext cx="126000" cy="3272400"/>
            <a:chOff x="8230550" y="1078325"/>
            <a:chExt cx="126000" cy="3272400"/>
          </a:xfrm>
        </p:grpSpPr>
        <p:sp>
          <p:nvSpPr>
            <p:cNvPr id="266" name="Google Shape;266;p29"/>
            <p:cNvSpPr/>
            <p:nvPr/>
          </p:nvSpPr>
          <p:spPr>
            <a:xfrm>
              <a:off x="8230550" y="1078325"/>
              <a:ext cx="126000" cy="3272400"/>
            </a:xfrm>
            <a:prstGeom prst="roundRect">
              <a:avLst>
                <a:gd name="adj" fmla="val 50000"/>
              </a:avLst>
            </a:prstGeom>
            <a:solidFill>
              <a:schemeClr val="l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8"/>
        <p:cNvGrpSpPr/>
        <p:nvPr/>
      </p:nvGrpSpPr>
      <p:grpSpPr>
        <a:xfrm>
          <a:off x="0" y="0"/>
          <a:ext cx="0" cy="0"/>
          <a:chOff x="0" y="0"/>
          <a:chExt cx="0" cy="0"/>
        </a:xfrm>
      </p:grpSpPr>
      <p:sp>
        <p:nvSpPr>
          <p:cNvPr id="269" name="Google Shape;269;p30"/>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0" name="Google Shape;270;p30"/>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
        <p:nvSpPr>
          <p:cNvPr id="273" name="Google Shape;273;p30"/>
          <p:cNvSpPr/>
          <p:nvPr/>
        </p:nvSpPr>
        <p:spPr>
          <a:xfrm>
            <a:off x="613209" y="4196601"/>
            <a:ext cx="362633" cy="317239"/>
          </a:xfrm>
          <a:custGeom>
            <a:avLst/>
            <a:gdLst/>
            <a:ahLst/>
            <a:cxnLst/>
            <a:rect l="l" t="t" r="r" b="b"/>
            <a:pathLst>
              <a:path w="3139" h="2746" extrusionOk="0">
                <a:moveTo>
                  <a:pt x="2922" y="311"/>
                </a:moveTo>
                <a:lnTo>
                  <a:pt x="2570" y="2543"/>
                </a:lnTo>
                <a:lnTo>
                  <a:pt x="1610" y="2204"/>
                </a:lnTo>
                <a:lnTo>
                  <a:pt x="2679" y="582"/>
                </a:lnTo>
                <a:lnTo>
                  <a:pt x="1002" y="2029"/>
                </a:lnTo>
                <a:lnTo>
                  <a:pt x="380" y="1853"/>
                </a:lnTo>
                <a:lnTo>
                  <a:pt x="2922" y="311"/>
                </a:lnTo>
                <a:close/>
                <a:moveTo>
                  <a:pt x="3138" y="0"/>
                </a:moveTo>
                <a:lnTo>
                  <a:pt x="1" y="1893"/>
                </a:lnTo>
                <a:lnTo>
                  <a:pt x="1042" y="2204"/>
                </a:lnTo>
                <a:lnTo>
                  <a:pt x="1935" y="1434"/>
                </a:lnTo>
                <a:lnTo>
                  <a:pt x="1367" y="2286"/>
                </a:lnTo>
                <a:lnTo>
                  <a:pt x="2706" y="2745"/>
                </a:lnTo>
                <a:lnTo>
                  <a:pt x="3138"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0"/>
          <p:cNvGrpSpPr/>
          <p:nvPr/>
        </p:nvGrpSpPr>
        <p:grpSpPr>
          <a:xfrm rot="10800000" flipH="1">
            <a:off x="8138313" y="905100"/>
            <a:ext cx="126000" cy="3272400"/>
            <a:chOff x="8230550" y="1078325"/>
            <a:chExt cx="126000" cy="3272400"/>
          </a:xfrm>
        </p:grpSpPr>
        <p:sp>
          <p:nvSpPr>
            <p:cNvPr id="275" name="Google Shape;275;p30"/>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4"/>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793800" y="597425"/>
            <a:ext cx="755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4"/>
          <p:cNvSpPr txBox="1">
            <a:spLocks noGrp="1"/>
          </p:cNvSpPr>
          <p:nvPr>
            <p:ph type="body" idx="1"/>
          </p:nvPr>
        </p:nvSpPr>
        <p:spPr>
          <a:xfrm>
            <a:off x="793800" y="1304875"/>
            <a:ext cx="7556400" cy="356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9" name="Google Shape;29;p4"/>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6"/>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6"/>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8" name="Google Shape;48;p7"/>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720000" y="1170427"/>
            <a:ext cx="7704000" cy="26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2" name="Google Shape;52;p7"/>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 name="Google Shape;55;p8"/>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2242950" y="1653900"/>
            <a:ext cx="4658100" cy="18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8" name="Google Shape;58;p8"/>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9"/>
        <p:cNvGrpSpPr/>
        <p:nvPr/>
      </p:nvGrpSpPr>
      <p:grpSpPr>
        <a:xfrm>
          <a:off x="0" y="0"/>
          <a:ext cx="0" cy="0"/>
          <a:chOff x="0" y="0"/>
          <a:chExt cx="0" cy="0"/>
        </a:xfrm>
      </p:grpSpPr>
      <p:sp>
        <p:nvSpPr>
          <p:cNvPr id="80" name="Google Shape;80;p13"/>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 name="Google Shape;81;p13"/>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hasCustomPrompt="1"/>
          </p:nvPr>
        </p:nvSpPr>
        <p:spPr>
          <a:xfrm>
            <a:off x="1198675" y="1704900"/>
            <a:ext cx="939600" cy="1195800"/>
          </a:xfrm>
          <a:prstGeom prst="rect">
            <a:avLst/>
          </a:prstGeom>
          <a:solidFill>
            <a:schemeClr val="accen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
          </p:nvPr>
        </p:nvSpPr>
        <p:spPr>
          <a:xfrm>
            <a:off x="2138425" y="2315987"/>
            <a:ext cx="2336400" cy="54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2" hasCustomPrompt="1"/>
          </p:nvPr>
        </p:nvSpPr>
        <p:spPr>
          <a:xfrm>
            <a:off x="4669300" y="1704900"/>
            <a:ext cx="939600" cy="1195800"/>
          </a:xfrm>
          <a:prstGeom prst="rect">
            <a:avLst/>
          </a:prstGeom>
          <a:solidFill>
            <a:schemeClr val="accen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3"/>
          </p:nvPr>
        </p:nvSpPr>
        <p:spPr>
          <a:xfrm>
            <a:off x="5608900" y="2315987"/>
            <a:ext cx="2336400" cy="54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198675" y="3113300"/>
            <a:ext cx="939600" cy="1195800"/>
          </a:xfrm>
          <a:prstGeom prst="rect">
            <a:avLst/>
          </a:prstGeom>
          <a:solidFill>
            <a:schemeClr val="accen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5"/>
          </p:nvPr>
        </p:nvSpPr>
        <p:spPr>
          <a:xfrm>
            <a:off x="2138425" y="3724698"/>
            <a:ext cx="2336400" cy="54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6" hasCustomPrompt="1"/>
          </p:nvPr>
        </p:nvSpPr>
        <p:spPr>
          <a:xfrm>
            <a:off x="4669300" y="3113300"/>
            <a:ext cx="939600" cy="1195800"/>
          </a:xfrm>
          <a:prstGeom prst="rect">
            <a:avLst/>
          </a:prstGeom>
          <a:solidFill>
            <a:schemeClr val="accen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7"/>
          </p:nvPr>
        </p:nvSpPr>
        <p:spPr>
          <a:xfrm>
            <a:off x="5608900" y="3724698"/>
            <a:ext cx="2336400" cy="54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8"/>
          </p:nvPr>
        </p:nvSpPr>
        <p:spPr>
          <a:xfrm>
            <a:off x="793800" y="597425"/>
            <a:ext cx="7556400" cy="57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3"/>
          <p:cNvSpPr txBox="1">
            <a:spLocks noGrp="1"/>
          </p:cNvSpPr>
          <p:nvPr>
            <p:ph type="subTitle" idx="9"/>
          </p:nvPr>
        </p:nvSpPr>
        <p:spPr>
          <a:xfrm>
            <a:off x="2133525" y="1740487"/>
            <a:ext cx="2336400" cy="71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Bebas Neue"/>
              <a:buNone/>
              <a:defRPr sz="2000">
                <a:solidFill>
                  <a:schemeClr val="dk2"/>
                </a:solidFill>
                <a:latin typeface="Poppins Light"/>
                <a:ea typeface="Poppins Light"/>
                <a:cs typeface="Poppins Light"/>
                <a:sym typeface="Poppins Light"/>
              </a:defRPr>
            </a:lvl1pPr>
            <a:lvl2pPr lvl="1"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9pPr>
          </a:lstStyle>
          <a:p>
            <a:endParaRPr/>
          </a:p>
        </p:txBody>
      </p:sp>
      <p:sp>
        <p:nvSpPr>
          <p:cNvPr id="93" name="Google Shape;93;p13"/>
          <p:cNvSpPr txBox="1">
            <a:spLocks noGrp="1"/>
          </p:cNvSpPr>
          <p:nvPr>
            <p:ph type="subTitle" idx="13"/>
          </p:nvPr>
        </p:nvSpPr>
        <p:spPr>
          <a:xfrm>
            <a:off x="5608900" y="1740487"/>
            <a:ext cx="2336400" cy="71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Bebas Neue"/>
              <a:buNone/>
              <a:defRPr sz="2000">
                <a:solidFill>
                  <a:schemeClr val="dk2"/>
                </a:solidFill>
                <a:latin typeface="Poppins Light"/>
                <a:ea typeface="Poppins Light"/>
                <a:cs typeface="Poppins Light"/>
                <a:sym typeface="Poppins Light"/>
              </a:defRPr>
            </a:lvl1pPr>
            <a:lvl2pPr lvl="1"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9pPr>
          </a:lstStyle>
          <a:p>
            <a:endParaRPr/>
          </a:p>
        </p:txBody>
      </p:sp>
      <p:sp>
        <p:nvSpPr>
          <p:cNvPr id="94" name="Google Shape;94;p13"/>
          <p:cNvSpPr txBox="1">
            <a:spLocks noGrp="1"/>
          </p:cNvSpPr>
          <p:nvPr>
            <p:ph type="subTitle" idx="14"/>
          </p:nvPr>
        </p:nvSpPr>
        <p:spPr>
          <a:xfrm>
            <a:off x="2133525" y="3149038"/>
            <a:ext cx="2336400" cy="71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Bebas Neue"/>
              <a:buNone/>
              <a:defRPr sz="2000">
                <a:solidFill>
                  <a:schemeClr val="dk2"/>
                </a:solidFill>
                <a:latin typeface="Poppins Light"/>
                <a:ea typeface="Poppins Light"/>
                <a:cs typeface="Poppins Light"/>
                <a:sym typeface="Poppins Light"/>
              </a:defRPr>
            </a:lvl1pPr>
            <a:lvl2pPr lvl="1"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9pPr>
          </a:lstStyle>
          <a:p>
            <a:endParaRPr/>
          </a:p>
        </p:txBody>
      </p:sp>
      <p:sp>
        <p:nvSpPr>
          <p:cNvPr id="95" name="Google Shape;95;p13"/>
          <p:cNvSpPr txBox="1">
            <a:spLocks noGrp="1"/>
          </p:cNvSpPr>
          <p:nvPr>
            <p:ph type="subTitle" idx="15"/>
          </p:nvPr>
        </p:nvSpPr>
        <p:spPr>
          <a:xfrm>
            <a:off x="5608900" y="3149038"/>
            <a:ext cx="2336400" cy="71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Bebas Neue"/>
              <a:buNone/>
              <a:defRPr sz="2000">
                <a:solidFill>
                  <a:schemeClr val="dk2"/>
                </a:solidFill>
                <a:latin typeface="Poppins Light"/>
                <a:ea typeface="Poppins Light"/>
                <a:cs typeface="Poppins Light"/>
                <a:sym typeface="Poppins Light"/>
              </a:defRPr>
            </a:lvl1pPr>
            <a:lvl2pPr lvl="1"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9pPr>
          </a:lstStyle>
          <a:p>
            <a:endParaRPr/>
          </a:p>
        </p:txBody>
      </p:sp>
      <p:grpSp>
        <p:nvGrpSpPr>
          <p:cNvPr id="96" name="Google Shape;96;p13"/>
          <p:cNvGrpSpPr/>
          <p:nvPr/>
        </p:nvGrpSpPr>
        <p:grpSpPr>
          <a:xfrm rot="10800000" flipH="1">
            <a:off x="8365888" y="1103500"/>
            <a:ext cx="126000" cy="3272400"/>
            <a:chOff x="8230550" y="1078325"/>
            <a:chExt cx="126000" cy="3272400"/>
          </a:xfrm>
        </p:grpSpPr>
        <p:sp>
          <p:nvSpPr>
            <p:cNvPr id="97" name="Google Shape;97;p13"/>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13"/>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0"/>
        <p:cNvGrpSpPr/>
        <p:nvPr/>
      </p:nvGrpSpPr>
      <p:grpSpPr>
        <a:xfrm>
          <a:off x="0" y="0"/>
          <a:ext cx="0" cy="0"/>
          <a:chOff x="0" y="0"/>
          <a:chExt cx="0" cy="0"/>
        </a:xfrm>
      </p:grpSpPr>
      <p:sp>
        <p:nvSpPr>
          <p:cNvPr id="101" name="Google Shape;101;p14"/>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2" name="Google Shape;102;p14"/>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a:spLocks noGrp="1"/>
          </p:cNvSpPr>
          <p:nvPr>
            <p:ph type="title"/>
          </p:nvPr>
        </p:nvSpPr>
        <p:spPr>
          <a:xfrm>
            <a:off x="1782750" y="3318283"/>
            <a:ext cx="55785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5" name="Google Shape;105;p14"/>
          <p:cNvSpPr txBox="1">
            <a:spLocks noGrp="1"/>
          </p:cNvSpPr>
          <p:nvPr>
            <p:ph type="subTitle" idx="1"/>
          </p:nvPr>
        </p:nvSpPr>
        <p:spPr>
          <a:xfrm>
            <a:off x="1782750" y="1293317"/>
            <a:ext cx="5578500" cy="187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6" name="Google Shape;106;p14"/>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6"/>
        <p:cNvGrpSpPr/>
        <p:nvPr/>
      </p:nvGrpSpPr>
      <p:grpSpPr>
        <a:xfrm>
          <a:off x="0" y="0"/>
          <a:ext cx="0" cy="0"/>
          <a:chOff x="0" y="0"/>
          <a:chExt cx="0" cy="0"/>
        </a:xfrm>
      </p:grpSpPr>
      <p:sp>
        <p:nvSpPr>
          <p:cNvPr id="177" name="Google Shape;177;p23"/>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8" name="Google Shape;178;p23"/>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txBox="1">
            <a:spLocks noGrp="1"/>
          </p:cNvSpPr>
          <p:nvPr>
            <p:ph type="subTitle" idx="1"/>
          </p:nvPr>
        </p:nvSpPr>
        <p:spPr>
          <a:xfrm>
            <a:off x="1118125" y="2029613"/>
            <a:ext cx="2094900" cy="531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181" name="Google Shape;181;p23"/>
          <p:cNvSpPr txBox="1">
            <a:spLocks noGrp="1"/>
          </p:cNvSpPr>
          <p:nvPr>
            <p:ph type="subTitle" idx="2"/>
          </p:nvPr>
        </p:nvSpPr>
        <p:spPr>
          <a:xfrm>
            <a:off x="1118125" y="2499301"/>
            <a:ext cx="2094900" cy="102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3"/>
          <p:cNvSpPr txBox="1">
            <a:spLocks noGrp="1"/>
          </p:cNvSpPr>
          <p:nvPr>
            <p:ph type="subTitle" idx="3"/>
          </p:nvPr>
        </p:nvSpPr>
        <p:spPr>
          <a:xfrm>
            <a:off x="3524551" y="2499301"/>
            <a:ext cx="2094900" cy="102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subTitle" idx="4"/>
          </p:nvPr>
        </p:nvSpPr>
        <p:spPr>
          <a:xfrm>
            <a:off x="5930977" y="2499301"/>
            <a:ext cx="2094900" cy="102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3"/>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3"/>
          <p:cNvSpPr txBox="1">
            <a:spLocks noGrp="1"/>
          </p:cNvSpPr>
          <p:nvPr>
            <p:ph type="subTitle" idx="5"/>
          </p:nvPr>
        </p:nvSpPr>
        <p:spPr>
          <a:xfrm>
            <a:off x="3524551" y="2029613"/>
            <a:ext cx="2094900" cy="531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186" name="Google Shape;186;p23"/>
          <p:cNvSpPr txBox="1">
            <a:spLocks noGrp="1"/>
          </p:cNvSpPr>
          <p:nvPr>
            <p:ph type="subTitle" idx="6"/>
          </p:nvPr>
        </p:nvSpPr>
        <p:spPr>
          <a:xfrm>
            <a:off x="5930977" y="2029613"/>
            <a:ext cx="2094900" cy="531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200"/>
              <a:buNone/>
              <a:defRPr sz="2000">
                <a:solidFill>
                  <a:schemeClr val="dk2"/>
                </a:solidFill>
              </a:defRPr>
            </a:lvl1pPr>
            <a:lvl2pPr lvl="1" algn="ctr" rtl="0">
              <a:lnSpc>
                <a:spcPct val="100000"/>
              </a:lnSpc>
              <a:spcBef>
                <a:spcPts val="0"/>
              </a:spcBef>
              <a:spcAft>
                <a:spcPts val="0"/>
              </a:spcAft>
              <a:buClr>
                <a:schemeClr val="dk2"/>
              </a:buClr>
              <a:buSzPts val="2200"/>
              <a:buNone/>
              <a:defRPr sz="2200">
                <a:solidFill>
                  <a:schemeClr val="dk2"/>
                </a:solidFill>
              </a:defRPr>
            </a:lvl2pPr>
            <a:lvl3pPr lvl="2" algn="ctr" rtl="0">
              <a:lnSpc>
                <a:spcPct val="100000"/>
              </a:lnSpc>
              <a:spcBef>
                <a:spcPts val="0"/>
              </a:spcBef>
              <a:spcAft>
                <a:spcPts val="0"/>
              </a:spcAft>
              <a:buClr>
                <a:schemeClr val="dk2"/>
              </a:buClr>
              <a:buSzPts val="2200"/>
              <a:buNone/>
              <a:defRPr sz="2200">
                <a:solidFill>
                  <a:schemeClr val="dk2"/>
                </a:solidFill>
              </a:defRPr>
            </a:lvl3pPr>
            <a:lvl4pPr lvl="3" algn="ctr" rtl="0">
              <a:lnSpc>
                <a:spcPct val="100000"/>
              </a:lnSpc>
              <a:spcBef>
                <a:spcPts val="0"/>
              </a:spcBef>
              <a:spcAft>
                <a:spcPts val="0"/>
              </a:spcAft>
              <a:buClr>
                <a:schemeClr val="dk2"/>
              </a:buClr>
              <a:buSzPts val="2200"/>
              <a:buNone/>
              <a:defRPr sz="2200">
                <a:solidFill>
                  <a:schemeClr val="dk2"/>
                </a:solidFill>
              </a:defRPr>
            </a:lvl4pPr>
            <a:lvl5pPr lvl="4" algn="ctr" rtl="0">
              <a:lnSpc>
                <a:spcPct val="100000"/>
              </a:lnSpc>
              <a:spcBef>
                <a:spcPts val="0"/>
              </a:spcBef>
              <a:spcAft>
                <a:spcPts val="0"/>
              </a:spcAft>
              <a:buClr>
                <a:schemeClr val="dk2"/>
              </a:buClr>
              <a:buSzPts val="2200"/>
              <a:buNone/>
              <a:defRPr sz="2200">
                <a:solidFill>
                  <a:schemeClr val="dk2"/>
                </a:solidFill>
              </a:defRPr>
            </a:lvl5pPr>
            <a:lvl6pPr lvl="5" algn="ctr" rtl="0">
              <a:lnSpc>
                <a:spcPct val="100000"/>
              </a:lnSpc>
              <a:spcBef>
                <a:spcPts val="0"/>
              </a:spcBef>
              <a:spcAft>
                <a:spcPts val="0"/>
              </a:spcAft>
              <a:buClr>
                <a:schemeClr val="dk2"/>
              </a:buClr>
              <a:buSzPts val="2200"/>
              <a:buNone/>
              <a:defRPr sz="2200">
                <a:solidFill>
                  <a:schemeClr val="dk2"/>
                </a:solidFill>
              </a:defRPr>
            </a:lvl6pPr>
            <a:lvl7pPr lvl="6" algn="ctr" rtl="0">
              <a:lnSpc>
                <a:spcPct val="100000"/>
              </a:lnSpc>
              <a:spcBef>
                <a:spcPts val="0"/>
              </a:spcBef>
              <a:spcAft>
                <a:spcPts val="0"/>
              </a:spcAft>
              <a:buClr>
                <a:schemeClr val="dk2"/>
              </a:buClr>
              <a:buSzPts val="2200"/>
              <a:buNone/>
              <a:defRPr sz="2200">
                <a:solidFill>
                  <a:schemeClr val="dk2"/>
                </a:solidFill>
              </a:defRPr>
            </a:lvl7pPr>
            <a:lvl8pPr lvl="7" algn="ctr" rtl="0">
              <a:lnSpc>
                <a:spcPct val="100000"/>
              </a:lnSpc>
              <a:spcBef>
                <a:spcPts val="0"/>
              </a:spcBef>
              <a:spcAft>
                <a:spcPts val="0"/>
              </a:spcAft>
              <a:buClr>
                <a:schemeClr val="dk2"/>
              </a:buClr>
              <a:buSzPts val="2200"/>
              <a:buNone/>
              <a:defRPr sz="2200">
                <a:solidFill>
                  <a:schemeClr val="dk2"/>
                </a:solidFill>
              </a:defRPr>
            </a:lvl8pPr>
            <a:lvl9pPr lvl="8" algn="ctr" rtl="0">
              <a:lnSpc>
                <a:spcPct val="100000"/>
              </a:lnSpc>
              <a:spcBef>
                <a:spcPts val="0"/>
              </a:spcBef>
              <a:spcAft>
                <a:spcPts val="0"/>
              </a:spcAft>
              <a:buClr>
                <a:schemeClr val="dk2"/>
              </a:buClr>
              <a:buSzPts val="2200"/>
              <a:buNone/>
              <a:defRPr sz="2200">
                <a:solidFill>
                  <a:schemeClr val="dk2"/>
                </a:solidFill>
              </a:defRPr>
            </a:lvl9pPr>
          </a:lstStyle>
          <a:p>
            <a:endParaRPr/>
          </a:p>
        </p:txBody>
      </p:sp>
      <p:sp>
        <p:nvSpPr>
          <p:cNvPr id="187" name="Google Shape;187;p23"/>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736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Poppins Light"/>
              <a:buNone/>
              <a:defRPr sz="3000">
                <a:solidFill>
                  <a:schemeClr val="dk2"/>
                </a:solidFill>
                <a:latin typeface="Poppins Light"/>
                <a:ea typeface="Poppins Light"/>
                <a:cs typeface="Poppins Light"/>
                <a:sym typeface="Poppins Ligh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rtl="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8" r:id="rId6"/>
    <p:sldLayoutId id="2147483659" r:id="rId7"/>
    <p:sldLayoutId id="2147483660" r:id="rId8"/>
    <p:sldLayoutId id="2147483669" r:id="rId9"/>
    <p:sldLayoutId id="2147483670" r:id="rId10"/>
    <p:sldLayoutId id="2147483671"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87" name="Google Shape;287;p34"/>
          <p:cNvGrpSpPr/>
          <p:nvPr/>
        </p:nvGrpSpPr>
        <p:grpSpPr>
          <a:xfrm>
            <a:off x="5998679" y="1314898"/>
            <a:ext cx="2141112" cy="2761151"/>
            <a:chOff x="669950" y="2766825"/>
            <a:chExt cx="1303172" cy="1680350"/>
          </a:xfrm>
        </p:grpSpPr>
        <p:sp>
          <p:nvSpPr>
            <p:cNvPr id="288" name="Google Shape;288;p34"/>
            <p:cNvSpPr/>
            <p:nvPr/>
          </p:nvSpPr>
          <p:spPr>
            <a:xfrm>
              <a:off x="669950" y="2918675"/>
              <a:ext cx="123900" cy="15285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838417" y="3663275"/>
              <a:ext cx="123900" cy="7839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1006885" y="3119525"/>
              <a:ext cx="123900" cy="13275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1175352" y="4220375"/>
              <a:ext cx="123900" cy="2268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1343820" y="3284650"/>
              <a:ext cx="123900" cy="11625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1512287" y="2766825"/>
              <a:ext cx="123900" cy="16803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1680755" y="2918675"/>
              <a:ext cx="123900" cy="15285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1849222" y="3148925"/>
              <a:ext cx="123900" cy="12981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34"/>
          <p:cNvSpPr txBox="1">
            <a:spLocks noGrp="1"/>
          </p:cNvSpPr>
          <p:nvPr>
            <p:ph type="ctrTitle"/>
          </p:nvPr>
        </p:nvSpPr>
        <p:spPr>
          <a:xfrm>
            <a:off x="495915" y="1573306"/>
            <a:ext cx="4979100" cy="13558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latin typeface="Algerian" panose="04020705040A02060702" pitchFamily="82" charset="0"/>
                <a:cs typeface="Aldhabi" panose="01000000000000000000" pitchFamily="2" charset="-78"/>
              </a:rPr>
              <a:t>Python for Machine Learning</a:t>
            </a:r>
            <a:endParaRPr sz="4000" b="1" dirty="0">
              <a:latin typeface="Algerian" panose="04020705040A02060702" pitchFamily="82" charset="0"/>
              <a:cs typeface="Aldhabi" panose="01000000000000000000" pitchFamily="2" charset="-78"/>
            </a:endParaRPr>
          </a:p>
        </p:txBody>
      </p:sp>
      <p:sp>
        <p:nvSpPr>
          <p:cNvPr id="297" name="Google Shape;297;p34"/>
          <p:cNvSpPr txBox="1">
            <a:spLocks noGrp="1"/>
          </p:cNvSpPr>
          <p:nvPr>
            <p:ph type="subTitle" idx="1"/>
          </p:nvPr>
        </p:nvSpPr>
        <p:spPr>
          <a:xfrm>
            <a:off x="2191870" y="3865736"/>
            <a:ext cx="2516629"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latin typeface="Freestyle Script" panose="030804020302050B0404" pitchFamily="66" charset="0"/>
              </a:rPr>
              <a:t>TERM PROJECT</a:t>
            </a:r>
            <a:endParaRPr sz="2800" b="1" dirty="0">
              <a:latin typeface="Freestyle Script" panose="030804020302050B0404" pitchFamily="66" charset="0"/>
            </a:endParaRPr>
          </a:p>
        </p:txBody>
      </p:sp>
      <p:sp>
        <p:nvSpPr>
          <p:cNvPr id="298" name="Google Shape;298;p34"/>
          <p:cNvSpPr/>
          <p:nvPr/>
        </p:nvSpPr>
        <p:spPr>
          <a:xfrm rot="-5400000" flipH="1">
            <a:off x="452302"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4"/>
          <p:cNvGrpSpPr/>
          <p:nvPr/>
        </p:nvGrpSpPr>
        <p:grpSpPr>
          <a:xfrm flipH="1">
            <a:off x="715108" y="861785"/>
            <a:ext cx="698423" cy="494477"/>
            <a:chOff x="3745575" y="190875"/>
            <a:chExt cx="87925" cy="62250"/>
          </a:xfrm>
        </p:grpSpPr>
        <p:sp>
          <p:nvSpPr>
            <p:cNvPr id="300" name="Google Shape;300;p34"/>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4"/>
          <p:cNvSpPr/>
          <p:nvPr/>
        </p:nvSpPr>
        <p:spPr>
          <a:xfrm>
            <a:off x="7992248" y="861775"/>
            <a:ext cx="470925" cy="409499"/>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 name="TextBox 2">
            <a:extLst>
              <a:ext uri="{FF2B5EF4-FFF2-40B4-BE49-F238E27FC236}">
                <a16:creationId xmlns:a16="http://schemas.microsoft.com/office/drawing/2014/main" id="{AA2A9A66-9A5E-4692-3DF6-236992FD33EB}"/>
              </a:ext>
            </a:extLst>
          </p:cNvPr>
          <p:cNvSpPr txBox="1"/>
          <p:nvPr/>
        </p:nvSpPr>
        <p:spPr>
          <a:xfrm>
            <a:off x="4524936" y="2834721"/>
            <a:ext cx="1425388" cy="369332"/>
          </a:xfrm>
          <a:prstGeom prst="rect">
            <a:avLst/>
          </a:prstGeom>
          <a:noFill/>
        </p:spPr>
        <p:txBody>
          <a:bodyPr wrap="square">
            <a:spAutoFit/>
          </a:bodyPr>
          <a:lstStyle/>
          <a:p>
            <a:r>
              <a:rPr lang="en-US" sz="1800" dirty="0">
                <a:solidFill>
                  <a:schemeClr val="bg2"/>
                </a:solidFill>
                <a:latin typeface="Algerian" panose="04020705040A02060702" pitchFamily="82" charset="0"/>
              </a:rPr>
              <a:t>21AIE205</a:t>
            </a:r>
            <a:endParaRPr lang="en-IN" sz="1800" dirty="0">
              <a:solidFill>
                <a:schemeClr val="bg2"/>
              </a:solidFill>
              <a:latin typeface="Algerian" panose="04020705040A02060702" pitchFamily="82" charset="0"/>
            </a:endParaRPr>
          </a:p>
        </p:txBody>
      </p:sp>
      <p:sp>
        <p:nvSpPr>
          <p:cNvPr id="6" name="Rectangle 5">
            <a:extLst>
              <a:ext uri="{FF2B5EF4-FFF2-40B4-BE49-F238E27FC236}">
                <a16:creationId xmlns:a16="http://schemas.microsoft.com/office/drawing/2014/main" id="{C8A3533F-34C3-B711-8C06-3AEDD1703A91}"/>
              </a:ext>
            </a:extLst>
          </p:cNvPr>
          <p:cNvSpPr/>
          <p:nvPr/>
        </p:nvSpPr>
        <p:spPr>
          <a:xfrm>
            <a:off x="957561" y="3203645"/>
            <a:ext cx="2706329" cy="4314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7" name="Google Shape;692;p50">
            <a:extLst>
              <a:ext uri="{FF2B5EF4-FFF2-40B4-BE49-F238E27FC236}">
                <a16:creationId xmlns:a16="http://schemas.microsoft.com/office/drawing/2014/main" id="{14F8F650-F8FB-1A55-008E-9FDD40A430A0}"/>
              </a:ext>
            </a:extLst>
          </p:cNvPr>
          <p:cNvSpPr txBox="1">
            <a:spLocks/>
          </p:cNvSpPr>
          <p:nvPr/>
        </p:nvSpPr>
        <p:spPr>
          <a:xfrm>
            <a:off x="820270" y="3230639"/>
            <a:ext cx="2931460"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Rubik Medium"/>
              <a:buNone/>
              <a:defRPr sz="85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2pPr>
            <a:lvl3pPr marR="0" lvl="2"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3pPr>
            <a:lvl4pPr marR="0" lvl="3"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4pPr>
            <a:lvl5pPr marR="0" lvl="4"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5pPr>
            <a:lvl6pPr marR="0" lvl="5"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6pPr>
            <a:lvl7pPr marR="0" lvl="6"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7pPr>
            <a:lvl8pPr marR="0" lvl="7"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8pPr>
            <a:lvl9pPr marR="0" lvl="8"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9pPr>
          </a:lstStyle>
          <a:p>
            <a:r>
              <a:rPr lang="en-US" sz="2800" b="1" dirty="0">
                <a:solidFill>
                  <a:schemeClr val="accent3"/>
                </a:solidFill>
              </a:rPr>
              <a:t>Batch-A-Group-09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15" name="Google Shape;415;p40">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rot="-5400000" flipH="1">
            <a:off x="1845346" y="4783151"/>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 name="TextBox 4">
            <a:extLst>
              <a:ext uri="{FF2B5EF4-FFF2-40B4-BE49-F238E27FC236}">
                <a16:creationId xmlns:a16="http://schemas.microsoft.com/office/drawing/2014/main" id="{73A8C6F8-B2DB-0E21-80BF-57EA70932249}"/>
              </a:ext>
            </a:extLst>
          </p:cNvPr>
          <p:cNvSpPr txBox="1"/>
          <p:nvPr/>
        </p:nvSpPr>
        <p:spPr>
          <a:xfrm>
            <a:off x="726141" y="501656"/>
            <a:ext cx="4572000" cy="461665"/>
          </a:xfrm>
          <a:prstGeom prst="rect">
            <a:avLst/>
          </a:prstGeom>
          <a:noFill/>
        </p:spPr>
        <p:txBody>
          <a:bodyPr wrap="square">
            <a:spAutoFit/>
          </a:bodyPr>
          <a:lstStyle/>
          <a:p>
            <a:r>
              <a:rPr lang="en-US" sz="2400" dirty="0">
                <a:solidFill>
                  <a:schemeClr val="accent3"/>
                </a:solidFill>
                <a:latin typeface="Algerian" panose="04020705040A02060702" pitchFamily="82" charset="0"/>
              </a:rPr>
              <a:t>LOGISTIC REGRESSION</a:t>
            </a:r>
            <a:endParaRPr lang="en-IN" sz="2400" dirty="0">
              <a:solidFill>
                <a:schemeClr val="accent3"/>
              </a:solidFill>
              <a:latin typeface="Algerian" panose="04020705040A02060702" pitchFamily="82" charset="0"/>
            </a:endParaRPr>
          </a:p>
        </p:txBody>
      </p:sp>
      <p:sp>
        <p:nvSpPr>
          <p:cNvPr id="7" name="TextBox 6">
            <a:extLst>
              <a:ext uri="{FF2B5EF4-FFF2-40B4-BE49-F238E27FC236}">
                <a16:creationId xmlns:a16="http://schemas.microsoft.com/office/drawing/2014/main" id="{BEAA248E-D1CD-F1BF-BC1D-F11EFF435A58}"/>
              </a:ext>
            </a:extLst>
          </p:cNvPr>
          <p:cNvSpPr txBox="1"/>
          <p:nvPr/>
        </p:nvSpPr>
        <p:spPr>
          <a:xfrm>
            <a:off x="840440" y="1245061"/>
            <a:ext cx="6582335" cy="289310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accent4"/>
                </a:solidFill>
                <a:effectLst/>
                <a:latin typeface="Times New Roman" panose="02020603050405020304" pitchFamily="18" charset="0"/>
                <a:cs typeface="Times New Roman" panose="02020603050405020304" pitchFamily="18" charset="0"/>
              </a:rPr>
              <a:t>It is used for predicting the categorical dependent variable using a given set of independent variables.</a:t>
            </a:r>
          </a:p>
          <a:p>
            <a:pPr marL="285750" indent="-285750" algn="just">
              <a:buFont typeface="Wingdings" panose="05000000000000000000" pitchFamily="2" charset="2"/>
              <a:buChar char="Ø"/>
            </a:pPr>
            <a:endParaRPr lang="en-US" b="0" i="0" dirty="0">
              <a:solidFill>
                <a:schemeClr val="accent4"/>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chemeClr val="accent4"/>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a:t>
            </a:r>
            <a:r>
              <a:rPr lang="en-US" b="1" i="0" dirty="0">
                <a:solidFill>
                  <a:schemeClr val="accent4"/>
                </a:solidFill>
                <a:effectLst/>
                <a:latin typeface="Times New Roman" panose="02020603050405020304" pitchFamily="18" charset="0"/>
                <a:cs typeface="Times New Roman" panose="02020603050405020304" pitchFamily="18" charset="0"/>
              </a:rPr>
              <a:t>it gives the probabilistic values which lie between 0 and 1</a:t>
            </a:r>
            <a:r>
              <a:rPr lang="en-US" b="0" i="0" dirty="0">
                <a:solidFill>
                  <a:schemeClr val="accent4"/>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b="0" i="0" dirty="0">
              <a:solidFill>
                <a:schemeClr val="accent4"/>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chemeClr val="accent4"/>
                </a:solidFill>
                <a:effectLst/>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a:t>
            </a:r>
            <a:r>
              <a:rPr lang="en-US" b="1" i="0" dirty="0">
                <a:solidFill>
                  <a:schemeClr val="accent4"/>
                </a:solidFill>
                <a:effectLst/>
                <a:latin typeface="Times New Roman" panose="02020603050405020304" pitchFamily="18" charset="0"/>
                <a:cs typeface="Times New Roman" panose="02020603050405020304" pitchFamily="18" charset="0"/>
              </a:rPr>
              <a:t>Logistic regression is used for solving the classification problems</a:t>
            </a:r>
            <a:r>
              <a:rPr lang="en-US" b="0" i="0" dirty="0">
                <a:solidFill>
                  <a:schemeClr val="accent4"/>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b="0" i="0" dirty="0">
                <a:solidFill>
                  <a:schemeClr val="accent4"/>
                </a:solidFill>
                <a:effectLst/>
                <a:latin typeface="Times New Roman" panose="02020603050405020304" pitchFamily="18" charset="0"/>
                <a:cs typeface="Times New Roman" panose="02020603050405020304" pitchFamily="18" charset="0"/>
              </a:rPr>
              <a:t>In Logistic regression, instead of fitting a regression line, we fit an "S" shaped logistic function, which predicts two maximum values (0 or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2" name="Google Shape;432;p41">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41"/>
          <p:cNvGrpSpPr/>
          <p:nvPr/>
        </p:nvGrpSpPr>
        <p:grpSpPr>
          <a:xfrm>
            <a:off x="6122910" y="2662314"/>
            <a:ext cx="2099892" cy="1528367"/>
            <a:chOff x="3809600" y="1479800"/>
            <a:chExt cx="728775" cy="530425"/>
          </a:xfrm>
        </p:grpSpPr>
        <p:sp>
          <p:nvSpPr>
            <p:cNvPr id="435" name="Google Shape;435;p41"/>
            <p:cNvSpPr/>
            <p:nvPr/>
          </p:nvSpPr>
          <p:spPr>
            <a:xfrm>
              <a:off x="3809600" y="1684200"/>
              <a:ext cx="171775" cy="326025"/>
            </a:xfrm>
            <a:custGeom>
              <a:avLst/>
              <a:gdLst/>
              <a:ahLst/>
              <a:cxnLst/>
              <a:rect l="l" t="t" r="r" b="b"/>
              <a:pathLst>
                <a:path w="6871" h="13041" extrusionOk="0">
                  <a:moveTo>
                    <a:pt x="1" y="1"/>
                  </a:moveTo>
                  <a:lnTo>
                    <a:pt x="6870" y="1"/>
                  </a:lnTo>
                  <a:lnTo>
                    <a:pt x="6870" y="13040"/>
                  </a:lnTo>
                  <a:lnTo>
                    <a:pt x="1" y="1304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4083925" y="1582375"/>
              <a:ext cx="171775" cy="427850"/>
            </a:xfrm>
            <a:custGeom>
              <a:avLst/>
              <a:gdLst/>
              <a:ahLst/>
              <a:cxnLst/>
              <a:rect l="l" t="t" r="r" b="b"/>
              <a:pathLst>
                <a:path w="6871" h="17114" extrusionOk="0">
                  <a:moveTo>
                    <a:pt x="1" y="1"/>
                  </a:moveTo>
                  <a:lnTo>
                    <a:pt x="6870" y="1"/>
                  </a:lnTo>
                  <a:lnTo>
                    <a:pt x="6870" y="17113"/>
                  </a:lnTo>
                  <a:lnTo>
                    <a:pt x="1" y="17113"/>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4366600" y="1479800"/>
              <a:ext cx="171775" cy="530425"/>
            </a:xfrm>
            <a:custGeom>
              <a:avLst/>
              <a:gdLst/>
              <a:ahLst/>
              <a:cxnLst/>
              <a:rect l="l" t="t" r="r" b="b"/>
              <a:pathLst>
                <a:path w="6871" h="21217" extrusionOk="0">
                  <a:moveTo>
                    <a:pt x="1" y="0"/>
                  </a:moveTo>
                  <a:lnTo>
                    <a:pt x="6870" y="0"/>
                  </a:lnTo>
                  <a:lnTo>
                    <a:pt x="6870" y="21216"/>
                  </a:lnTo>
                  <a:lnTo>
                    <a:pt x="1" y="21216"/>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3809600" y="1684200"/>
              <a:ext cx="171775" cy="326025"/>
            </a:xfrm>
            <a:custGeom>
              <a:avLst/>
              <a:gdLst/>
              <a:ahLst/>
              <a:cxnLst/>
              <a:rect l="l" t="t" r="r" b="b"/>
              <a:pathLst>
                <a:path w="6871" h="13041" extrusionOk="0">
                  <a:moveTo>
                    <a:pt x="6870" y="13040"/>
                  </a:moveTo>
                  <a:lnTo>
                    <a:pt x="6597" y="13040"/>
                  </a:lnTo>
                  <a:lnTo>
                    <a:pt x="6597" y="274"/>
                  </a:lnTo>
                  <a:lnTo>
                    <a:pt x="274" y="274"/>
                  </a:lnTo>
                  <a:lnTo>
                    <a:pt x="274" y="13040"/>
                  </a:lnTo>
                  <a:lnTo>
                    <a:pt x="1" y="13040"/>
                  </a:lnTo>
                  <a:lnTo>
                    <a:pt x="1" y="1"/>
                  </a:lnTo>
                  <a:lnTo>
                    <a:pt x="687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4083925" y="1582375"/>
              <a:ext cx="171775" cy="427850"/>
            </a:xfrm>
            <a:custGeom>
              <a:avLst/>
              <a:gdLst/>
              <a:ahLst/>
              <a:cxnLst/>
              <a:rect l="l" t="t" r="r" b="b"/>
              <a:pathLst>
                <a:path w="6871" h="17114" extrusionOk="0">
                  <a:moveTo>
                    <a:pt x="6870" y="17113"/>
                  </a:moveTo>
                  <a:lnTo>
                    <a:pt x="6597" y="17113"/>
                  </a:lnTo>
                  <a:lnTo>
                    <a:pt x="6597" y="274"/>
                  </a:lnTo>
                  <a:lnTo>
                    <a:pt x="274" y="274"/>
                  </a:lnTo>
                  <a:lnTo>
                    <a:pt x="274" y="17113"/>
                  </a:lnTo>
                  <a:lnTo>
                    <a:pt x="1" y="17113"/>
                  </a:lnTo>
                  <a:lnTo>
                    <a:pt x="1" y="1"/>
                  </a:lnTo>
                  <a:lnTo>
                    <a:pt x="687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4366600" y="1479800"/>
              <a:ext cx="171775" cy="530425"/>
            </a:xfrm>
            <a:custGeom>
              <a:avLst/>
              <a:gdLst/>
              <a:ahLst/>
              <a:cxnLst/>
              <a:rect l="l" t="t" r="r" b="b"/>
              <a:pathLst>
                <a:path w="6871" h="21217" extrusionOk="0">
                  <a:moveTo>
                    <a:pt x="6870" y="21216"/>
                  </a:moveTo>
                  <a:lnTo>
                    <a:pt x="6597" y="21216"/>
                  </a:lnTo>
                  <a:lnTo>
                    <a:pt x="6597" y="274"/>
                  </a:lnTo>
                  <a:lnTo>
                    <a:pt x="274" y="274"/>
                  </a:lnTo>
                  <a:lnTo>
                    <a:pt x="274" y="21216"/>
                  </a:lnTo>
                  <a:lnTo>
                    <a:pt x="1" y="21216"/>
                  </a:lnTo>
                  <a:lnTo>
                    <a:pt x="1" y="0"/>
                  </a:lnTo>
                  <a:lnTo>
                    <a:pt x="6870" y="0"/>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41"/>
          <p:cNvGrpSpPr/>
          <p:nvPr/>
        </p:nvGrpSpPr>
        <p:grpSpPr>
          <a:xfrm flipH="1">
            <a:off x="6697683" y="1947785"/>
            <a:ext cx="698423" cy="494477"/>
            <a:chOff x="3745575" y="190875"/>
            <a:chExt cx="87925" cy="62250"/>
          </a:xfrm>
        </p:grpSpPr>
        <p:sp>
          <p:nvSpPr>
            <p:cNvPr id="442" name="Google Shape;442;p41"/>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1"/>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41"/>
          <p:cNvSpPr/>
          <p:nvPr/>
        </p:nvSpPr>
        <p:spPr>
          <a:xfrm>
            <a:off x="715106" y="673613"/>
            <a:ext cx="362444" cy="315186"/>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p:nvPr/>
        </p:nvSpPr>
        <p:spPr>
          <a:xfrm rot="-5400000" flipH="1">
            <a:off x="1977582"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 name="Title 2">
            <a:extLst>
              <a:ext uri="{FF2B5EF4-FFF2-40B4-BE49-F238E27FC236}">
                <a16:creationId xmlns:a16="http://schemas.microsoft.com/office/drawing/2014/main" id="{7B4F204C-6C8D-1543-8912-53DBAD88B620}"/>
              </a:ext>
            </a:extLst>
          </p:cNvPr>
          <p:cNvSpPr>
            <a:spLocks noGrp="1"/>
          </p:cNvSpPr>
          <p:nvPr>
            <p:ph type="title"/>
          </p:nvPr>
        </p:nvSpPr>
        <p:spPr>
          <a:xfrm>
            <a:off x="1815352" y="506954"/>
            <a:ext cx="5248781" cy="572700"/>
          </a:xfrm>
        </p:spPr>
        <p:txBody>
          <a:bodyPr/>
          <a:lstStyle/>
          <a:p>
            <a:r>
              <a:rPr lang="en-US" sz="3200" dirty="0">
                <a:latin typeface="Algerian" panose="04020705040A02060702" pitchFamily="82" charset="0"/>
              </a:rPr>
              <a:t>RESULTS</a:t>
            </a:r>
            <a:endParaRPr lang="en-IN" dirty="0">
              <a:latin typeface="Algerian" panose="04020705040A02060702" pitchFamily="82" charset="0"/>
            </a:endParaRPr>
          </a:p>
        </p:txBody>
      </p:sp>
      <p:sp>
        <p:nvSpPr>
          <p:cNvPr id="21" name="TextBox 20">
            <a:extLst>
              <a:ext uri="{FF2B5EF4-FFF2-40B4-BE49-F238E27FC236}">
                <a16:creationId xmlns:a16="http://schemas.microsoft.com/office/drawing/2014/main" id="{A375D22B-BCDB-EF86-3F27-AE46AE4E697F}"/>
              </a:ext>
            </a:extLst>
          </p:cNvPr>
          <p:cNvSpPr txBox="1"/>
          <p:nvPr/>
        </p:nvSpPr>
        <p:spPr>
          <a:xfrm>
            <a:off x="860612" y="2249628"/>
            <a:ext cx="3845859" cy="830997"/>
          </a:xfrm>
          <a:prstGeom prst="rect">
            <a:avLst/>
          </a:prstGeom>
          <a:noFill/>
        </p:spPr>
        <p:txBody>
          <a:bodyPr wrap="square">
            <a:spAutoFit/>
          </a:bodyPr>
          <a:lstStyle/>
          <a:p>
            <a:r>
              <a:rPr lang="en-US" sz="2400" dirty="0">
                <a:solidFill>
                  <a:schemeClr val="accent3"/>
                </a:solidFill>
                <a:latin typeface="Algerian" panose="04020705040A02060702" pitchFamily="82" charset="0"/>
              </a:rPr>
              <a:t>STEP 1 : PRE PROCESSING THE DATA</a:t>
            </a:r>
            <a:endParaRPr lang="en-IN" sz="2400" dirty="0">
              <a:solidFill>
                <a:schemeClr val="accent3"/>
              </a:solidFill>
              <a:latin typeface="Algerian" panose="04020705040A020607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4" name="Google Shape;454;p42">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rot="-5400000" flipH="1">
            <a:off x="2358586"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7" name="TextBox 6">
            <a:extLst>
              <a:ext uri="{FF2B5EF4-FFF2-40B4-BE49-F238E27FC236}">
                <a16:creationId xmlns:a16="http://schemas.microsoft.com/office/drawing/2014/main" id="{6F264D39-1D76-EE44-46D3-5A14B6ECA146}"/>
              </a:ext>
            </a:extLst>
          </p:cNvPr>
          <p:cNvSpPr txBox="1"/>
          <p:nvPr/>
        </p:nvSpPr>
        <p:spPr>
          <a:xfrm>
            <a:off x="1385047" y="1791266"/>
            <a:ext cx="6454588" cy="1815882"/>
          </a:xfrm>
          <a:prstGeom prst="rect">
            <a:avLst/>
          </a:prstGeom>
          <a:noFill/>
        </p:spPr>
        <p:txBody>
          <a:bodyPr wrap="square">
            <a:spAutoFit/>
          </a:bodyPr>
          <a:lstStyle/>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numpy</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D4D4D4"/>
                </a:solidFill>
                <a:effectLst/>
                <a:latin typeface="Consolas" panose="020B0609020204030204" pitchFamily="49" charset="0"/>
              </a:rPr>
              <a:t> np</a:t>
            </a: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matplotlib.pyplot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plt</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pandas </a:t>
            </a:r>
            <a:r>
              <a:rPr lang="en-IN" b="0" dirty="0">
                <a:solidFill>
                  <a:srgbClr val="C586C0"/>
                </a:solidFill>
                <a:effectLst/>
                <a:latin typeface="Consolas" panose="020B0609020204030204" pitchFamily="49" charset="0"/>
              </a:rPr>
              <a:t>as</a:t>
            </a:r>
            <a:r>
              <a:rPr lang="en-IN" b="0" dirty="0">
                <a:solidFill>
                  <a:srgbClr val="D4D4D4"/>
                </a:solidFill>
                <a:effectLst/>
                <a:latin typeface="Consolas" panose="020B0609020204030204" pitchFamily="49" charset="0"/>
              </a:rPr>
              <a:t> pd</a:t>
            </a: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seaborn </a:t>
            </a:r>
            <a:r>
              <a:rPr lang="en-IN" b="0" dirty="0">
                <a:solidFill>
                  <a:srgbClr val="C586C0"/>
                </a:solidFill>
                <a:effectLst/>
                <a:latin typeface="Consolas" panose="020B0609020204030204" pitchFamily="49" charset="0"/>
              </a:rPr>
              <a:t>as</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sns</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sklearn.model_selection</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train_test_split</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sklearn.metrics</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accuracy_score</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sklearn.metrics</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confusion_matrix</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sklearn.metrics</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classification_report</a:t>
            </a:r>
            <a:endParaRPr lang="en-IN" b="0" dirty="0">
              <a:solidFill>
                <a:srgbClr val="D4D4D4"/>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CF56534-FA01-3DAB-3871-F67FE79983F2}"/>
              </a:ext>
            </a:extLst>
          </p:cNvPr>
          <p:cNvSpPr txBox="1"/>
          <p:nvPr/>
        </p:nvSpPr>
        <p:spPr>
          <a:xfrm>
            <a:off x="584947" y="988359"/>
            <a:ext cx="3664786" cy="400110"/>
          </a:xfrm>
          <a:prstGeom prst="rect">
            <a:avLst/>
          </a:prstGeom>
          <a:noFill/>
        </p:spPr>
        <p:txBody>
          <a:bodyPr wrap="none" rtlCol="0">
            <a:spAutoFit/>
          </a:bodyPr>
          <a:lstStyle/>
          <a:p>
            <a:r>
              <a:rPr lang="en-US" sz="2000" dirty="0">
                <a:solidFill>
                  <a:schemeClr val="accent4"/>
                </a:solidFill>
                <a:latin typeface="Angsana New" panose="02020603050405020304" pitchFamily="18" charset="-34"/>
                <a:cs typeface="Angsana New" panose="02020603050405020304" pitchFamily="18" charset="-34"/>
              </a:rPr>
              <a:t>IMPORTING ALL THE REQUIRED LIBRARIES</a:t>
            </a:r>
            <a:endParaRPr lang="en-IN" sz="2000" dirty="0">
              <a:solidFill>
                <a:schemeClr val="accent4"/>
              </a:solidFill>
              <a:latin typeface="Angsana New" panose="02020603050405020304" pitchFamily="18" charset="-34"/>
              <a:cs typeface="Angsana New" panose="02020603050405020304" pitchFamily="18" charset="-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74" name="Google Shape;474;p43">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43"/>
          <p:cNvGrpSpPr/>
          <p:nvPr/>
        </p:nvGrpSpPr>
        <p:grpSpPr>
          <a:xfrm flipH="1">
            <a:off x="6180521" y="4025010"/>
            <a:ext cx="698423" cy="494477"/>
            <a:chOff x="3745575" y="190875"/>
            <a:chExt cx="87925" cy="62250"/>
          </a:xfrm>
        </p:grpSpPr>
        <p:sp>
          <p:nvSpPr>
            <p:cNvPr id="477" name="Google Shape;477;p43"/>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43"/>
          <p:cNvSpPr/>
          <p:nvPr/>
        </p:nvSpPr>
        <p:spPr>
          <a:xfrm rot="-5400000" flipH="1">
            <a:off x="2860612"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 name="TextBox 4">
            <a:extLst>
              <a:ext uri="{FF2B5EF4-FFF2-40B4-BE49-F238E27FC236}">
                <a16:creationId xmlns:a16="http://schemas.microsoft.com/office/drawing/2014/main" id="{6D74F5BB-5B64-8B55-780C-1BF5EB948FF5}"/>
              </a:ext>
            </a:extLst>
          </p:cNvPr>
          <p:cNvSpPr txBox="1"/>
          <p:nvPr/>
        </p:nvSpPr>
        <p:spPr>
          <a:xfrm>
            <a:off x="658907" y="810647"/>
            <a:ext cx="4572000" cy="523220"/>
          </a:xfrm>
          <a:prstGeom prst="rect">
            <a:avLst/>
          </a:prstGeom>
          <a:noFill/>
        </p:spPr>
        <p:txBody>
          <a:bodyPr wrap="square">
            <a:spAutoFit/>
          </a:bodyPr>
          <a:lstStyle/>
          <a:p>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pd</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read_csv</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"lung cancer.csv"</a:t>
            </a:r>
            <a:r>
              <a:rPr lang="en-IN" b="0" dirty="0">
                <a:solidFill>
                  <a:srgbClr val="D4D4D4"/>
                </a:solidFill>
                <a:effectLst/>
                <a:latin typeface="Consolas" panose="020B0609020204030204" pitchFamily="49" charset="0"/>
              </a:rPr>
              <a:t>)</a:t>
            </a:r>
          </a:p>
          <a:p>
            <a:r>
              <a:rPr lang="en-IN" b="0" dirty="0" err="1">
                <a:solidFill>
                  <a:srgbClr val="9CDCFE"/>
                </a:solidFill>
                <a:effectLst/>
                <a:latin typeface="Consolas" panose="020B0609020204030204" pitchFamily="49" charset="0"/>
              </a:rPr>
              <a:t>data</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head</a:t>
            </a:r>
            <a:r>
              <a:rPr lang="en-IN"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D511D622-DE12-BCBF-3FCD-F99F5012C99A}"/>
              </a:ext>
            </a:extLst>
          </p:cNvPr>
          <p:cNvPicPr>
            <a:picLocks noChangeAspect="1"/>
          </p:cNvPicPr>
          <p:nvPr/>
        </p:nvPicPr>
        <p:blipFill>
          <a:blip r:embed="rId4"/>
          <a:stretch>
            <a:fillRect/>
          </a:stretch>
        </p:blipFill>
        <p:spPr>
          <a:xfrm>
            <a:off x="3045759" y="1332321"/>
            <a:ext cx="4443707" cy="30212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502" name="Google Shape;502;p44">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4">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4"/>
          <p:cNvSpPr/>
          <p:nvPr/>
        </p:nvSpPr>
        <p:spPr>
          <a:xfrm rot="-5400000" flipH="1">
            <a:off x="3234891"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4">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 name="TextBox 4">
            <a:extLst>
              <a:ext uri="{FF2B5EF4-FFF2-40B4-BE49-F238E27FC236}">
                <a16:creationId xmlns:a16="http://schemas.microsoft.com/office/drawing/2014/main" id="{43E90535-A1C4-5AF3-C410-AE70916AAF18}"/>
              </a:ext>
            </a:extLst>
          </p:cNvPr>
          <p:cNvSpPr txBox="1"/>
          <p:nvPr/>
        </p:nvSpPr>
        <p:spPr>
          <a:xfrm>
            <a:off x="573965" y="1289368"/>
            <a:ext cx="4572000" cy="307777"/>
          </a:xfrm>
          <a:prstGeom prst="rect">
            <a:avLst/>
          </a:prstGeom>
          <a:noFill/>
        </p:spPr>
        <p:txBody>
          <a:bodyPr wrap="square">
            <a:spAutoFit/>
          </a:bodyPr>
          <a:lstStyle/>
          <a:p>
            <a:r>
              <a:rPr lang="en-IN" b="0" dirty="0" err="1">
                <a:solidFill>
                  <a:srgbClr val="9CDCFE"/>
                </a:solidFill>
                <a:effectLst/>
                <a:latin typeface="Consolas" panose="020B0609020204030204" pitchFamily="49" charset="0"/>
              </a:rPr>
              <a:t>data</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isnull</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sum</a:t>
            </a:r>
            <a:r>
              <a:rPr lang="en-IN" b="0" dirty="0">
                <a:solidFill>
                  <a:srgbClr val="D4D4D4"/>
                </a:solidFill>
                <a:effectLst/>
                <a:latin typeface="Consolas" panose="020B0609020204030204" pitchFamily="49" charset="0"/>
              </a:rPr>
              <a:t>()</a:t>
            </a:r>
          </a:p>
        </p:txBody>
      </p:sp>
      <p:pic>
        <p:nvPicPr>
          <p:cNvPr id="9" name="Picture 8">
            <a:extLst>
              <a:ext uri="{FF2B5EF4-FFF2-40B4-BE49-F238E27FC236}">
                <a16:creationId xmlns:a16="http://schemas.microsoft.com/office/drawing/2014/main" id="{BF43A495-9BDA-EA3A-C37D-A91BCA50DF35}"/>
              </a:ext>
            </a:extLst>
          </p:cNvPr>
          <p:cNvPicPr>
            <a:picLocks noChangeAspect="1"/>
          </p:cNvPicPr>
          <p:nvPr/>
        </p:nvPicPr>
        <p:blipFill>
          <a:blip r:embed="rId4"/>
          <a:stretch>
            <a:fillRect/>
          </a:stretch>
        </p:blipFill>
        <p:spPr>
          <a:xfrm>
            <a:off x="3373041" y="1137600"/>
            <a:ext cx="2445973" cy="3350132"/>
          </a:xfrm>
          <a:prstGeom prst="rect">
            <a:avLst/>
          </a:prstGeom>
        </p:spPr>
      </p:pic>
      <p:sp>
        <p:nvSpPr>
          <p:cNvPr id="3" name="TextBox 2">
            <a:extLst>
              <a:ext uri="{FF2B5EF4-FFF2-40B4-BE49-F238E27FC236}">
                <a16:creationId xmlns:a16="http://schemas.microsoft.com/office/drawing/2014/main" id="{CFEA4691-10B0-1AEE-FE99-AB4C163C75D7}"/>
              </a:ext>
            </a:extLst>
          </p:cNvPr>
          <p:cNvSpPr txBox="1"/>
          <p:nvPr/>
        </p:nvSpPr>
        <p:spPr>
          <a:xfrm>
            <a:off x="694342" y="476181"/>
            <a:ext cx="5663258" cy="461665"/>
          </a:xfrm>
          <a:prstGeom prst="rect">
            <a:avLst/>
          </a:prstGeom>
          <a:noFill/>
        </p:spPr>
        <p:txBody>
          <a:bodyPr wrap="square">
            <a:spAutoFit/>
          </a:bodyPr>
          <a:lstStyle/>
          <a:p>
            <a:r>
              <a:rPr lang="en-US" sz="2400" dirty="0">
                <a:solidFill>
                  <a:schemeClr val="accent4"/>
                </a:solidFill>
                <a:latin typeface="Angsana New" panose="02020603050405020304" pitchFamily="18" charset="-34"/>
                <a:cs typeface="Angsana New" panose="02020603050405020304" pitchFamily="18" charset="-34"/>
              </a:rPr>
              <a:t>CHECKING FOR NULL VALUES AND REPLACING THEM</a:t>
            </a:r>
            <a:endParaRPr lang="en-IN" sz="2400" dirty="0">
              <a:solidFill>
                <a:schemeClr val="accent4"/>
              </a:solidFill>
              <a:latin typeface="Angsana New" panose="02020603050405020304" pitchFamily="18" charset="-34"/>
              <a:cs typeface="Angsana New" panose="02020603050405020304" pitchFamily="18" charset="-3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6" name="Google Shape;526;p45">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45"/>
          <p:cNvGrpSpPr/>
          <p:nvPr/>
        </p:nvGrpSpPr>
        <p:grpSpPr>
          <a:xfrm>
            <a:off x="7749276" y="4097339"/>
            <a:ext cx="473520" cy="335247"/>
            <a:chOff x="3745575" y="190875"/>
            <a:chExt cx="87925" cy="62250"/>
          </a:xfrm>
        </p:grpSpPr>
        <p:sp>
          <p:nvSpPr>
            <p:cNvPr id="529" name="Google Shape;529;p45"/>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5"/>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45"/>
          <p:cNvSpPr/>
          <p:nvPr/>
        </p:nvSpPr>
        <p:spPr>
          <a:xfrm rot="-5400000" flipH="1">
            <a:off x="3461241"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5">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535" name="Google Shape;535;p45"/>
          <p:cNvGrpSpPr/>
          <p:nvPr/>
        </p:nvGrpSpPr>
        <p:grpSpPr>
          <a:xfrm rot="5400000" flipH="1">
            <a:off x="4509000" y="2733375"/>
            <a:ext cx="126000" cy="3272400"/>
            <a:chOff x="8230550" y="1078325"/>
            <a:chExt cx="126000" cy="3272400"/>
          </a:xfrm>
        </p:grpSpPr>
        <p:sp>
          <p:nvSpPr>
            <p:cNvPr id="536" name="Google Shape;536;p45"/>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5"/>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0C163445-6A4F-11CF-A66B-3382339A2AF0}"/>
              </a:ext>
            </a:extLst>
          </p:cNvPr>
          <p:cNvSpPr txBox="1"/>
          <p:nvPr/>
        </p:nvSpPr>
        <p:spPr>
          <a:xfrm>
            <a:off x="658906" y="1281521"/>
            <a:ext cx="4572000" cy="1815882"/>
          </a:xfrm>
          <a:prstGeom prst="rect">
            <a:avLst/>
          </a:prstGeom>
          <a:noFill/>
        </p:spPr>
        <p:txBody>
          <a:bodyPr wrap="square">
            <a:spAutoFit/>
          </a:bodyPr>
          <a:lstStyle/>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sklearn</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linear_model</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preprocessing</a:t>
            </a:r>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le</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preprocessing</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LabelEncoder</a:t>
            </a:r>
            <a:r>
              <a:rPr lang="en-IN" b="0" dirty="0">
                <a:solidFill>
                  <a:srgbClr val="D4D4D4"/>
                </a:solidFill>
                <a:effectLst/>
                <a:latin typeface="Consolas" panose="020B0609020204030204" pitchFamily="49" charset="0"/>
              </a:rPr>
              <a:t>()</a:t>
            </a:r>
          </a:p>
          <a:p>
            <a:r>
              <a:rPr lang="en-IN" b="0" dirty="0">
                <a:solidFill>
                  <a:srgbClr val="6A9955"/>
                </a:solidFill>
                <a:effectLst/>
                <a:latin typeface="Consolas" panose="020B0609020204030204" pitchFamily="49" charset="0"/>
              </a:rPr>
              <a:t>#convert to numeric</a:t>
            </a:r>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'GENDER'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le</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'GENDER'</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'LUNG_CANCER'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le</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'LUNG_CANCER'</a:t>
            </a:r>
            <a:r>
              <a:rPr lang="en-IN" b="0" dirty="0">
                <a:solidFill>
                  <a:srgbClr val="D4D4D4"/>
                </a:solidFill>
                <a:effectLst/>
                <a:latin typeface="Consolas" panose="020B0609020204030204" pitchFamily="49" charset="0"/>
              </a:rPr>
              <a:t>])</a:t>
            </a:r>
          </a:p>
        </p:txBody>
      </p:sp>
      <p:sp>
        <p:nvSpPr>
          <p:cNvPr id="2" name="TextBox 1">
            <a:extLst>
              <a:ext uri="{FF2B5EF4-FFF2-40B4-BE49-F238E27FC236}">
                <a16:creationId xmlns:a16="http://schemas.microsoft.com/office/drawing/2014/main" id="{9AC18B89-6993-0625-CAE5-5F1A365E6E7E}"/>
              </a:ext>
            </a:extLst>
          </p:cNvPr>
          <p:cNvSpPr txBox="1"/>
          <p:nvPr/>
        </p:nvSpPr>
        <p:spPr>
          <a:xfrm>
            <a:off x="679650" y="415541"/>
            <a:ext cx="4572000" cy="523220"/>
          </a:xfrm>
          <a:prstGeom prst="rect">
            <a:avLst/>
          </a:prstGeom>
          <a:noFill/>
        </p:spPr>
        <p:txBody>
          <a:bodyPr wrap="square">
            <a:spAutoFit/>
          </a:bodyPr>
          <a:lstStyle/>
          <a:p>
            <a:r>
              <a:rPr lang="en-US" sz="2800" dirty="0">
                <a:solidFill>
                  <a:schemeClr val="accent4"/>
                </a:solidFill>
                <a:latin typeface="Angsana New" panose="02020603050405020304" pitchFamily="18" charset="-34"/>
                <a:cs typeface="Angsana New" panose="02020603050405020304" pitchFamily="18" charset="-34"/>
              </a:rPr>
              <a:t>Replace the Categorical values </a:t>
            </a:r>
            <a:endParaRPr lang="en-IN" sz="2800" dirty="0">
              <a:solidFill>
                <a:schemeClr val="accent4"/>
              </a:solidFill>
              <a:latin typeface="Angsana New" panose="02020603050405020304" pitchFamily="18" charset="-34"/>
              <a:cs typeface="Angsana New" panose="02020603050405020304" pitchFamily="18" charset="-3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4" name="Google Shape;544;p46">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rot="-5400000" flipH="1">
            <a:off x="3936378"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 name="TextBox 4">
            <a:extLst>
              <a:ext uri="{FF2B5EF4-FFF2-40B4-BE49-F238E27FC236}">
                <a16:creationId xmlns:a16="http://schemas.microsoft.com/office/drawing/2014/main" id="{54C9E4F5-22CA-168E-C5E4-58D077C5182C}"/>
              </a:ext>
            </a:extLst>
          </p:cNvPr>
          <p:cNvSpPr txBox="1"/>
          <p:nvPr/>
        </p:nvSpPr>
        <p:spPr>
          <a:xfrm>
            <a:off x="692523" y="528550"/>
            <a:ext cx="4572000" cy="307777"/>
          </a:xfrm>
          <a:prstGeom prst="rect">
            <a:avLst/>
          </a:prstGeom>
          <a:noFill/>
        </p:spPr>
        <p:txBody>
          <a:bodyPr wrap="square">
            <a:spAutoFit/>
          </a:bodyPr>
          <a:lstStyle/>
          <a:p>
            <a:r>
              <a:rPr lang="en-IN" b="0" dirty="0" err="1">
                <a:solidFill>
                  <a:srgbClr val="9CDCFE"/>
                </a:solidFill>
                <a:effectLst/>
                <a:latin typeface="Consolas" panose="020B0609020204030204" pitchFamily="49" charset="0"/>
              </a:rPr>
              <a:t>data</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head</a:t>
            </a:r>
            <a:r>
              <a:rPr lang="en-IN"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2054AA1B-1B9A-3865-1E8C-BD7859ACD354}"/>
              </a:ext>
            </a:extLst>
          </p:cNvPr>
          <p:cNvPicPr>
            <a:picLocks noChangeAspect="1"/>
          </p:cNvPicPr>
          <p:nvPr/>
        </p:nvPicPr>
        <p:blipFill>
          <a:blip r:embed="rId4"/>
          <a:stretch>
            <a:fillRect/>
          </a:stretch>
        </p:blipFill>
        <p:spPr>
          <a:xfrm>
            <a:off x="2265830" y="778121"/>
            <a:ext cx="5407780" cy="37610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66" name="Google Shape;566;p47">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rot="-5400000" flipH="1">
            <a:off x="412912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 name="TextBox 4">
            <a:extLst>
              <a:ext uri="{FF2B5EF4-FFF2-40B4-BE49-F238E27FC236}">
                <a16:creationId xmlns:a16="http://schemas.microsoft.com/office/drawing/2014/main" id="{17AA8938-176A-6DA4-2502-EE9301B987E3}"/>
              </a:ext>
            </a:extLst>
          </p:cNvPr>
          <p:cNvSpPr txBox="1"/>
          <p:nvPr/>
        </p:nvSpPr>
        <p:spPr>
          <a:xfrm>
            <a:off x="573965" y="1540322"/>
            <a:ext cx="4572000" cy="954107"/>
          </a:xfrm>
          <a:prstGeom prst="rect">
            <a:avLst/>
          </a:prstGeom>
          <a:noFill/>
        </p:spPr>
        <p:txBody>
          <a:bodyPr wrap="square">
            <a:spAutoFit/>
          </a:bodyPr>
          <a:lstStyle/>
          <a:p>
            <a:r>
              <a:rPr lang="en-IN" b="0" dirty="0" err="1">
                <a:solidFill>
                  <a:srgbClr val="9CDCFE"/>
                </a:solidFill>
                <a:effectLst/>
                <a:latin typeface="Consolas" panose="020B0609020204030204" pitchFamily="49" charset="0"/>
              </a:rPr>
              <a:t>data</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corr</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Fig</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ax</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plt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subplots</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figsize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20</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20</a:t>
            </a:r>
            <a:r>
              <a:rPr lang="en-IN" b="0" dirty="0">
                <a:solidFill>
                  <a:srgbClr val="D4D4D4"/>
                </a:solidFill>
                <a:effectLst/>
                <a:latin typeface="Consolas" panose="020B0609020204030204" pitchFamily="49" charset="0"/>
              </a:rPr>
              <a:t>))  </a:t>
            </a:r>
          </a:p>
          <a:p>
            <a:r>
              <a:rPr lang="en-IN" b="0" dirty="0" err="1">
                <a:solidFill>
                  <a:srgbClr val="4EC9B0"/>
                </a:solidFill>
                <a:effectLst/>
                <a:latin typeface="Consolas" panose="020B0609020204030204" pitchFamily="49" charset="0"/>
              </a:rPr>
              <a:t>sns</a:t>
            </a:r>
            <a:r>
              <a:rPr lang="en-IN" b="0" dirty="0" err="1">
                <a:solidFill>
                  <a:srgbClr val="D4D4D4"/>
                </a:solidFill>
                <a:effectLst/>
                <a:latin typeface="Consolas" panose="020B0609020204030204" pitchFamily="49" charset="0"/>
              </a:rPr>
              <a:t>.heatmap</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data</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corr</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cmap</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YlGnBu</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annot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D2FEFB37-85B5-E9F8-B4CC-9AE897CF79F7}"/>
              </a:ext>
            </a:extLst>
          </p:cNvPr>
          <p:cNvPicPr>
            <a:picLocks noChangeAspect="1"/>
          </p:cNvPicPr>
          <p:nvPr/>
        </p:nvPicPr>
        <p:blipFill>
          <a:blip r:embed="rId4"/>
          <a:stretch>
            <a:fillRect/>
          </a:stretch>
        </p:blipFill>
        <p:spPr>
          <a:xfrm>
            <a:off x="4854854" y="349623"/>
            <a:ext cx="4028214" cy="4289612"/>
          </a:xfrm>
          <a:prstGeom prst="rect">
            <a:avLst/>
          </a:prstGeom>
        </p:spPr>
      </p:pic>
      <p:sp>
        <p:nvSpPr>
          <p:cNvPr id="3" name="TextBox 2">
            <a:extLst>
              <a:ext uri="{FF2B5EF4-FFF2-40B4-BE49-F238E27FC236}">
                <a16:creationId xmlns:a16="http://schemas.microsoft.com/office/drawing/2014/main" id="{2BEE15D4-398E-0D37-98C1-6622E7D88AC5}"/>
              </a:ext>
            </a:extLst>
          </p:cNvPr>
          <p:cNvSpPr txBox="1"/>
          <p:nvPr/>
        </p:nvSpPr>
        <p:spPr>
          <a:xfrm>
            <a:off x="573965" y="755813"/>
            <a:ext cx="4572000" cy="461665"/>
          </a:xfrm>
          <a:prstGeom prst="rect">
            <a:avLst/>
          </a:prstGeom>
          <a:noFill/>
        </p:spPr>
        <p:txBody>
          <a:bodyPr wrap="square">
            <a:spAutoFit/>
          </a:bodyPr>
          <a:lstStyle/>
          <a:p>
            <a:r>
              <a:rPr lang="en-US" sz="2400" dirty="0">
                <a:solidFill>
                  <a:schemeClr val="accent4"/>
                </a:solidFill>
                <a:latin typeface="Angsana New" panose="02020603050405020304" pitchFamily="18" charset="-34"/>
                <a:cs typeface="Angsana New" panose="02020603050405020304" pitchFamily="18" charset="-34"/>
              </a:rPr>
              <a:t>FINDING THE CORRELATION</a:t>
            </a:r>
            <a:endParaRPr lang="en-IN" sz="2400" dirty="0">
              <a:solidFill>
                <a:schemeClr val="accent4"/>
              </a:solidFill>
              <a:latin typeface="Angsana New" panose="02020603050405020304" pitchFamily="18" charset="-34"/>
              <a:cs typeface="Angsana New" panose="02020603050405020304" pitchFamily="18" charset="-3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8" name="Google Shape;588;p48">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8">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8"/>
          <p:cNvSpPr/>
          <p:nvPr/>
        </p:nvSpPr>
        <p:spPr>
          <a:xfrm rot="-5400000" flipH="1">
            <a:off x="4832838"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8">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20" name="TextBox 19">
            <a:extLst>
              <a:ext uri="{FF2B5EF4-FFF2-40B4-BE49-F238E27FC236}">
                <a16:creationId xmlns:a16="http://schemas.microsoft.com/office/drawing/2014/main" id="{928BEBA6-F456-AB6D-0B70-EE77A116CEE8}"/>
              </a:ext>
            </a:extLst>
          </p:cNvPr>
          <p:cNvSpPr txBox="1"/>
          <p:nvPr/>
        </p:nvSpPr>
        <p:spPr>
          <a:xfrm>
            <a:off x="1250577" y="1623323"/>
            <a:ext cx="7328646" cy="1600438"/>
          </a:xfrm>
          <a:prstGeom prst="rect">
            <a:avLst/>
          </a:prstGeom>
          <a:noFill/>
        </p:spPr>
        <p:txBody>
          <a:bodyPr wrap="square">
            <a:spAutoFit/>
          </a:bodyPr>
          <a:lstStyle/>
          <a:p>
            <a:r>
              <a:rPr lang="en-US" b="0" dirty="0">
                <a:solidFill>
                  <a:srgbClr val="6A9955"/>
                </a:solidFill>
                <a:effectLst/>
                <a:latin typeface="Consolas" panose="020B0609020204030204" pitchFamily="49" charset="0"/>
              </a:rPr>
              <a:t>#split the data into features and target</a:t>
            </a:r>
            <a:endParaRPr lang="en-US" b="0" dirty="0">
              <a:solidFill>
                <a:srgbClr val="D4D4D4"/>
              </a:solidFill>
              <a:effectLst/>
              <a:latin typeface="Consolas" panose="020B0609020204030204" pitchFamily="49" charset="0"/>
            </a:endParaRPr>
          </a:p>
          <a:p>
            <a:r>
              <a:rPr lang="en-US" b="0" dirty="0">
                <a:solidFill>
                  <a:srgbClr val="4FC1FF"/>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data</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iloc</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values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data</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iloc</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values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#split the data into training and testing sets</a:t>
            </a:r>
            <a:endParaRPr lang="en-US" b="0" dirty="0">
              <a:solidFill>
                <a:srgbClr val="D4D4D4"/>
              </a:solidFill>
              <a:effectLst/>
              <a:latin typeface="Consolas" panose="020B0609020204030204" pitchFamily="49" charset="0"/>
            </a:endParaRPr>
          </a:p>
          <a:p>
            <a:r>
              <a:rPr lang="en-US" b="0" dirty="0" err="1">
                <a:solidFill>
                  <a:srgbClr val="9CDCFE"/>
                </a:solidFill>
                <a:effectLst/>
                <a:latin typeface="Consolas" panose="020B0609020204030204" pitchFamily="49" charset="0"/>
              </a:rPr>
              <a:t>X_train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X_test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y_train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y_test</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train_test_split</a:t>
            </a:r>
            <a:r>
              <a:rPr lang="en-US" b="0" dirty="0">
                <a:solidFill>
                  <a:srgbClr val="D4D4D4"/>
                </a:solidFill>
                <a:effectLst/>
                <a:latin typeface="Consolas" panose="020B0609020204030204" pitchFamily="49" charset="0"/>
              </a:rPr>
              <a:t>(</a:t>
            </a:r>
            <a:r>
              <a:rPr lang="en-US" b="0" dirty="0">
                <a:solidFill>
                  <a:srgbClr val="4FC1FF"/>
                </a:solidFill>
                <a:effectLst/>
                <a:latin typeface="Consolas" panose="020B0609020204030204" pitchFamily="49" charset="0"/>
              </a:rPr>
              <a:t>X</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test_size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0.2</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random_state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p:txBody>
      </p:sp>
      <p:sp>
        <p:nvSpPr>
          <p:cNvPr id="2" name="TextBox 1">
            <a:extLst>
              <a:ext uri="{FF2B5EF4-FFF2-40B4-BE49-F238E27FC236}">
                <a16:creationId xmlns:a16="http://schemas.microsoft.com/office/drawing/2014/main" id="{93E37235-7AFF-BBAA-F45F-327A9EA2A54E}"/>
              </a:ext>
            </a:extLst>
          </p:cNvPr>
          <p:cNvSpPr txBox="1"/>
          <p:nvPr/>
        </p:nvSpPr>
        <p:spPr>
          <a:xfrm>
            <a:off x="873582" y="572581"/>
            <a:ext cx="4572000" cy="523220"/>
          </a:xfrm>
          <a:prstGeom prst="rect">
            <a:avLst/>
          </a:prstGeom>
          <a:noFill/>
        </p:spPr>
        <p:txBody>
          <a:bodyPr wrap="square">
            <a:spAutoFit/>
          </a:bodyPr>
          <a:lstStyle/>
          <a:p>
            <a:r>
              <a:rPr lang="en-IN" sz="2800" dirty="0">
                <a:solidFill>
                  <a:schemeClr val="accent4"/>
                </a:solidFill>
                <a:latin typeface="Angsana New" panose="02020603050405020304" pitchFamily="18" charset="-34"/>
                <a:cs typeface="Angsana New" panose="02020603050405020304" pitchFamily="18" charset="-34"/>
              </a:rPr>
              <a:t>Training and splitting of the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91;p48">
            <a:extLst>
              <a:ext uri="{FF2B5EF4-FFF2-40B4-BE49-F238E27FC236}">
                <a16:creationId xmlns:a16="http://schemas.microsoft.com/office/drawing/2014/main" id="{B891EF7B-663A-E57A-643A-1FD67008DD97}"/>
              </a:ext>
            </a:extLst>
          </p:cNvPr>
          <p:cNvSpPr/>
          <p:nvPr/>
        </p:nvSpPr>
        <p:spPr>
          <a:xfrm rot="-5400000" flipH="1">
            <a:off x="5014388" y="4796599"/>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D418ECF6-599D-6023-0D23-4A51ABFEACD3}"/>
              </a:ext>
            </a:extLst>
          </p:cNvPr>
          <p:cNvSpPr txBox="1"/>
          <p:nvPr/>
        </p:nvSpPr>
        <p:spPr>
          <a:xfrm>
            <a:off x="766482" y="111692"/>
            <a:ext cx="5238317" cy="338554"/>
          </a:xfrm>
          <a:prstGeom prst="rect">
            <a:avLst/>
          </a:prstGeom>
          <a:noFill/>
        </p:spPr>
        <p:txBody>
          <a:bodyPr wrap="square">
            <a:spAutoFit/>
          </a:bodyPr>
          <a:lstStyle/>
          <a:p>
            <a:r>
              <a:rPr lang="en-IN" sz="1600" b="1" dirty="0">
                <a:solidFill>
                  <a:srgbClr val="569CD6"/>
                </a:solidFill>
                <a:effectLst/>
                <a:latin typeface="Algerian" panose="04020705040A02060702" pitchFamily="82" charset="0"/>
              </a:rPr>
              <a:t>K-Nearest Neighbour algorithm from scratch</a:t>
            </a:r>
            <a:endParaRPr lang="en-IN" sz="1600" b="0" dirty="0">
              <a:solidFill>
                <a:srgbClr val="D4D4D4"/>
              </a:solidFill>
              <a:effectLst/>
              <a:latin typeface="Algerian" panose="04020705040A02060702" pitchFamily="82" charset="0"/>
            </a:endParaRPr>
          </a:p>
        </p:txBody>
      </p:sp>
      <p:pic>
        <p:nvPicPr>
          <p:cNvPr id="3" name="Picture 2">
            <a:extLst>
              <a:ext uri="{FF2B5EF4-FFF2-40B4-BE49-F238E27FC236}">
                <a16:creationId xmlns:a16="http://schemas.microsoft.com/office/drawing/2014/main" id="{A6866F96-A119-FC85-E5AE-A00AB5E5D9C3}"/>
              </a:ext>
            </a:extLst>
          </p:cNvPr>
          <p:cNvPicPr>
            <a:picLocks noChangeAspect="1"/>
          </p:cNvPicPr>
          <p:nvPr/>
        </p:nvPicPr>
        <p:blipFill>
          <a:blip r:embed="rId2"/>
          <a:stretch>
            <a:fillRect/>
          </a:stretch>
        </p:blipFill>
        <p:spPr>
          <a:xfrm>
            <a:off x="1616763" y="763927"/>
            <a:ext cx="5910474" cy="3615646"/>
          </a:xfrm>
          <a:prstGeom prst="rect">
            <a:avLst/>
          </a:prstGeom>
        </p:spPr>
      </p:pic>
    </p:spTree>
    <p:extLst>
      <p:ext uri="{BB962C8B-B14F-4D97-AF65-F5344CB8AC3E}">
        <p14:creationId xmlns:p14="http://schemas.microsoft.com/office/powerpoint/2010/main" val="349858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rot="-5400000" flipH="1">
            <a:off x="555724"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28" name="Google Shape;190;p27">
            <a:hlinkClick r:id="" action="ppaction://noaction"/>
            <a:extLst>
              <a:ext uri="{FF2B5EF4-FFF2-40B4-BE49-F238E27FC236}">
                <a16:creationId xmlns:a16="http://schemas.microsoft.com/office/drawing/2014/main" id="{1F2AB88B-FB6B-D8B5-D692-80AA2E046A1D}"/>
              </a:ext>
            </a:extLst>
          </p:cNvPr>
          <p:cNvSpPr txBox="1">
            <a:spLocks/>
          </p:cNvSpPr>
          <p:nvPr/>
        </p:nvSpPr>
        <p:spPr>
          <a:xfrm>
            <a:off x="1120768" y="1094515"/>
            <a:ext cx="4351951"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1600" dirty="0">
              <a:solidFill>
                <a:schemeClr val="accent3"/>
              </a:solidFill>
              <a:latin typeface="Montserrat" panose="00000500000000000000" pitchFamily="2" charset="0"/>
            </a:endParaRPr>
          </a:p>
        </p:txBody>
      </p:sp>
      <p:sp>
        <p:nvSpPr>
          <p:cNvPr id="29" name="Google Shape;194;p27">
            <a:extLst>
              <a:ext uri="{FF2B5EF4-FFF2-40B4-BE49-F238E27FC236}">
                <a16:creationId xmlns:a16="http://schemas.microsoft.com/office/drawing/2014/main" id="{9F4142A9-3AD0-9399-3E3D-C8607C7DD578}"/>
              </a:ext>
            </a:extLst>
          </p:cNvPr>
          <p:cNvSpPr txBox="1">
            <a:spLocks/>
          </p:cNvSpPr>
          <p:nvPr/>
        </p:nvSpPr>
        <p:spPr>
          <a:xfrm>
            <a:off x="1434757" y="3352570"/>
            <a:ext cx="2360037"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600" b="1" dirty="0">
              <a:solidFill>
                <a:schemeClr val="accent5"/>
              </a:solidFill>
              <a:latin typeface="Montserrat" panose="00000500000000000000" pitchFamily="2" charset="0"/>
            </a:endParaRPr>
          </a:p>
        </p:txBody>
      </p:sp>
      <p:sp>
        <p:nvSpPr>
          <p:cNvPr id="30" name="Google Shape;194;p27">
            <a:extLst>
              <a:ext uri="{FF2B5EF4-FFF2-40B4-BE49-F238E27FC236}">
                <a16:creationId xmlns:a16="http://schemas.microsoft.com/office/drawing/2014/main" id="{62596D8C-04E9-AA2C-EE8D-E245310AC5AB}"/>
              </a:ext>
            </a:extLst>
          </p:cNvPr>
          <p:cNvSpPr txBox="1">
            <a:spLocks/>
          </p:cNvSpPr>
          <p:nvPr/>
        </p:nvSpPr>
        <p:spPr>
          <a:xfrm>
            <a:off x="5972693" y="1558485"/>
            <a:ext cx="2360037"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600" b="1" dirty="0">
              <a:solidFill>
                <a:schemeClr val="accent5"/>
              </a:solidFill>
              <a:latin typeface="Montserrat" panose="00000500000000000000" pitchFamily="2" charset="0"/>
            </a:endParaRPr>
          </a:p>
        </p:txBody>
      </p:sp>
      <p:pic>
        <p:nvPicPr>
          <p:cNvPr id="31" name="Google Shape;197;p27">
            <a:extLst>
              <a:ext uri="{FF2B5EF4-FFF2-40B4-BE49-F238E27FC236}">
                <a16:creationId xmlns:a16="http://schemas.microsoft.com/office/drawing/2014/main" id="{DB5D9B02-C007-1EBF-CF7F-DEE7205BA04B}"/>
              </a:ext>
            </a:extLst>
          </p:cNvPr>
          <p:cNvPicPr preferRelativeResize="0"/>
          <p:nvPr/>
        </p:nvPicPr>
        <p:blipFill rotWithShape="1">
          <a:blip r:embed="rId4">
            <a:alphaModFix/>
            <a:duotone>
              <a:prstClr val="black"/>
              <a:schemeClr val="tx2">
                <a:tint val="45000"/>
                <a:satMod val="400000"/>
              </a:schemeClr>
            </a:duotone>
          </a:blip>
          <a:srcRect l="-5163" r="-5163"/>
          <a:stretch/>
        </p:blipFill>
        <p:spPr>
          <a:xfrm>
            <a:off x="457175" y="1128569"/>
            <a:ext cx="627975" cy="1192426"/>
          </a:xfrm>
          <a:prstGeom prst="rect">
            <a:avLst/>
          </a:prstGeom>
          <a:noFill/>
          <a:ln>
            <a:noFill/>
          </a:ln>
        </p:spPr>
      </p:pic>
      <p:pic>
        <p:nvPicPr>
          <p:cNvPr id="32" name="Google Shape;198;p27">
            <a:extLst>
              <a:ext uri="{FF2B5EF4-FFF2-40B4-BE49-F238E27FC236}">
                <a16:creationId xmlns:a16="http://schemas.microsoft.com/office/drawing/2014/main" id="{B9EC4B46-00A3-E3B7-6B81-19B36D243802}"/>
              </a:ext>
            </a:extLst>
          </p:cNvPr>
          <p:cNvPicPr preferRelativeResize="0"/>
          <p:nvPr/>
        </p:nvPicPr>
        <p:blipFill rotWithShape="1">
          <a:blip r:embed="rId5">
            <a:alphaModFix/>
            <a:duotone>
              <a:prstClr val="black"/>
              <a:schemeClr val="tx2">
                <a:tint val="45000"/>
                <a:satMod val="400000"/>
              </a:schemeClr>
            </a:duotone>
          </a:blip>
          <a:srcRect l="-6985" r="-6974"/>
          <a:stretch/>
        </p:blipFill>
        <p:spPr>
          <a:xfrm>
            <a:off x="4565961" y="1095631"/>
            <a:ext cx="587575" cy="1192425"/>
          </a:xfrm>
          <a:prstGeom prst="rect">
            <a:avLst/>
          </a:prstGeom>
          <a:noFill/>
          <a:ln>
            <a:noFill/>
          </a:ln>
        </p:spPr>
      </p:pic>
      <p:pic>
        <p:nvPicPr>
          <p:cNvPr id="33" name="Google Shape;200;p27">
            <a:extLst>
              <a:ext uri="{FF2B5EF4-FFF2-40B4-BE49-F238E27FC236}">
                <a16:creationId xmlns:a16="http://schemas.microsoft.com/office/drawing/2014/main" id="{CF2EB123-98E3-3D9D-BFD9-958BC1DFB69B}"/>
              </a:ext>
            </a:extLst>
          </p:cNvPr>
          <p:cNvPicPr preferRelativeResize="0"/>
          <p:nvPr/>
        </p:nvPicPr>
        <p:blipFill rotWithShape="1">
          <a:blip r:embed="rId6">
            <a:alphaModFix/>
            <a:duotone>
              <a:prstClr val="black"/>
              <a:schemeClr val="tx2">
                <a:tint val="45000"/>
                <a:satMod val="400000"/>
              </a:schemeClr>
            </a:duotone>
          </a:blip>
          <a:srcRect l="-17075" r="-17062"/>
          <a:stretch/>
        </p:blipFill>
        <p:spPr>
          <a:xfrm>
            <a:off x="399916" y="3139102"/>
            <a:ext cx="759475" cy="1209551"/>
          </a:xfrm>
          <a:prstGeom prst="rect">
            <a:avLst/>
          </a:prstGeom>
          <a:noFill/>
          <a:ln>
            <a:noFill/>
          </a:ln>
        </p:spPr>
      </p:pic>
      <p:pic>
        <p:nvPicPr>
          <p:cNvPr id="34" name="Google Shape;199;p27">
            <a:extLst>
              <a:ext uri="{FF2B5EF4-FFF2-40B4-BE49-F238E27FC236}">
                <a16:creationId xmlns:a16="http://schemas.microsoft.com/office/drawing/2014/main" id="{C008607B-9D27-124A-5F41-747D4A9BF45A}"/>
              </a:ext>
            </a:extLst>
          </p:cNvPr>
          <p:cNvPicPr preferRelativeResize="0"/>
          <p:nvPr/>
        </p:nvPicPr>
        <p:blipFill rotWithShape="1">
          <a:blip r:embed="rId7">
            <a:alphaModFix/>
            <a:duotone>
              <a:prstClr val="black"/>
              <a:schemeClr val="tx2">
                <a:tint val="45000"/>
                <a:satMod val="400000"/>
              </a:schemeClr>
            </a:duotone>
          </a:blip>
          <a:srcRect l="-1093" r="-1083"/>
          <a:stretch/>
        </p:blipFill>
        <p:spPr>
          <a:xfrm>
            <a:off x="4617382" y="2982157"/>
            <a:ext cx="661125" cy="1163225"/>
          </a:xfrm>
          <a:prstGeom prst="rect">
            <a:avLst/>
          </a:prstGeom>
          <a:noFill/>
          <a:ln>
            <a:noFill/>
          </a:ln>
        </p:spPr>
      </p:pic>
      <p:sp>
        <p:nvSpPr>
          <p:cNvPr id="35" name="Google Shape;190;p27">
            <a:hlinkClick r:id="" action="ppaction://noaction"/>
            <a:extLst>
              <a:ext uri="{FF2B5EF4-FFF2-40B4-BE49-F238E27FC236}">
                <a16:creationId xmlns:a16="http://schemas.microsoft.com/office/drawing/2014/main" id="{984B3490-AC45-6538-28DE-EF16DFA2657D}"/>
              </a:ext>
            </a:extLst>
          </p:cNvPr>
          <p:cNvSpPr txBox="1">
            <a:spLocks/>
          </p:cNvSpPr>
          <p:nvPr/>
        </p:nvSpPr>
        <p:spPr>
          <a:xfrm>
            <a:off x="1060103" y="1524207"/>
            <a:ext cx="2824046" cy="288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accent3">
                    <a:lumMod val="90000"/>
                  </a:schemeClr>
                </a:solidFill>
                <a:latin typeface="Algerian" panose="04020705040A02060702" pitchFamily="82" charset="0"/>
              </a:rPr>
              <a:t>SANGAM GANESH BABU </a:t>
            </a:r>
          </a:p>
        </p:txBody>
      </p:sp>
      <p:sp>
        <p:nvSpPr>
          <p:cNvPr id="36" name="Google Shape;190;p27">
            <a:hlinkClick r:id="" action="ppaction://noaction"/>
            <a:extLst>
              <a:ext uri="{FF2B5EF4-FFF2-40B4-BE49-F238E27FC236}">
                <a16:creationId xmlns:a16="http://schemas.microsoft.com/office/drawing/2014/main" id="{3294B3E1-B9F3-9A81-7FC3-A920A4B989A0}"/>
              </a:ext>
            </a:extLst>
          </p:cNvPr>
          <p:cNvSpPr txBox="1">
            <a:spLocks/>
          </p:cNvSpPr>
          <p:nvPr/>
        </p:nvSpPr>
        <p:spPr>
          <a:xfrm>
            <a:off x="5404450" y="3601499"/>
            <a:ext cx="2630971" cy="30731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i="0" dirty="0">
                <a:solidFill>
                  <a:schemeClr val="accent3">
                    <a:lumMod val="90000"/>
                  </a:schemeClr>
                </a:solidFill>
                <a:effectLst/>
                <a:latin typeface="Algerian" panose="04020705040A02060702" pitchFamily="82" charset="0"/>
              </a:rPr>
              <a:t>Gajula Sri Vatsanka</a:t>
            </a:r>
            <a:endParaRPr lang="it-IT" sz="1600" dirty="0">
              <a:solidFill>
                <a:schemeClr val="accent3">
                  <a:lumMod val="90000"/>
                </a:schemeClr>
              </a:solidFill>
              <a:latin typeface="Algerian" panose="04020705040A02060702" pitchFamily="82" charset="0"/>
            </a:endParaRPr>
          </a:p>
        </p:txBody>
      </p:sp>
      <p:sp>
        <p:nvSpPr>
          <p:cNvPr id="37" name="Google Shape;190;p27">
            <a:hlinkClick r:id="" action="ppaction://noaction"/>
            <a:extLst>
              <a:ext uri="{FF2B5EF4-FFF2-40B4-BE49-F238E27FC236}">
                <a16:creationId xmlns:a16="http://schemas.microsoft.com/office/drawing/2014/main" id="{679A34A2-9D7E-F18C-3845-80E950FD217D}"/>
              </a:ext>
            </a:extLst>
          </p:cNvPr>
          <p:cNvSpPr txBox="1">
            <a:spLocks/>
          </p:cNvSpPr>
          <p:nvPr/>
        </p:nvSpPr>
        <p:spPr>
          <a:xfrm>
            <a:off x="5271945" y="1462523"/>
            <a:ext cx="3321675" cy="31251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accent3">
                    <a:lumMod val="90000"/>
                  </a:schemeClr>
                </a:solidFill>
                <a:latin typeface="Algerian" panose="04020705040A02060702" pitchFamily="82" charset="0"/>
              </a:rPr>
              <a:t>CHALLA YOGANANDHA REDDY </a:t>
            </a:r>
          </a:p>
        </p:txBody>
      </p:sp>
      <p:sp>
        <p:nvSpPr>
          <p:cNvPr id="38" name="Google Shape;190;p27">
            <a:hlinkClick r:id="" action="ppaction://noaction"/>
            <a:extLst>
              <a:ext uri="{FF2B5EF4-FFF2-40B4-BE49-F238E27FC236}">
                <a16:creationId xmlns:a16="http://schemas.microsoft.com/office/drawing/2014/main" id="{D8A0EBE1-A594-8F10-9AC7-4F35E4FBDB07}"/>
              </a:ext>
            </a:extLst>
          </p:cNvPr>
          <p:cNvSpPr txBox="1">
            <a:spLocks/>
          </p:cNvSpPr>
          <p:nvPr/>
        </p:nvSpPr>
        <p:spPr>
          <a:xfrm>
            <a:off x="1117749" y="3324100"/>
            <a:ext cx="4351951"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accent3">
                    <a:lumMod val="90000"/>
                  </a:schemeClr>
                </a:solidFill>
                <a:latin typeface="Algerian" panose="04020705040A02060702" pitchFamily="82" charset="0"/>
              </a:rPr>
              <a:t>RANGISETTI SAI RAGHAVENDRA </a:t>
            </a:r>
          </a:p>
        </p:txBody>
      </p:sp>
      <p:sp>
        <p:nvSpPr>
          <p:cNvPr id="39" name="Google Shape;194;p27">
            <a:extLst>
              <a:ext uri="{FF2B5EF4-FFF2-40B4-BE49-F238E27FC236}">
                <a16:creationId xmlns:a16="http://schemas.microsoft.com/office/drawing/2014/main" id="{77B783A4-D5F9-605B-1617-5872F04F2335}"/>
              </a:ext>
            </a:extLst>
          </p:cNvPr>
          <p:cNvSpPr txBox="1">
            <a:spLocks/>
          </p:cNvSpPr>
          <p:nvPr/>
        </p:nvSpPr>
        <p:spPr>
          <a:xfrm>
            <a:off x="1883437" y="1701625"/>
            <a:ext cx="2360037"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[CB.EN.U4AIE21056]</a:t>
            </a:r>
          </a:p>
        </p:txBody>
      </p:sp>
      <p:sp>
        <p:nvSpPr>
          <p:cNvPr id="40" name="Google Shape;194;p27">
            <a:extLst>
              <a:ext uri="{FF2B5EF4-FFF2-40B4-BE49-F238E27FC236}">
                <a16:creationId xmlns:a16="http://schemas.microsoft.com/office/drawing/2014/main" id="{AAE255C0-702F-0D4E-8B0A-06B08C70601D}"/>
              </a:ext>
            </a:extLst>
          </p:cNvPr>
          <p:cNvSpPr txBox="1">
            <a:spLocks/>
          </p:cNvSpPr>
          <p:nvPr/>
        </p:nvSpPr>
        <p:spPr>
          <a:xfrm>
            <a:off x="6083785" y="3780876"/>
            <a:ext cx="2360037" cy="3073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[CB.EN.U4AIE21010]</a:t>
            </a:r>
          </a:p>
        </p:txBody>
      </p:sp>
      <p:sp>
        <p:nvSpPr>
          <p:cNvPr id="41" name="Google Shape;194;p27">
            <a:extLst>
              <a:ext uri="{FF2B5EF4-FFF2-40B4-BE49-F238E27FC236}">
                <a16:creationId xmlns:a16="http://schemas.microsoft.com/office/drawing/2014/main" id="{3B000441-CAB5-CE26-0CFB-5E82A344BA96}"/>
              </a:ext>
            </a:extLst>
          </p:cNvPr>
          <p:cNvSpPr txBox="1">
            <a:spLocks/>
          </p:cNvSpPr>
          <p:nvPr/>
        </p:nvSpPr>
        <p:spPr>
          <a:xfrm>
            <a:off x="2461026" y="3772198"/>
            <a:ext cx="2192026" cy="3693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[CB.EN.U4AIE21049]</a:t>
            </a:r>
          </a:p>
        </p:txBody>
      </p:sp>
      <p:sp>
        <p:nvSpPr>
          <p:cNvPr id="42" name="Google Shape;194;p27">
            <a:extLst>
              <a:ext uri="{FF2B5EF4-FFF2-40B4-BE49-F238E27FC236}">
                <a16:creationId xmlns:a16="http://schemas.microsoft.com/office/drawing/2014/main" id="{AD011553-63E5-23EC-92ED-81C238F57DAB}"/>
              </a:ext>
            </a:extLst>
          </p:cNvPr>
          <p:cNvSpPr txBox="1">
            <a:spLocks/>
          </p:cNvSpPr>
          <p:nvPr/>
        </p:nvSpPr>
        <p:spPr>
          <a:xfrm>
            <a:off x="6309717" y="1604059"/>
            <a:ext cx="2260734" cy="29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1000"/>
                                        <p:tgtEl>
                                          <p:spTgt spid="3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9" name="Google Shape;599;p49">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9">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9"/>
          <p:cNvSpPr/>
          <p:nvPr/>
        </p:nvSpPr>
        <p:spPr>
          <a:xfrm rot="-5400000" flipH="1">
            <a:off x="5153329" y="4789874"/>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9">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633" name="Google Shape;633;p49"/>
          <p:cNvGrpSpPr/>
          <p:nvPr/>
        </p:nvGrpSpPr>
        <p:grpSpPr>
          <a:xfrm rot="5400000">
            <a:off x="6729700" y="-821350"/>
            <a:ext cx="126000" cy="3272400"/>
            <a:chOff x="8230550" y="1078325"/>
            <a:chExt cx="126000" cy="3272400"/>
          </a:xfrm>
        </p:grpSpPr>
        <p:sp>
          <p:nvSpPr>
            <p:cNvPr id="634" name="Google Shape;634;p49"/>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49"/>
          <p:cNvGrpSpPr/>
          <p:nvPr/>
        </p:nvGrpSpPr>
        <p:grpSpPr>
          <a:xfrm rot="-5400000" flipH="1">
            <a:off x="2288300" y="2691225"/>
            <a:ext cx="126000" cy="3272400"/>
            <a:chOff x="8230550" y="1078325"/>
            <a:chExt cx="126000" cy="3272400"/>
          </a:xfrm>
        </p:grpSpPr>
        <p:sp>
          <p:nvSpPr>
            <p:cNvPr id="637" name="Google Shape;637;p49"/>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70007F04-9885-9777-42EC-CC64A6AE508B}"/>
              </a:ext>
            </a:extLst>
          </p:cNvPr>
          <p:cNvSpPr txBox="1"/>
          <p:nvPr/>
        </p:nvSpPr>
        <p:spPr>
          <a:xfrm>
            <a:off x="766483" y="1130745"/>
            <a:ext cx="4572000" cy="2246769"/>
          </a:xfrm>
          <a:prstGeom prst="rect">
            <a:avLst/>
          </a:prstGeom>
          <a:noFill/>
        </p:spPr>
        <p:txBody>
          <a:bodyPr wrap="square">
            <a:spAutoFit/>
          </a:bodyPr>
          <a:lstStyle/>
          <a:p>
            <a:r>
              <a:rPr lang="en-IN" b="0" dirty="0">
                <a:solidFill>
                  <a:srgbClr val="6A9955"/>
                </a:solidFill>
                <a:effectLst/>
                <a:latin typeface="Consolas" panose="020B0609020204030204" pitchFamily="49" charset="0"/>
              </a:rPr>
              <a:t>#knn</a:t>
            </a:r>
            <a:endParaRPr lang="en-IN" b="0" dirty="0">
              <a:solidFill>
                <a:srgbClr val="D4D4D4"/>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knn</a:t>
            </a:r>
            <a:r>
              <a:rPr lang="en-IN" b="0" dirty="0">
                <a:solidFill>
                  <a:srgbClr val="D4D4D4"/>
                </a:solidFill>
                <a:effectLst/>
                <a:latin typeface="Consolas" panose="020B0609020204030204" pitchFamily="49" charset="0"/>
              </a:rPr>
              <a:t> = </a:t>
            </a:r>
            <a:r>
              <a:rPr lang="en-IN" b="0" dirty="0">
                <a:solidFill>
                  <a:srgbClr val="4EC9B0"/>
                </a:solidFill>
                <a:effectLst/>
                <a:latin typeface="Consolas" panose="020B0609020204030204" pitchFamily="49" charset="0"/>
              </a:rPr>
              <a:t>KNN</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k</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2</a:t>
            </a:r>
            <a:r>
              <a:rPr lang="en-IN" b="0" dirty="0">
                <a:solidFill>
                  <a:srgbClr val="D4D4D4"/>
                </a:solidFill>
                <a:effectLst/>
                <a:latin typeface="Consolas" panose="020B0609020204030204" pitchFamily="49" charset="0"/>
              </a:rPr>
              <a:t>)</a:t>
            </a:r>
          </a:p>
          <a:p>
            <a:r>
              <a:rPr lang="en-IN" b="0" dirty="0" err="1">
                <a:solidFill>
                  <a:srgbClr val="9CDCFE"/>
                </a:solidFill>
                <a:effectLst/>
                <a:latin typeface="Consolas" panose="020B0609020204030204" pitchFamily="49" charset="0"/>
              </a:rPr>
              <a:t>knn</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fit</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X_train</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y_train</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9CDCFE"/>
                </a:solidFill>
                <a:effectLst/>
                <a:latin typeface="Consolas" panose="020B0609020204030204" pitchFamily="49" charset="0"/>
              </a:rPr>
              <a:t>predictions</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knn</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predict</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X_test</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9CDCFE"/>
                </a:solidFill>
                <a:effectLst/>
                <a:latin typeface="Consolas" panose="020B0609020204030204" pitchFamily="49" charset="0"/>
              </a:rPr>
              <a:t>accuracy</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accuracy_score</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y_test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predictions</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CDCAA"/>
                </a:solidFill>
                <a:effectLst/>
                <a:latin typeface="Consolas" panose="020B0609020204030204" pitchFamily="49" charset="0"/>
              </a:rPr>
              <a:t>print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"Accuracy: "</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accuracy</a:t>
            </a:r>
            <a:r>
              <a:rPr lang="en-IN" b="0" dirty="0">
                <a:solidFill>
                  <a:srgbClr val="D4D4D4"/>
                </a:solidFill>
                <a:effectLst/>
                <a:latin typeface="Consolas" panose="020B0609020204030204" pitchFamily="49" charset="0"/>
              </a:rPr>
              <a:t>)</a:t>
            </a:r>
          </a:p>
        </p:txBody>
      </p:sp>
      <p:pic>
        <p:nvPicPr>
          <p:cNvPr id="2" name="Picture 1">
            <a:extLst>
              <a:ext uri="{FF2B5EF4-FFF2-40B4-BE49-F238E27FC236}">
                <a16:creationId xmlns:a16="http://schemas.microsoft.com/office/drawing/2014/main" id="{1AA0AB28-B6D8-D2BC-D72B-B65838D2F6FE}"/>
              </a:ext>
            </a:extLst>
          </p:cNvPr>
          <p:cNvPicPr>
            <a:picLocks noChangeAspect="1"/>
          </p:cNvPicPr>
          <p:nvPr/>
        </p:nvPicPr>
        <p:blipFill>
          <a:blip r:embed="rId4"/>
          <a:stretch>
            <a:fillRect/>
          </a:stretch>
        </p:blipFill>
        <p:spPr>
          <a:xfrm>
            <a:off x="3983411" y="3555627"/>
            <a:ext cx="4332657" cy="565898"/>
          </a:xfrm>
          <a:prstGeom prst="rect">
            <a:avLst/>
          </a:prstGeom>
        </p:spPr>
      </p:pic>
      <p:sp>
        <p:nvSpPr>
          <p:cNvPr id="3" name="TextBox 2">
            <a:extLst>
              <a:ext uri="{FF2B5EF4-FFF2-40B4-BE49-F238E27FC236}">
                <a16:creationId xmlns:a16="http://schemas.microsoft.com/office/drawing/2014/main" id="{142C6704-1B19-EBC9-9F20-D3FADF0FB6AB}"/>
              </a:ext>
            </a:extLst>
          </p:cNvPr>
          <p:cNvSpPr txBox="1"/>
          <p:nvPr/>
        </p:nvSpPr>
        <p:spPr>
          <a:xfrm>
            <a:off x="766483" y="111692"/>
            <a:ext cx="4572000" cy="338554"/>
          </a:xfrm>
          <a:prstGeom prst="rect">
            <a:avLst/>
          </a:prstGeom>
          <a:noFill/>
        </p:spPr>
        <p:txBody>
          <a:bodyPr wrap="square">
            <a:spAutoFit/>
          </a:bodyPr>
          <a:lstStyle/>
          <a:p>
            <a:r>
              <a:rPr lang="en-IN" sz="1600" b="1" dirty="0">
                <a:solidFill>
                  <a:srgbClr val="569CD6"/>
                </a:solidFill>
                <a:latin typeface="Algerian" panose="04020705040A02060702" pitchFamily="82" charset="0"/>
              </a:rPr>
              <a:t>Accuracy Score</a:t>
            </a:r>
            <a:endParaRPr lang="en-IN" sz="1600" b="0" dirty="0">
              <a:solidFill>
                <a:srgbClr val="D4D4D4"/>
              </a:solidFill>
              <a:effectLst/>
              <a:latin typeface="Algerian" panose="04020705040A02060702" pitchFamily="8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71;p50">
            <a:extLst>
              <a:ext uri="{FF2B5EF4-FFF2-40B4-BE49-F238E27FC236}">
                <a16:creationId xmlns:a16="http://schemas.microsoft.com/office/drawing/2014/main" id="{C189DFF4-ACDB-BC13-6EA0-E81822465127}"/>
              </a:ext>
            </a:extLst>
          </p:cNvPr>
          <p:cNvSpPr/>
          <p:nvPr/>
        </p:nvSpPr>
        <p:spPr>
          <a:xfrm rot="-5400000" flipH="1">
            <a:off x="5527604" y="4789874"/>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48FD4641-60B0-91FD-EB3B-39221D6FE662}"/>
              </a:ext>
            </a:extLst>
          </p:cNvPr>
          <p:cNvSpPr txBox="1"/>
          <p:nvPr/>
        </p:nvSpPr>
        <p:spPr>
          <a:xfrm>
            <a:off x="625288" y="118415"/>
            <a:ext cx="4572000" cy="369332"/>
          </a:xfrm>
          <a:prstGeom prst="rect">
            <a:avLst/>
          </a:prstGeom>
          <a:noFill/>
        </p:spPr>
        <p:txBody>
          <a:bodyPr wrap="square">
            <a:spAutoFit/>
          </a:bodyPr>
          <a:lstStyle/>
          <a:p>
            <a:r>
              <a:rPr lang="en-IN" sz="1800" b="1" dirty="0">
                <a:solidFill>
                  <a:srgbClr val="569CD6"/>
                </a:solidFill>
                <a:effectLst/>
                <a:latin typeface="Algerian" panose="04020705040A02060702" pitchFamily="82" charset="0"/>
              </a:rPr>
              <a:t>Logistic regression from Scratch</a:t>
            </a:r>
            <a:endParaRPr lang="en-IN" sz="1800" b="0" dirty="0">
              <a:solidFill>
                <a:srgbClr val="D4D4D4"/>
              </a:solidFill>
              <a:effectLst/>
              <a:latin typeface="Algerian" panose="04020705040A02060702" pitchFamily="82" charset="0"/>
            </a:endParaRPr>
          </a:p>
        </p:txBody>
      </p:sp>
      <p:pic>
        <p:nvPicPr>
          <p:cNvPr id="8" name="Picture 7">
            <a:extLst>
              <a:ext uri="{FF2B5EF4-FFF2-40B4-BE49-F238E27FC236}">
                <a16:creationId xmlns:a16="http://schemas.microsoft.com/office/drawing/2014/main" id="{6C3CECC1-1809-C9FB-1B3B-69DC34B865EE}"/>
              </a:ext>
            </a:extLst>
          </p:cNvPr>
          <p:cNvPicPr>
            <a:picLocks noChangeAspect="1"/>
          </p:cNvPicPr>
          <p:nvPr/>
        </p:nvPicPr>
        <p:blipFill>
          <a:blip r:embed="rId2"/>
          <a:stretch>
            <a:fillRect/>
          </a:stretch>
        </p:blipFill>
        <p:spPr>
          <a:xfrm>
            <a:off x="787086" y="487747"/>
            <a:ext cx="3784914" cy="3426736"/>
          </a:xfrm>
          <a:prstGeom prst="rect">
            <a:avLst/>
          </a:prstGeom>
        </p:spPr>
      </p:pic>
      <p:pic>
        <p:nvPicPr>
          <p:cNvPr id="11" name="Picture 10">
            <a:extLst>
              <a:ext uri="{FF2B5EF4-FFF2-40B4-BE49-F238E27FC236}">
                <a16:creationId xmlns:a16="http://schemas.microsoft.com/office/drawing/2014/main" id="{CB0F036C-51C3-5445-41F3-0D0B3BEE8ECF}"/>
              </a:ext>
            </a:extLst>
          </p:cNvPr>
          <p:cNvPicPr>
            <a:picLocks noChangeAspect="1"/>
          </p:cNvPicPr>
          <p:nvPr/>
        </p:nvPicPr>
        <p:blipFill>
          <a:blip r:embed="rId3"/>
          <a:stretch>
            <a:fillRect/>
          </a:stretch>
        </p:blipFill>
        <p:spPr>
          <a:xfrm>
            <a:off x="4733798" y="3192077"/>
            <a:ext cx="3679814" cy="1379931"/>
          </a:xfrm>
          <a:prstGeom prst="rect">
            <a:avLst/>
          </a:prstGeom>
        </p:spPr>
      </p:pic>
    </p:spTree>
    <p:extLst>
      <p:ext uri="{BB962C8B-B14F-4D97-AF65-F5344CB8AC3E}">
        <p14:creationId xmlns:p14="http://schemas.microsoft.com/office/powerpoint/2010/main" val="2420114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69" name="Google Shape;669;p50">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0">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0"/>
          <p:cNvSpPr/>
          <p:nvPr/>
        </p:nvSpPr>
        <p:spPr>
          <a:xfrm rot="-5400000" flipH="1">
            <a:off x="6159621" y="4776429"/>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0">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674" name="Google Shape;674;p50"/>
          <p:cNvGrpSpPr/>
          <p:nvPr/>
        </p:nvGrpSpPr>
        <p:grpSpPr>
          <a:xfrm flipH="1">
            <a:off x="7870522" y="715771"/>
            <a:ext cx="543904" cy="385072"/>
            <a:chOff x="3745575" y="190875"/>
            <a:chExt cx="87925" cy="62250"/>
          </a:xfrm>
        </p:grpSpPr>
        <p:sp>
          <p:nvSpPr>
            <p:cNvPr id="675" name="Google Shape;675;p50"/>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0"/>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0"/>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BF53208-6D29-2921-C3D2-A207D9B5A0E4}"/>
              </a:ext>
            </a:extLst>
          </p:cNvPr>
          <p:cNvPicPr>
            <a:picLocks noChangeAspect="1"/>
          </p:cNvPicPr>
          <p:nvPr/>
        </p:nvPicPr>
        <p:blipFill>
          <a:blip r:embed="rId4"/>
          <a:stretch>
            <a:fillRect/>
          </a:stretch>
        </p:blipFill>
        <p:spPr>
          <a:xfrm>
            <a:off x="4830014" y="3304615"/>
            <a:ext cx="3534056" cy="1066885"/>
          </a:xfrm>
          <a:prstGeom prst="rect">
            <a:avLst/>
          </a:prstGeom>
        </p:spPr>
      </p:pic>
      <p:sp>
        <p:nvSpPr>
          <p:cNvPr id="4" name="TextBox 3">
            <a:extLst>
              <a:ext uri="{FF2B5EF4-FFF2-40B4-BE49-F238E27FC236}">
                <a16:creationId xmlns:a16="http://schemas.microsoft.com/office/drawing/2014/main" id="{C901553E-9DF6-2BAA-3655-554C70BC0FA2}"/>
              </a:ext>
            </a:extLst>
          </p:cNvPr>
          <p:cNvSpPr txBox="1"/>
          <p:nvPr/>
        </p:nvSpPr>
        <p:spPr>
          <a:xfrm>
            <a:off x="705970" y="903323"/>
            <a:ext cx="6239435" cy="2893100"/>
          </a:xfrm>
          <a:prstGeom prst="rect">
            <a:avLst/>
          </a:prstGeom>
          <a:noFill/>
        </p:spPr>
        <p:txBody>
          <a:bodyPr wrap="square">
            <a:spAutoFit/>
          </a:bodyPr>
          <a:lstStyle/>
          <a:p>
            <a:r>
              <a:rPr lang="en-IN" b="0" dirty="0">
                <a:solidFill>
                  <a:srgbClr val="6A9955"/>
                </a:solidFill>
                <a:effectLst/>
                <a:latin typeface="Consolas" panose="020B0609020204030204" pitchFamily="49" charset="0"/>
              </a:rPr>
              <a:t># initialize logistic regression model</a:t>
            </a:r>
            <a:endParaRPr lang="en-IN" b="0" dirty="0">
              <a:solidFill>
                <a:srgbClr val="D4D4D4"/>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clf</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LogisticRegression</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learning_rate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0.1</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num_iterations</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1000</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 fit the model to the training data</a:t>
            </a:r>
            <a:endParaRPr lang="en-IN" b="0" dirty="0">
              <a:solidFill>
                <a:srgbClr val="D4D4D4"/>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clf</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fit</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X_train</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y_train</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 predict on test data</a:t>
            </a:r>
            <a:endParaRPr lang="en-IN" b="0" dirty="0">
              <a:solidFill>
                <a:srgbClr val="D4D4D4"/>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y_pred</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clf</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predict</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X_test</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 print accuracy</a:t>
            </a:r>
            <a:endParaRPr lang="en-IN" b="0" dirty="0">
              <a:solidFill>
                <a:srgbClr val="D4D4D4"/>
              </a:solidFill>
              <a:effectLst/>
              <a:latin typeface="Consolas" panose="020B0609020204030204" pitchFamily="49" charset="0"/>
            </a:endParaRPr>
          </a:p>
          <a:p>
            <a:r>
              <a:rPr lang="en-IN" b="0" dirty="0">
                <a:solidFill>
                  <a:srgbClr val="DCDCAA"/>
                </a:solidFill>
                <a:effectLst/>
                <a:latin typeface="Consolas" panose="020B0609020204030204" pitchFamily="49" charset="0"/>
              </a:rPr>
              <a:t>print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accuracy_score</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CDCAA"/>
                </a:solidFill>
                <a:effectLst/>
                <a:latin typeface="Consolas" panose="020B0609020204030204" pitchFamily="49" charset="0"/>
              </a:rPr>
              <a:t>print</a:t>
            </a:r>
            <a:r>
              <a:rPr lang="en-IN" b="0" dirty="0">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accuracy_score</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y_test</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y_pred</a:t>
            </a:r>
            <a:r>
              <a:rPr lang="en-IN" b="0" dirty="0">
                <a:solidFill>
                  <a:srgbClr val="D4D4D4"/>
                </a:solidFill>
                <a:effectLst/>
                <a:latin typeface="Consolas" panose="020B06090202040302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31;p49">
            <a:extLst>
              <a:ext uri="{FF2B5EF4-FFF2-40B4-BE49-F238E27FC236}">
                <a16:creationId xmlns:a16="http://schemas.microsoft.com/office/drawing/2014/main" id="{9F8FB715-97D1-B967-5258-44CC722478C3}"/>
              </a:ext>
            </a:extLst>
          </p:cNvPr>
          <p:cNvSpPr/>
          <p:nvPr/>
        </p:nvSpPr>
        <p:spPr>
          <a:xfrm rot="-5400000" flipH="1">
            <a:off x="5153329" y="4789874"/>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6995C70-B9A4-EC9D-42AD-EB4E649A6CCB}"/>
              </a:ext>
            </a:extLst>
          </p:cNvPr>
          <p:cNvPicPr>
            <a:picLocks noChangeAspect="1"/>
          </p:cNvPicPr>
          <p:nvPr/>
        </p:nvPicPr>
        <p:blipFill>
          <a:blip r:embed="rId2"/>
          <a:stretch>
            <a:fillRect/>
          </a:stretch>
        </p:blipFill>
        <p:spPr>
          <a:xfrm>
            <a:off x="4626495" y="1035193"/>
            <a:ext cx="3764606" cy="693480"/>
          </a:xfrm>
          <a:prstGeom prst="rect">
            <a:avLst/>
          </a:prstGeom>
        </p:spPr>
      </p:pic>
      <p:pic>
        <p:nvPicPr>
          <p:cNvPr id="8" name="Picture 7">
            <a:extLst>
              <a:ext uri="{FF2B5EF4-FFF2-40B4-BE49-F238E27FC236}">
                <a16:creationId xmlns:a16="http://schemas.microsoft.com/office/drawing/2014/main" id="{01C8CB9F-873E-98E2-EB45-60E9404E9A40}"/>
              </a:ext>
            </a:extLst>
          </p:cNvPr>
          <p:cNvPicPr>
            <a:picLocks noChangeAspect="1"/>
          </p:cNvPicPr>
          <p:nvPr/>
        </p:nvPicPr>
        <p:blipFill>
          <a:blip r:embed="rId3"/>
          <a:stretch>
            <a:fillRect/>
          </a:stretch>
        </p:blipFill>
        <p:spPr>
          <a:xfrm>
            <a:off x="4439789" y="2432480"/>
            <a:ext cx="4138019" cy="1379340"/>
          </a:xfrm>
          <a:prstGeom prst="rect">
            <a:avLst/>
          </a:prstGeom>
        </p:spPr>
      </p:pic>
      <p:pic>
        <p:nvPicPr>
          <p:cNvPr id="10" name="Picture 9">
            <a:extLst>
              <a:ext uri="{FF2B5EF4-FFF2-40B4-BE49-F238E27FC236}">
                <a16:creationId xmlns:a16="http://schemas.microsoft.com/office/drawing/2014/main" id="{35C17B47-D300-E955-FE56-5578CB53BD77}"/>
              </a:ext>
            </a:extLst>
          </p:cNvPr>
          <p:cNvPicPr>
            <a:picLocks noChangeAspect="1"/>
          </p:cNvPicPr>
          <p:nvPr/>
        </p:nvPicPr>
        <p:blipFill>
          <a:blip r:embed="rId4"/>
          <a:stretch>
            <a:fillRect/>
          </a:stretch>
        </p:blipFill>
        <p:spPr>
          <a:xfrm>
            <a:off x="826506" y="835888"/>
            <a:ext cx="3314987" cy="1638442"/>
          </a:xfrm>
          <a:prstGeom prst="rect">
            <a:avLst/>
          </a:prstGeom>
        </p:spPr>
      </p:pic>
      <p:pic>
        <p:nvPicPr>
          <p:cNvPr id="12" name="Picture 11">
            <a:extLst>
              <a:ext uri="{FF2B5EF4-FFF2-40B4-BE49-F238E27FC236}">
                <a16:creationId xmlns:a16="http://schemas.microsoft.com/office/drawing/2014/main" id="{C7E4D943-6F9B-2036-1673-38D80C26B087}"/>
              </a:ext>
            </a:extLst>
          </p:cNvPr>
          <p:cNvPicPr>
            <a:picLocks noChangeAspect="1"/>
          </p:cNvPicPr>
          <p:nvPr/>
        </p:nvPicPr>
        <p:blipFill>
          <a:blip r:embed="rId5"/>
          <a:stretch>
            <a:fillRect/>
          </a:stretch>
        </p:blipFill>
        <p:spPr>
          <a:xfrm>
            <a:off x="995521" y="2571750"/>
            <a:ext cx="2611679" cy="1864644"/>
          </a:xfrm>
          <a:prstGeom prst="rect">
            <a:avLst/>
          </a:prstGeom>
        </p:spPr>
      </p:pic>
      <p:sp>
        <p:nvSpPr>
          <p:cNvPr id="13" name="TextBox 12">
            <a:extLst>
              <a:ext uri="{FF2B5EF4-FFF2-40B4-BE49-F238E27FC236}">
                <a16:creationId xmlns:a16="http://schemas.microsoft.com/office/drawing/2014/main" id="{16BE9AD7-66EA-EE6D-7930-188BE2242A96}"/>
              </a:ext>
            </a:extLst>
          </p:cNvPr>
          <p:cNvSpPr txBox="1"/>
          <p:nvPr/>
        </p:nvSpPr>
        <p:spPr>
          <a:xfrm>
            <a:off x="685641" y="369137"/>
            <a:ext cx="5843117" cy="369332"/>
          </a:xfrm>
          <a:prstGeom prst="rect">
            <a:avLst/>
          </a:prstGeom>
          <a:noFill/>
        </p:spPr>
        <p:txBody>
          <a:bodyPr wrap="square">
            <a:spAutoFit/>
          </a:bodyPr>
          <a:lstStyle/>
          <a:p>
            <a:r>
              <a:rPr lang="en-IN" sz="1800" b="1" dirty="0">
                <a:solidFill>
                  <a:srgbClr val="569CD6"/>
                </a:solidFill>
                <a:latin typeface="Algerian" panose="04020705040A02060702" pitchFamily="82" charset="0"/>
              </a:rPr>
              <a:t>Confusion Matrix and Classification Report</a:t>
            </a:r>
            <a:endParaRPr lang="en-IN" sz="1800" b="0" dirty="0">
              <a:solidFill>
                <a:srgbClr val="D4D4D4"/>
              </a:solidFill>
              <a:effectLst/>
              <a:latin typeface="Algerian" panose="04020705040A02060702" pitchFamily="82" charset="0"/>
            </a:endParaRPr>
          </a:p>
        </p:txBody>
      </p:sp>
    </p:spTree>
    <p:extLst>
      <p:ext uri="{BB962C8B-B14F-4D97-AF65-F5344CB8AC3E}">
        <p14:creationId xmlns:p14="http://schemas.microsoft.com/office/powerpoint/2010/main" val="2627236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cxnSp>
        <p:nvCxnSpPr>
          <p:cNvPr id="1080" name="Google Shape;1080;p70"/>
          <p:cNvCxnSpPr>
            <a:stCxn id="1081" idx="3"/>
            <a:endCxn id="1082" idx="1"/>
          </p:cNvCxnSpPr>
          <p:nvPr/>
        </p:nvCxnSpPr>
        <p:spPr>
          <a:xfrm>
            <a:off x="3420442" y="1723495"/>
            <a:ext cx="2303700" cy="600"/>
          </a:xfrm>
          <a:prstGeom prst="bentConnector3">
            <a:avLst>
              <a:gd name="adj1" fmla="val 50002"/>
            </a:avLst>
          </a:prstGeom>
          <a:noFill/>
          <a:ln w="9525" cap="flat" cmpd="sng">
            <a:solidFill>
              <a:schemeClr val="dk1"/>
            </a:solidFill>
            <a:prstDash val="solid"/>
            <a:round/>
            <a:headEnd type="none" w="med" len="med"/>
            <a:tailEnd type="none" w="med" len="med"/>
          </a:ln>
        </p:spPr>
      </p:cxnSp>
      <p:cxnSp>
        <p:nvCxnSpPr>
          <p:cNvPr id="1083" name="Google Shape;1083;p70"/>
          <p:cNvCxnSpPr>
            <a:stCxn id="1084" idx="1"/>
            <a:endCxn id="1085" idx="3"/>
          </p:cNvCxnSpPr>
          <p:nvPr/>
        </p:nvCxnSpPr>
        <p:spPr>
          <a:xfrm flipH="1">
            <a:off x="2083842" y="3336770"/>
            <a:ext cx="2303700" cy="600"/>
          </a:xfrm>
          <a:prstGeom prst="bentConnector3">
            <a:avLst>
              <a:gd name="adj1" fmla="val 50002"/>
            </a:avLst>
          </a:prstGeom>
          <a:noFill/>
          <a:ln w="9525" cap="flat" cmpd="sng">
            <a:solidFill>
              <a:schemeClr val="dk1"/>
            </a:solidFill>
            <a:prstDash val="solid"/>
            <a:round/>
            <a:headEnd type="none" w="med" len="med"/>
            <a:tailEnd type="none" w="med" len="med"/>
          </a:ln>
        </p:spPr>
      </p:cxnSp>
      <p:sp>
        <p:nvSpPr>
          <p:cNvPr id="1081" name="Google Shape;1081;p70"/>
          <p:cNvSpPr/>
          <p:nvPr/>
        </p:nvSpPr>
        <p:spPr>
          <a:xfrm>
            <a:off x="3050842" y="1538695"/>
            <a:ext cx="369600" cy="3696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2"/>
              </a:solidFill>
              <a:latin typeface="Poppins"/>
              <a:ea typeface="Poppins"/>
              <a:cs typeface="Poppins"/>
              <a:sym typeface="Poppins"/>
            </a:endParaRPr>
          </a:p>
        </p:txBody>
      </p:sp>
      <p:sp>
        <p:nvSpPr>
          <p:cNvPr id="1082" name="Google Shape;1082;p70"/>
          <p:cNvSpPr/>
          <p:nvPr/>
        </p:nvSpPr>
        <p:spPr>
          <a:xfrm>
            <a:off x="5724242" y="1538695"/>
            <a:ext cx="369600" cy="3696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2"/>
              </a:solidFill>
              <a:latin typeface="Poppins"/>
              <a:ea typeface="Poppins"/>
              <a:cs typeface="Poppins"/>
              <a:sym typeface="Poppins"/>
            </a:endParaRPr>
          </a:p>
        </p:txBody>
      </p:sp>
      <p:sp>
        <p:nvSpPr>
          <p:cNvPr id="1086" name="Google Shape;1086;p70"/>
          <p:cNvSpPr/>
          <p:nvPr/>
        </p:nvSpPr>
        <p:spPr>
          <a:xfrm>
            <a:off x="7060942" y="3151970"/>
            <a:ext cx="369600" cy="3696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2"/>
              </a:solidFill>
              <a:latin typeface="Poppins"/>
              <a:ea typeface="Poppins"/>
              <a:cs typeface="Poppins"/>
              <a:sym typeface="Poppins"/>
            </a:endParaRPr>
          </a:p>
        </p:txBody>
      </p:sp>
      <p:sp>
        <p:nvSpPr>
          <p:cNvPr id="1085" name="Google Shape;1085;p70"/>
          <p:cNvSpPr/>
          <p:nvPr/>
        </p:nvSpPr>
        <p:spPr>
          <a:xfrm>
            <a:off x="1714142" y="3151970"/>
            <a:ext cx="369600" cy="3696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2"/>
              </a:solidFill>
              <a:latin typeface="Poppins"/>
              <a:ea typeface="Poppins"/>
              <a:cs typeface="Poppins"/>
              <a:sym typeface="Poppins"/>
            </a:endParaRPr>
          </a:p>
        </p:txBody>
      </p:sp>
      <p:sp>
        <p:nvSpPr>
          <p:cNvPr id="1084" name="Google Shape;1084;p70"/>
          <p:cNvSpPr/>
          <p:nvPr/>
        </p:nvSpPr>
        <p:spPr>
          <a:xfrm>
            <a:off x="4387542" y="3151970"/>
            <a:ext cx="369600" cy="3696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2"/>
              </a:solidFill>
              <a:latin typeface="Poppins"/>
              <a:ea typeface="Poppins"/>
              <a:cs typeface="Poppins"/>
              <a:sym typeface="Poppins"/>
            </a:endParaRPr>
          </a:p>
        </p:txBody>
      </p:sp>
      <p:cxnSp>
        <p:nvCxnSpPr>
          <p:cNvPr id="1087" name="Google Shape;1087;p70"/>
          <p:cNvCxnSpPr>
            <a:stCxn id="1082" idx="3"/>
            <a:endCxn id="1086" idx="3"/>
          </p:cNvCxnSpPr>
          <p:nvPr/>
        </p:nvCxnSpPr>
        <p:spPr>
          <a:xfrm>
            <a:off x="6093842" y="1723495"/>
            <a:ext cx="1336800" cy="1613400"/>
          </a:xfrm>
          <a:prstGeom prst="bentConnector3">
            <a:avLst>
              <a:gd name="adj1" fmla="val 117806"/>
            </a:avLst>
          </a:prstGeom>
          <a:noFill/>
          <a:ln w="9525" cap="flat" cmpd="sng">
            <a:solidFill>
              <a:schemeClr val="dk1"/>
            </a:solidFill>
            <a:prstDash val="solid"/>
            <a:round/>
            <a:headEnd type="none" w="med" len="med"/>
            <a:tailEnd type="none" w="med" len="med"/>
          </a:ln>
        </p:spPr>
      </p:cxnSp>
      <p:sp>
        <p:nvSpPr>
          <p:cNvPr id="1094" name="Google Shape;1094;p70">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a:off x="694349" y="2340473"/>
            <a:ext cx="398771" cy="379455"/>
          </a:xfrm>
          <a:custGeom>
            <a:avLst/>
            <a:gdLst/>
            <a:ahLst/>
            <a:cxnLst/>
            <a:rect l="l" t="t" r="r" b="b"/>
            <a:pathLst>
              <a:path w="2787" h="2652" extrusionOk="0">
                <a:moveTo>
                  <a:pt x="1394" y="136"/>
                </a:moveTo>
                <a:cubicBezTo>
                  <a:pt x="1434" y="136"/>
                  <a:pt x="1475" y="149"/>
                  <a:pt x="1502" y="190"/>
                </a:cubicBezTo>
                <a:lnTo>
                  <a:pt x="1759" y="731"/>
                </a:lnTo>
                <a:cubicBezTo>
                  <a:pt x="1800" y="812"/>
                  <a:pt x="1867" y="853"/>
                  <a:pt x="1948" y="866"/>
                </a:cubicBezTo>
                <a:lnTo>
                  <a:pt x="2543" y="961"/>
                </a:lnTo>
                <a:cubicBezTo>
                  <a:pt x="2584" y="961"/>
                  <a:pt x="2625" y="988"/>
                  <a:pt x="2638" y="1028"/>
                </a:cubicBezTo>
                <a:cubicBezTo>
                  <a:pt x="2652" y="1069"/>
                  <a:pt x="2638" y="1123"/>
                  <a:pt x="2611" y="1150"/>
                </a:cubicBezTo>
                <a:lnTo>
                  <a:pt x="2178" y="1569"/>
                </a:lnTo>
                <a:cubicBezTo>
                  <a:pt x="2124" y="1623"/>
                  <a:pt x="2097" y="1705"/>
                  <a:pt x="2111" y="1786"/>
                </a:cubicBezTo>
                <a:lnTo>
                  <a:pt x="2205" y="2381"/>
                </a:lnTo>
                <a:cubicBezTo>
                  <a:pt x="2219" y="2421"/>
                  <a:pt x="2205" y="2462"/>
                  <a:pt x="2165" y="2489"/>
                </a:cubicBezTo>
                <a:cubicBezTo>
                  <a:pt x="2141" y="2505"/>
                  <a:pt x="2117" y="2511"/>
                  <a:pt x="2093" y="2511"/>
                </a:cubicBezTo>
                <a:cubicBezTo>
                  <a:pt x="2077" y="2511"/>
                  <a:pt x="2060" y="2508"/>
                  <a:pt x="2043" y="2503"/>
                </a:cubicBezTo>
                <a:lnTo>
                  <a:pt x="1516" y="2219"/>
                </a:lnTo>
                <a:cubicBezTo>
                  <a:pt x="1475" y="2205"/>
                  <a:pt x="1434" y="2191"/>
                  <a:pt x="1394" y="2191"/>
                </a:cubicBezTo>
                <a:cubicBezTo>
                  <a:pt x="1353" y="2191"/>
                  <a:pt x="1313" y="2205"/>
                  <a:pt x="1286" y="2219"/>
                </a:cubicBezTo>
                <a:lnTo>
                  <a:pt x="745" y="2503"/>
                </a:lnTo>
                <a:cubicBezTo>
                  <a:pt x="728" y="2508"/>
                  <a:pt x="711" y="2511"/>
                  <a:pt x="694" y="2511"/>
                </a:cubicBezTo>
                <a:cubicBezTo>
                  <a:pt x="671" y="2511"/>
                  <a:pt x="647" y="2505"/>
                  <a:pt x="623" y="2489"/>
                </a:cubicBezTo>
                <a:cubicBezTo>
                  <a:pt x="596" y="2462"/>
                  <a:pt x="582" y="2421"/>
                  <a:pt x="582" y="2381"/>
                </a:cubicBezTo>
                <a:lnTo>
                  <a:pt x="691" y="1786"/>
                </a:lnTo>
                <a:cubicBezTo>
                  <a:pt x="704" y="1705"/>
                  <a:pt x="677" y="1623"/>
                  <a:pt x="623" y="1569"/>
                </a:cubicBezTo>
                <a:lnTo>
                  <a:pt x="177" y="1150"/>
                </a:lnTo>
                <a:cubicBezTo>
                  <a:pt x="150" y="1123"/>
                  <a:pt x="136" y="1069"/>
                  <a:pt x="150" y="1028"/>
                </a:cubicBezTo>
                <a:cubicBezTo>
                  <a:pt x="163" y="988"/>
                  <a:pt x="204" y="961"/>
                  <a:pt x="244" y="961"/>
                </a:cubicBezTo>
                <a:lnTo>
                  <a:pt x="839" y="866"/>
                </a:lnTo>
                <a:cubicBezTo>
                  <a:pt x="921" y="853"/>
                  <a:pt x="988" y="812"/>
                  <a:pt x="1029" y="731"/>
                </a:cubicBezTo>
                <a:lnTo>
                  <a:pt x="1299" y="190"/>
                </a:lnTo>
                <a:cubicBezTo>
                  <a:pt x="1313" y="149"/>
                  <a:pt x="1353" y="136"/>
                  <a:pt x="1394" y="136"/>
                </a:cubicBezTo>
                <a:close/>
                <a:moveTo>
                  <a:pt x="1394" y="1"/>
                </a:moveTo>
                <a:cubicBezTo>
                  <a:pt x="1299" y="1"/>
                  <a:pt x="1218" y="55"/>
                  <a:pt x="1178" y="136"/>
                </a:cubicBezTo>
                <a:lnTo>
                  <a:pt x="907" y="677"/>
                </a:lnTo>
                <a:cubicBezTo>
                  <a:pt x="894" y="704"/>
                  <a:pt x="866" y="731"/>
                  <a:pt x="826" y="744"/>
                </a:cubicBezTo>
                <a:lnTo>
                  <a:pt x="231" y="826"/>
                </a:lnTo>
                <a:cubicBezTo>
                  <a:pt x="136" y="839"/>
                  <a:pt x="55" y="907"/>
                  <a:pt x="28" y="988"/>
                </a:cubicBezTo>
                <a:cubicBezTo>
                  <a:pt x="1" y="1083"/>
                  <a:pt x="28" y="1177"/>
                  <a:pt x="96" y="1245"/>
                </a:cubicBezTo>
                <a:lnTo>
                  <a:pt x="528" y="1664"/>
                </a:lnTo>
                <a:cubicBezTo>
                  <a:pt x="555" y="1691"/>
                  <a:pt x="555" y="1732"/>
                  <a:pt x="555" y="1759"/>
                </a:cubicBezTo>
                <a:lnTo>
                  <a:pt x="447" y="2354"/>
                </a:lnTo>
                <a:cubicBezTo>
                  <a:pt x="434" y="2448"/>
                  <a:pt x="474" y="2543"/>
                  <a:pt x="555" y="2597"/>
                </a:cubicBezTo>
                <a:cubicBezTo>
                  <a:pt x="596" y="2630"/>
                  <a:pt x="652" y="2648"/>
                  <a:pt x="708" y="2648"/>
                </a:cubicBezTo>
                <a:cubicBezTo>
                  <a:pt x="744" y="2648"/>
                  <a:pt x="780" y="2640"/>
                  <a:pt x="812" y="2624"/>
                </a:cubicBezTo>
                <a:lnTo>
                  <a:pt x="1340" y="2340"/>
                </a:lnTo>
                <a:cubicBezTo>
                  <a:pt x="1360" y="2327"/>
                  <a:pt x="1380" y="2320"/>
                  <a:pt x="1399" y="2320"/>
                </a:cubicBezTo>
                <a:cubicBezTo>
                  <a:pt x="1418" y="2320"/>
                  <a:pt x="1434" y="2327"/>
                  <a:pt x="1448" y="2340"/>
                </a:cubicBezTo>
                <a:lnTo>
                  <a:pt x="1989" y="2624"/>
                </a:lnTo>
                <a:cubicBezTo>
                  <a:pt x="2016" y="2638"/>
                  <a:pt x="2057" y="2651"/>
                  <a:pt x="2097" y="2651"/>
                </a:cubicBezTo>
                <a:cubicBezTo>
                  <a:pt x="2151" y="2651"/>
                  <a:pt x="2192" y="2624"/>
                  <a:pt x="2246" y="2597"/>
                </a:cubicBezTo>
                <a:cubicBezTo>
                  <a:pt x="2314" y="2543"/>
                  <a:pt x="2354" y="2448"/>
                  <a:pt x="2341" y="2354"/>
                </a:cubicBezTo>
                <a:lnTo>
                  <a:pt x="2232" y="1759"/>
                </a:lnTo>
                <a:cubicBezTo>
                  <a:pt x="2232" y="1732"/>
                  <a:pt x="2246" y="1691"/>
                  <a:pt x="2273" y="1664"/>
                </a:cubicBezTo>
                <a:lnTo>
                  <a:pt x="2706" y="1245"/>
                </a:lnTo>
                <a:cubicBezTo>
                  <a:pt x="2773" y="1177"/>
                  <a:pt x="2787" y="1083"/>
                  <a:pt x="2760" y="988"/>
                </a:cubicBezTo>
                <a:cubicBezTo>
                  <a:pt x="2733" y="907"/>
                  <a:pt x="2665" y="839"/>
                  <a:pt x="2570" y="826"/>
                </a:cubicBezTo>
                <a:lnTo>
                  <a:pt x="1962" y="744"/>
                </a:lnTo>
                <a:cubicBezTo>
                  <a:pt x="1935" y="731"/>
                  <a:pt x="1894" y="704"/>
                  <a:pt x="1881" y="677"/>
                </a:cubicBezTo>
                <a:lnTo>
                  <a:pt x="1610" y="136"/>
                </a:lnTo>
                <a:cubicBezTo>
                  <a:pt x="1570" y="55"/>
                  <a:pt x="1489" y="1"/>
                  <a:pt x="1394"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rot="-5400000" flipH="1">
            <a:off x="7983936"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a:t>
            </a:r>
            <a:endParaRPr dirty="0"/>
          </a:p>
        </p:txBody>
      </p:sp>
      <p:sp>
        <p:nvSpPr>
          <p:cNvPr id="1098" name="Google Shape;1098;p70">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cxnSp>
        <p:nvCxnSpPr>
          <p:cNvPr id="1099" name="Google Shape;1099;p70"/>
          <p:cNvCxnSpPr>
            <a:stCxn id="1086" idx="1"/>
            <a:endCxn id="1084" idx="3"/>
          </p:cNvCxnSpPr>
          <p:nvPr/>
        </p:nvCxnSpPr>
        <p:spPr>
          <a:xfrm flipH="1">
            <a:off x="4757242" y="3336770"/>
            <a:ext cx="2303700" cy="600"/>
          </a:xfrm>
          <a:prstGeom prst="bentConnector3">
            <a:avLst>
              <a:gd name="adj1" fmla="val 50002"/>
            </a:avLst>
          </a:prstGeom>
          <a:noFill/>
          <a:ln w="9525" cap="flat" cmpd="sng">
            <a:solidFill>
              <a:schemeClr val="dk1"/>
            </a:solidFill>
            <a:prstDash val="solid"/>
            <a:round/>
            <a:headEnd type="none" w="med" len="med"/>
            <a:tailEnd type="none" w="med" len="med"/>
          </a:ln>
        </p:spPr>
      </p:cxnSp>
      <p:sp>
        <p:nvSpPr>
          <p:cNvPr id="1100" name="Google Shape;1100;p70"/>
          <p:cNvSpPr/>
          <p:nvPr/>
        </p:nvSpPr>
        <p:spPr>
          <a:xfrm>
            <a:off x="7985684" y="2371576"/>
            <a:ext cx="362633" cy="317239"/>
          </a:xfrm>
          <a:custGeom>
            <a:avLst/>
            <a:gdLst/>
            <a:ahLst/>
            <a:cxnLst/>
            <a:rect l="l" t="t" r="r" b="b"/>
            <a:pathLst>
              <a:path w="3139" h="2746" extrusionOk="0">
                <a:moveTo>
                  <a:pt x="2922" y="311"/>
                </a:moveTo>
                <a:lnTo>
                  <a:pt x="2570" y="2543"/>
                </a:lnTo>
                <a:lnTo>
                  <a:pt x="1610" y="2204"/>
                </a:lnTo>
                <a:lnTo>
                  <a:pt x="2679" y="582"/>
                </a:lnTo>
                <a:lnTo>
                  <a:pt x="1002" y="2029"/>
                </a:lnTo>
                <a:lnTo>
                  <a:pt x="380" y="1853"/>
                </a:lnTo>
                <a:lnTo>
                  <a:pt x="2922" y="311"/>
                </a:lnTo>
                <a:close/>
                <a:moveTo>
                  <a:pt x="3138" y="0"/>
                </a:moveTo>
                <a:lnTo>
                  <a:pt x="1" y="1893"/>
                </a:lnTo>
                <a:lnTo>
                  <a:pt x="1042" y="2204"/>
                </a:lnTo>
                <a:lnTo>
                  <a:pt x="1935" y="1434"/>
                </a:lnTo>
                <a:lnTo>
                  <a:pt x="1367" y="2286"/>
                </a:lnTo>
                <a:lnTo>
                  <a:pt x="2706" y="2745"/>
                </a:lnTo>
                <a:lnTo>
                  <a:pt x="3138"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Connector: Elbow 8">
            <a:extLst>
              <a:ext uri="{FF2B5EF4-FFF2-40B4-BE49-F238E27FC236}">
                <a16:creationId xmlns:a16="http://schemas.microsoft.com/office/drawing/2014/main" id="{C2D51B30-B733-99D4-EAF9-CB0236C8E841}"/>
              </a:ext>
            </a:extLst>
          </p:cNvPr>
          <p:cNvCxnSpPr>
            <a:cxnSpLocks/>
            <a:stCxn id="1085" idx="1"/>
          </p:cNvCxnSpPr>
          <p:nvPr/>
        </p:nvCxnSpPr>
        <p:spPr>
          <a:xfrm rot="10800000">
            <a:off x="1479176" y="1734672"/>
            <a:ext cx="234966" cy="1602099"/>
          </a:xfrm>
          <a:prstGeom prst="bentConnector2">
            <a:avLst/>
          </a:prstGeom>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3E4CD6AC-B91A-7CEA-20E3-3083ABB97188}"/>
              </a:ext>
            </a:extLst>
          </p:cNvPr>
          <p:cNvCxnSpPr>
            <a:cxnSpLocks/>
          </p:cNvCxnSpPr>
          <p:nvPr/>
        </p:nvCxnSpPr>
        <p:spPr>
          <a:xfrm flipH="1" flipV="1">
            <a:off x="1465729" y="1734671"/>
            <a:ext cx="1584000" cy="0"/>
          </a:xfrm>
          <a:prstGeom prst="line">
            <a:avLst/>
          </a:prstGeom>
        </p:spPr>
        <p:style>
          <a:lnRef idx="1">
            <a:schemeClr val="accent5"/>
          </a:lnRef>
          <a:fillRef idx="0">
            <a:schemeClr val="accent5"/>
          </a:fillRef>
          <a:effectRef idx="0">
            <a:schemeClr val="accent5"/>
          </a:effectRef>
          <a:fontRef idx="minor">
            <a:schemeClr val="tx1"/>
          </a:fontRef>
        </p:style>
      </p:cxnSp>
      <p:sp>
        <p:nvSpPr>
          <p:cNvPr id="22" name="TextBox 21">
            <a:extLst>
              <a:ext uri="{FF2B5EF4-FFF2-40B4-BE49-F238E27FC236}">
                <a16:creationId xmlns:a16="http://schemas.microsoft.com/office/drawing/2014/main" id="{4718073E-E161-5146-8631-B916C5E3ED6B}"/>
              </a:ext>
            </a:extLst>
          </p:cNvPr>
          <p:cNvSpPr txBox="1"/>
          <p:nvPr/>
        </p:nvSpPr>
        <p:spPr>
          <a:xfrm>
            <a:off x="2918012" y="2164977"/>
            <a:ext cx="3486852" cy="830997"/>
          </a:xfrm>
          <a:prstGeom prst="rect">
            <a:avLst/>
          </a:prstGeom>
          <a:noFill/>
        </p:spPr>
        <p:txBody>
          <a:bodyPr wrap="none" rtlCol="0">
            <a:spAutoFit/>
          </a:bodyPr>
          <a:lstStyle/>
          <a:p>
            <a:r>
              <a:rPr lang="en-US" sz="4800" dirty="0">
                <a:latin typeface="Algerian" panose="04020705040A02060702" pitchFamily="82" charset="0"/>
              </a:rPr>
              <a:t>Thank you</a:t>
            </a:r>
            <a:endParaRPr lang="en-IN" sz="48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5"/>
          <p:cNvSpPr txBox="1">
            <a:spLocks noGrp="1"/>
          </p:cNvSpPr>
          <p:nvPr>
            <p:ph type="title"/>
          </p:nvPr>
        </p:nvSpPr>
        <p:spPr>
          <a:xfrm>
            <a:off x="793800" y="597425"/>
            <a:ext cx="755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lgerian" panose="04020705040A02060702" pitchFamily="82" charset="0"/>
              </a:rPr>
              <a:t>Lung Cancer prediction</a:t>
            </a:r>
            <a:endParaRPr dirty="0">
              <a:latin typeface="Algerian" panose="04020705040A02060702" pitchFamily="82" charset="0"/>
            </a:endParaRPr>
          </a:p>
        </p:txBody>
      </p:sp>
      <p:sp>
        <p:nvSpPr>
          <p:cNvPr id="315" name="Google Shape;315;p35">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1047259" y="801351"/>
            <a:ext cx="362633" cy="317239"/>
          </a:xfrm>
          <a:custGeom>
            <a:avLst/>
            <a:gdLst/>
            <a:ahLst/>
            <a:cxnLst/>
            <a:rect l="l" t="t" r="r" b="b"/>
            <a:pathLst>
              <a:path w="3139" h="2746" extrusionOk="0">
                <a:moveTo>
                  <a:pt x="2922" y="311"/>
                </a:moveTo>
                <a:lnTo>
                  <a:pt x="2570" y="2543"/>
                </a:lnTo>
                <a:lnTo>
                  <a:pt x="1610" y="2204"/>
                </a:lnTo>
                <a:lnTo>
                  <a:pt x="2679" y="582"/>
                </a:lnTo>
                <a:lnTo>
                  <a:pt x="1002" y="2029"/>
                </a:lnTo>
                <a:lnTo>
                  <a:pt x="380" y="1853"/>
                </a:lnTo>
                <a:lnTo>
                  <a:pt x="2922" y="311"/>
                </a:lnTo>
                <a:close/>
                <a:moveTo>
                  <a:pt x="3138" y="0"/>
                </a:moveTo>
                <a:lnTo>
                  <a:pt x="1" y="1893"/>
                </a:lnTo>
                <a:lnTo>
                  <a:pt x="1042" y="2204"/>
                </a:lnTo>
                <a:lnTo>
                  <a:pt x="1935" y="1434"/>
                </a:lnTo>
                <a:lnTo>
                  <a:pt x="1367" y="2286"/>
                </a:lnTo>
                <a:lnTo>
                  <a:pt x="2706" y="2745"/>
                </a:lnTo>
                <a:lnTo>
                  <a:pt x="3138"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rot="-5400000" flipH="1">
            <a:off x="712616"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 name="Text Placeholder 2">
            <a:extLst>
              <a:ext uri="{FF2B5EF4-FFF2-40B4-BE49-F238E27FC236}">
                <a16:creationId xmlns:a16="http://schemas.microsoft.com/office/drawing/2014/main" id="{04EE769C-D8BA-F3EF-4758-4AB1E0821D61}"/>
              </a:ext>
            </a:extLst>
          </p:cNvPr>
          <p:cNvSpPr>
            <a:spLocks noGrp="1"/>
          </p:cNvSpPr>
          <p:nvPr>
            <p:ph type="body" idx="1"/>
          </p:nvPr>
        </p:nvSpPr>
        <p:spPr>
          <a:xfrm>
            <a:off x="2810859" y="2024293"/>
            <a:ext cx="4598471" cy="1276960"/>
          </a:xfrm>
        </p:spPr>
        <p:txBody>
          <a:bodyPr/>
          <a:lstStyle/>
          <a:p>
            <a:pPr algn="l">
              <a:lnSpc>
                <a:spcPct val="150000"/>
              </a:lnSpc>
              <a:buFont typeface="Wingdings" panose="05000000000000000000" pitchFamily="2" charset="2"/>
              <a:buChar char="§"/>
            </a:pPr>
            <a:r>
              <a:rPr lang="en-IN" sz="2400" dirty="0">
                <a:solidFill>
                  <a:schemeClr val="tx1">
                    <a:lumMod val="85000"/>
                  </a:schemeClr>
                </a:solidFill>
                <a:latin typeface="Times New Roman" panose="02020603050405020304" pitchFamily="18" charset="0"/>
                <a:cs typeface="Times New Roman" panose="02020603050405020304" pitchFamily="18" charset="0"/>
              </a:rPr>
              <a:t>KNN</a:t>
            </a:r>
          </a:p>
          <a:p>
            <a:pPr algn="l">
              <a:lnSpc>
                <a:spcPct val="150000"/>
              </a:lnSpc>
              <a:buFont typeface="Wingdings" panose="05000000000000000000" pitchFamily="2" charset="2"/>
              <a:buChar char="§"/>
            </a:pPr>
            <a:r>
              <a:rPr lang="en-IN" sz="2400" dirty="0">
                <a:solidFill>
                  <a:schemeClr val="tx1">
                    <a:lumMod val="85000"/>
                  </a:schemeClr>
                </a:solidFill>
                <a:latin typeface="Times New Roman" panose="02020603050405020304" pitchFamily="18" charset="0"/>
                <a:cs typeface="Times New Roman" panose="02020603050405020304" pitchFamily="18" charset="0"/>
              </a:rPr>
              <a:t>LOGISTIC REGRESSION</a:t>
            </a:r>
            <a:endParaRPr lang="en-US" sz="2400" dirty="0">
              <a:solidFill>
                <a:schemeClr val="tx1">
                  <a:lumMod val="85000"/>
                </a:schemeClr>
              </a:solidFill>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6C79A32-A3E2-8406-3072-6C88E4E974A5}"/>
              </a:ext>
            </a:extLst>
          </p:cNvPr>
          <p:cNvSpPr txBox="1"/>
          <p:nvPr/>
        </p:nvSpPr>
        <p:spPr>
          <a:xfrm>
            <a:off x="1976718" y="1596071"/>
            <a:ext cx="4572000" cy="500522"/>
          </a:xfrm>
          <a:prstGeom prst="rect">
            <a:avLst/>
          </a:prstGeom>
          <a:noFill/>
        </p:spPr>
        <p:txBody>
          <a:bodyPr wrap="square">
            <a:spAutoFit/>
          </a:bodyPr>
          <a:lstStyle/>
          <a:p>
            <a:pPr marL="139700" indent="0" algn="l">
              <a:lnSpc>
                <a:spcPct val="150000"/>
              </a:lnSpc>
              <a:buNone/>
            </a:pPr>
            <a:r>
              <a:rPr lang="en-US" sz="2000" dirty="0">
                <a:solidFill>
                  <a:schemeClr val="bg2"/>
                </a:solidFill>
                <a:latin typeface="Algerian" panose="04020705040A02060702" pitchFamily="82" charset="0"/>
              </a:rPr>
              <a:t>Using</a:t>
            </a:r>
            <a:r>
              <a:rPr lang="en-US" sz="1100" dirty="0">
                <a:solidFill>
                  <a:schemeClr val="bg2"/>
                </a:solidFill>
                <a:latin typeface="Zen Dots" panose="020B0604020202020204" charset="0"/>
              </a:rPr>
              <a:t> </a:t>
            </a:r>
            <a:endParaRPr lang="en-IN" sz="1100" dirty="0">
              <a:solidFill>
                <a:schemeClr val="bg2"/>
              </a:solidFill>
              <a:latin typeface="Zen Dots"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pSp>
        <p:nvGrpSpPr>
          <p:cNvPr id="346" name="Google Shape;346;p37"/>
          <p:cNvGrpSpPr/>
          <p:nvPr/>
        </p:nvGrpSpPr>
        <p:grpSpPr>
          <a:xfrm rot="10800000" flipH="1">
            <a:off x="1230488" y="915625"/>
            <a:ext cx="126000" cy="3272400"/>
            <a:chOff x="8230550" y="1078325"/>
            <a:chExt cx="126000" cy="3272400"/>
          </a:xfrm>
        </p:grpSpPr>
        <p:sp>
          <p:nvSpPr>
            <p:cNvPr id="347" name="Google Shape;347;p37"/>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37"/>
          <p:cNvSpPr txBox="1">
            <a:spLocks noGrp="1"/>
          </p:cNvSpPr>
          <p:nvPr>
            <p:ph type="title"/>
          </p:nvPr>
        </p:nvSpPr>
        <p:spPr>
          <a:xfrm>
            <a:off x="4558553" y="3277942"/>
            <a:ext cx="2930444"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r>
              <a:rPr lang="en-US" sz="3200" dirty="0"/>
              <a:t>MOTIVATION</a:t>
            </a:r>
            <a:endParaRPr dirty="0"/>
          </a:p>
        </p:txBody>
      </p:sp>
      <p:grpSp>
        <p:nvGrpSpPr>
          <p:cNvPr id="351" name="Google Shape;351;p37"/>
          <p:cNvGrpSpPr/>
          <p:nvPr/>
        </p:nvGrpSpPr>
        <p:grpSpPr>
          <a:xfrm>
            <a:off x="7520676" y="3892652"/>
            <a:ext cx="473520" cy="335247"/>
            <a:chOff x="3745575" y="190875"/>
            <a:chExt cx="87925" cy="62250"/>
          </a:xfrm>
        </p:grpSpPr>
        <p:sp>
          <p:nvSpPr>
            <p:cNvPr id="352" name="Google Shape;352;p37"/>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37">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rot="-5400000" flipH="1">
            <a:off x="88455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 name="TextBox 2">
            <a:extLst>
              <a:ext uri="{FF2B5EF4-FFF2-40B4-BE49-F238E27FC236}">
                <a16:creationId xmlns:a16="http://schemas.microsoft.com/office/drawing/2014/main" id="{59681DD4-6171-209E-DD9E-BA2D01EFDBF0}"/>
              </a:ext>
            </a:extLst>
          </p:cNvPr>
          <p:cNvSpPr txBox="1"/>
          <p:nvPr/>
        </p:nvSpPr>
        <p:spPr>
          <a:xfrm>
            <a:off x="1808629" y="1411123"/>
            <a:ext cx="5600701" cy="2031325"/>
          </a:xfrm>
          <a:prstGeom prst="rect">
            <a:avLst/>
          </a:prstGeom>
          <a:noFill/>
        </p:spPr>
        <p:txBody>
          <a:bodyPr wrap="square">
            <a:spAutoFit/>
          </a:bodyPr>
          <a:lstStyle/>
          <a:p>
            <a:pPr algn="l"/>
            <a:r>
              <a:rPr lang="en-US" sz="1800" i="0" dirty="0">
                <a:solidFill>
                  <a:schemeClr val="tx1"/>
                </a:solidFill>
                <a:effectLst/>
                <a:latin typeface="Poppins" panose="00000500000000000000" pitchFamily="2" charset="0"/>
                <a:cs typeface="Poppins" panose="00000500000000000000" pitchFamily="2" charset="0"/>
              </a:rPr>
              <a:t>Lung cancer is often not diagnosed until it has advanced, which makes it more difficult to treat. By identifying individuals at high risk for lung cancer, doctors can perform screenings and catch the disease in its early stages, increasing the chances of a successful treatment.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5ADF5-C897-FADF-1C56-ED0262ECA757}"/>
              </a:ext>
            </a:extLst>
          </p:cNvPr>
          <p:cNvSpPr txBox="1"/>
          <p:nvPr/>
        </p:nvSpPr>
        <p:spPr>
          <a:xfrm>
            <a:off x="1177200" y="1396800"/>
            <a:ext cx="6890400" cy="1600438"/>
          </a:xfrm>
          <a:prstGeom prst="rect">
            <a:avLst/>
          </a:prstGeom>
          <a:noFill/>
        </p:spPr>
        <p:txBody>
          <a:bodyPr wrap="square" rtlCol="0">
            <a:spAutoFit/>
          </a:bodyPr>
          <a:lstStyle/>
          <a:p>
            <a:r>
              <a:rPr lang="en-IN" b="1" dirty="0">
                <a:solidFill>
                  <a:schemeClr val="bg2"/>
                </a:solidFill>
                <a:latin typeface="Times New Roman" panose="02020603050405020304" pitchFamily="18" charset="0"/>
                <a:cs typeface="Times New Roman" panose="02020603050405020304" pitchFamily="18" charset="0"/>
              </a:rPr>
              <a:t>DATASET DESCRIPTION:</a:t>
            </a:r>
          </a:p>
          <a:p>
            <a:endParaRPr lang="en-IN" dirty="0">
              <a:solidFill>
                <a:schemeClr val="tx1"/>
              </a:solidFill>
              <a:latin typeface="Times New Roman" panose="02020603050405020304" pitchFamily="18" charset="0"/>
              <a:cs typeface="Times New Roman" panose="02020603050405020304" pitchFamily="18" charset="0"/>
            </a:endParaRPr>
          </a:p>
          <a:p>
            <a:pPr algn="ctr"/>
            <a:r>
              <a:rPr lang="en-GB" sz="1400" dirty="0">
                <a:solidFill>
                  <a:schemeClr val="tx1"/>
                </a:solidFill>
                <a:latin typeface="Times New Roman" panose="02020603050405020304" pitchFamily="18" charset="0"/>
                <a:ea typeface="+mn-lt"/>
                <a:cs typeface="Times New Roman" panose="02020603050405020304" pitchFamily="18" charset="0"/>
              </a:rPr>
              <a:t>The dataset that is being used in this code is a collection of</a:t>
            </a:r>
            <a:r>
              <a:rPr lang="en-IN" sz="1400" dirty="0">
                <a:solidFill>
                  <a:schemeClr val="tx1"/>
                </a:solidFill>
                <a:latin typeface="Times New Roman" panose="02020603050405020304" pitchFamily="18" charset="0"/>
                <a:ea typeface="+mn-lt"/>
                <a:cs typeface="Times New Roman" panose="02020603050405020304" pitchFamily="18" charset="0"/>
              </a:rPr>
              <a:t> Lung-cancer.</a:t>
            </a:r>
          </a:p>
          <a:p>
            <a:endParaRPr lang="en-IN" dirty="0">
              <a:solidFill>
                <a:schemeClr val="tx1"/>
              </a:solidFill>
              <a:latin typeface="Times New Roman" panose="02020603050405020304" pitchFamily="18" charset="0"/>
              <a:ea typeface="+mn-lt"/>
              <a:cs typeface="Times New Roman" panose="02020603050405020304" pitchFamily="18" charset="0"/>
            </a:endParaRPr>
          </a:p>
          <a:p>
            <a:r>
              <a:rPr lang="en-IN" dirty="0">
                <a:solidFill>
                  <a:schemeClr val="tx1"/>
                </a:solidFill>
                <a:latin typeface="Times New Roman" panose="02020603050405020304" pitchFamily="18" charset="0"/>
                <a:ea typeface="+mn-lt"/>
                <a:cs typeface="Times New Roman" panose="02020603050405020304" pitchFamily="18" charset="0"/>
              </a:rPr>
              <a:t>Number of Rows = 309</a:t>
            </a:r>
          </a:p>
          <a:p>
            <a:r>
              <a:rPr lang="en-IN" dirty="0">
                <a:solidFill>
                  <a:schemeClr val="tx1"/>
                </a:solidFill>
                <a:latin typeface="Times New Roman" panose="02020603050405020304" pitchFamily="18" charset="0"/>
                <a:ea typeface="+mn-lt"/>
                <a:cs typeface="Times New Roman" panose="02020603050405020304" pitchFamily="18" charset="0"/>
              </a:rPr>
              <a:t>Number of Columns = 16</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07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B8A31-A583-C3ED-9181-C0A09E60ABB2}"/>
              </a:ext>
            </a:extLst>
          </p:cNvPr>
          <p:cNvSpPr txBox="1"/>
          <p:nvPr/>
        </p:nvSpPr>
        <p:spPr>
          <a:xfrm>
            <a:off x="871200" y="617050"/>
            <a:ext cx="2918712" cy="707886"/>
          </a:xfrm>
          <a:prstGeom prst="rect">
            <a:avLst/>
          </a:prstGeom>
          <a:noFill/>
        </p:spPr>
        <p:txBody>
          <a:bodyPr wrap="square" rtlCol="0">
            <a:spAutoFit/>
          </a:bodyPr>
          <a:lstStyle/>
          <a:p>
            <a:r>
              <a:rPr lang="en-IN" sz="2000" dirty="0">
                <a:solidFill>
                  <a:schemeClr val="bg2"/>
                </a:solidFill>
                <a:latin typeface="Times New Roman" panose="02020603050405020304" pitchFamily="18" charset="0"/>
                <a:cs typeface="Times New Roman" panose="02020603050405020304" pitchFamily="18" charset="0"/>
              </a:rPr>
              <a:t>Processing the data:</a:t>
            </a:r>
          </a:p>
          <a:p>
            <a:endParaRPr lang="en-IN" sz="2000" dirty="0">
              <a:solidFill>
                <a:schemeClr val="bg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93A6A2-66C7-C583-1161-10171C7E0408}"/>
              </a:ext>
            </a:extLst>
          </p:cNvPr>
          <p:cNvPicPr>
            <a:picLocks noChangeAspect="1"/>
          </p:cNvPicPr>
          <p:nvPr/>
        </p:nvPicPr>
        <p:blipFill>
          <a:blip r:embed="rId2"/>
          <a:stretch>
            <a:fillRect/>
          </a:stretch>
        </p:blipFill>
        <p:spPr>
          <a:xfrm>
            <a:off x="940487" y="1208151"/>
            <a:ext cx="2918713" cy="883997"/>
          </a:xfrm>
          <a:prstGeom prst="rect">
            <a:avLst/>
          </a:prstGeom>
        </p:spPr>
      </p:pic>
      <p:pic>
        <p:nvPicPr>
          <p:cNvPr id="6" name="Picture 5">
            <a:extLst>
              <a:ext uri="{FF2B5EF4-FFF2-40B4-BE49-F238E27FC236}">
                <a16:creationId xmlns:a16="http://schemas.microsoft.com/office/drawing/2014/main" id="{09A589B7-DAEF-FAAA-DBFF-6F1E71AAAB85}"/>
              </a:ext>
            </a:extLst>
          </p:cNvPr>
          <p:cNvPicPr>
            <a:picLocks noChangeAspect="1"/>
          </p:cNvPicPr>
          <p:nvPr/>
        </p:nvPicPr>
        <p:blipFill>
          <a:blip r:embed="rId3"/>
          <a:stretch>
            <a:fillRect/>
          </a:stretch>
        </p:blipFill>
        <p:spPr>
          <a:xfrm>
            <a:off x="4177414" y="617050"/>
            <a:ext cx="3756986" cy="3909399"/>
          </a:xfrm>
          <a:prstGeom prst="rect">
            <a:avLst/>
          </a:prstGeom>
        </p:spPr>
      </p:pic>
    </p:spTree>
    <p:extLst>
      <p:ext uri="{BB962C8B-B14F-4D97-AF65-F5344CB8AC3E}">
        <p14:creationId xmlns:p14="http://schemas.microsoft.com/office/powerpoint/2010/main" val="13333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8FDBA-812C-4603-C464-F9E08E717A71}"/>
              </a:ext>
            </a:extLst>
          </p:cNvPr>
          <p:cNvSpPr txBox="1"/>
          <p:nvPr/>
        </p:nvSpPr>
        <p:spPr>
          <a:xfrm>
            <a:off x="979200" y="744963"/>
            <a:ext cx="6703200" cy="338554"/>
          </a:xfrm>
          <a:prstGeom prst="rect">
            <a:avLst/>
          </a:prstGeom>
          <a:noFill/>
        </p:spPr>
        <p:txBody>
          <a:bodyPr wrap="square" rtlCol="0">
            <a:spAutoFit/>
          </a:bodyPr>
          <a:lstStyle/>
          <a:p>
            <a:r>
              <a:rPr lang="en-IN" sz="1600" dirty="0">
                <a:solidFill>
                  <a:schemeClr val="tx1"/>
                </a:solidFill>
                <a:latin typeface="Times New Roman" panose="02020603050405020304" pitchFamily="18" charset="0"/>
                <a:cs typeface="Times New Roman" panose="02020603050405020304" pitchFamily="18" charset="0"/>
              </a:rPr>
              <a:t>And, then we are checking are there any missing values in the data.</a:t>
            </a:r>
          </a:p>
        </p:txBody>
      </p:sp>
      <p:pic>
        <p:nvPicPr>
          <p:cNvPr id="4" name="Picture 3">
            <a:extLst>
              <a:ext uri="{FF2B5EF4-FFF2-40B4-BE49-F238E27FC236}">
                <a16:creationId xmlns:a16="http://schemas.microsoft.com/office/drawing/2014/main" id="{69E11186-9437-277A-78BE-903A7F0FF526}"/>
              </a:ext>
            </a:extLst>
          </p:cNvPr>
          <p:cNvPicPr>
            <a:picLocks noChangeAspect="1"/>
          </p:cNvPicPr>
          <p:nvPr/>
        </p:nvPicPr>
        <p:blipFill>
          <a:blip r:embed="rId2"/>
          <a:stretch>
            <a:fillRect/>
          </a:stretch>
        </p:blipFill>
        <p:spPr>
          <a:xfrm>
            <a:off x="2246400" y="1214107"/>
            <a:ext cx="1900800" cy="2908697"/>
          </a:xfrm>
          <a:prstGeom prst="rect">
            <a:avLst/>
          </a:prstGeom>
        </p:spPr>
      </p:pic>
    </p:spTree>
    <p:extLst>
      <p:ext uri="{BB962C8B-B14F-4D97-AF65-F5344CB8AC3E}">
        <p14:creationId xmlns:p14="http://schemas.microsoft.com/office/powerpoint/2010/main" val="293977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193751-EB14-26B7-B1CC-41E170289D3F}"/>
              </a:ext>
            </a:extLst>
          </p:cNvPr>
          <p:cNvPicPr>
            <a:picLocks noChangeAspect="1"/>
          </p:cNvPicPr>
          <p:nvPr/>
        </p:nvPicPr>
        <p:blipFill>
          <a:blip r:embed="rId2"/>
          <a:stretch>
            <a:fillRect/>
          </a:stretch>
        </p:blipFill>
        <p:spPr>
          <a:xfrm>
            <a:off x="1047045" y="1540800"/>
            <a:ext cx="6683819" cy="1541534"/>
          </a:xfrm>
          <a:prstGeom prst="rect">
            <a:avLst/>
          </a:prstGeom>
        </p:spPr>
      </p:pic>
      <p:sp>
        <p:nvSpPr>
          <p:cNvPr id="4" name="TextBox 3">
            <a:extLst>
              <a:ext uri="{FF2B5EF4-FFF2-40B4-BE49-F238E27FC236}">
                <a16:creationId xmlns:a16="http://schemas.microsoft.com/office/drawing/2014/main" id="{A0D24368-CCF1-C198-78C1-7C6D20C174FD}"/>
              </a:ext>
            </a:extLst>
          </p:cNvPr>
          <p:cNvSpPr txBox="1"/>
          <p:nvPr/>
        </p:nvSpPr>
        <p:spPr>
          <a:xfrm>
            <a:off x="669600" y="748800"/>
            <a:ext cx="6992620" cy="338554"/>
          </a:xfrm>
          <a:prstGeom prst="rect">
            <a:avLst/>
          </a:prstGeom>
          <a:noFill/>
        </p:spPr>
        <p:txBody>
          <a:bodyPr wrap="none" rtlCol="0">
            <a:spAutoFit/>
          </a:bodyPr>
          <a:lstStyle/>
          <a:p>
            <a:r>
              <a:rPr lang="en-IN" sz="1600" dirty="0">
                <a:solidFill>
                  <a:schemeClr val="tx1"/>
                </a:solidFill>
                <a:latin typeface="Times New Roman" panose="02020603050405020304" pitchFamily="18" charset="0"/>
                <a:cs typeface="Times New Roman" panose="02020603050405020304" pitchFamily="18" charset="0"/>
              </a:rPr>
              <a:t>Here, we are transferring the data which is in alphabetical from into numeric form.</a:t>
            </a:r>
          </a:p>
        </p:txBody>
      </p:sp>
    </p:spTree>
    <p:extLst>
      <p:ext uri="{BB962C8B-B14F-4D97-AF65-F5344CB8AC3E}">
        <p14:creationId xmlns:p14="http://schemas.microsoft.com/office/powerpoint/2010/main" val="218166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645456-791C-86D0-7504-885D4FDE7A50}"/>
              </a:ext>
            </a:extLst>
          </p:cNvPr>
          <p:cNvSpPr txBox="1"/>
          <p:nvPr/>
        </p:nvSpPr>
        <p:spPr>
          <a:xfrm>
            <a:off x="668762" y="576695"/>
            <a:ext cx="7585658" cy="418576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K-Nearest Neighbor (KNN) is a supervised machine learning algorithm used for classification and regression. The basic idea behind the KNN algorithm is to find the K number of training examples that are closest to the new input data point and use the majority class among those K examples as the prediction for the new data point.</a:t>
            </a:r>
          </a:p>
          <a:p>
            <a:pPr marL="285750" indent="-285750" algn="l">
              <a:buFont typeface="Wingdings" panose="05000000000000000000" pitchFamily="2" charset="2"/>
              <a:buChar char="Ø"/>
            </a:pPr>
            <a:endParaRPr lang="en-US" dirty="0">
              <a:solidFill>
                <a:srgbClr val="D1D5DB"/>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KNN algorithm can be used for both classification and regression problems. For classification, the output is a class membership (predicted class label), and for regression, the output is the property value for the object.</a:t>
            </a:r>
          </a:p>
          <a:p>
            <a:pPr marL="285750" indent="-285750" algn="l">
              <a:buFont typeface="Wingdings" panose="05000000000000000000" pitchFamily="2" charset="2"/>
              <a:buChar char="Ø"/>
            </a:pPr>
            <a:endParaRPr lang="en-US" dirty="0">
              <a:solidFill>
                <a:srgbClr val="D1D5DB"/>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In KNN algorithm, the value of K is chosen by the user and it can be any positive integer. Larger the value of K, smoother decision boundary will be and fewer chances of overfitting.</a:t>
            </a:r>
          </a:p>
          <a:p>
            <a:pPr marL="285750" indent="-285750" algn="l">
              <a:buFont typeface="Wingdings" panose="05000000000000000000" pitchFamily="2" charset="2"/>
              <a:buChar char="Ø"/>
            </a:pPr>
            <a:endParaRPr lang="en-US" dirty="0">
              <a:solidFill>
                <a:srgbClr val="D1D5DB"/>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The KNN algorithm is considered to be a lazy learning algorithm because it doesn't learn a discriminative function from the training data but memorizes the training dataset instead.</a:t>
            </a:r>
            <a:endParaRPr lang="en-US" dirty="0">
              <a:solidFill>
                <a:srgbClr val="D1D5DB"/>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b="0" i="0" dirty="0">
              <a:solidFill>
                <a:srgbClr val="D1D5DB"/>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rgbClr val="D1D5DB"/>
                </a:solidFill>
                <a:effectLst/>
                <a:latin typeface="Times New Roman" panose="02020603050405020304" pitchFamily="18" charset="0"/>
                <a:cs typeface="Times New Roman" panose="02020603050405020304" pitchFamily="18" charset="0"/>
              </a:rPr>
              <a:t>KNN algorithm is simple, easy to implement and it's one of the most popular machine learning algorithms.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3B0DD30-ACC2-FC81-1993-4A22D255FCBA}"/>
              </a:ext>
            </a:extLst>
          </p:cNvPr>
          <p:cNvSpPr txBox="1"/>
          <p:nvPr/>
        </p:nvSpPr>
        <p:spPr>
          <a:xfrm>
            <a:off x="820800" y="53475"/>
            <a:ext cx="7281583" cy="523220"/>
          </a:xfrm>
          <a:prstGeom prst="rect">
            <a:avLst/>
          </a:prstGeom>
          <a:noFill/>
        </p:spPr>
        <p:txBody>
          <a:bodyPr wrap="square">
            <a:spAutoFit/>
          </a:bodyPr>
          <a:lstStyle/>
          <a:p>
            <a:r>
              <a:rPr lang="en-US" sz="2400" dirty="0">
                <a:solidFill>
                  <a:schemeClr val="bg2"/>
                </a:solidFill>
                <a:latin typeface="Algerian" panose="04020705040A02060702" pitchFamily="82" charset="0"/>
              </a:rPr>
              <a:t>KNN </a:t>
            </a:r>
            <a:r>
              <a:rPr lang="en-IN" sz="2800" b="1" i="0" dirty="0">
                <a:solidFill>
                  <a:srgbClr val="BDC1C6"/>
                </a:solidFill>
                <a:effectLst/>
                <a:latin typeface="Algerian" panose="04020705040A02060702" pitchFamily="82" charset="0"/>
              </a:rPr>
              <a:t>K-Nearest Neighbors Algorithm</a:t>
            </a:r>
            <a:r>
              <a:rPr lang="en-IN" sz="2800" b="0" i="0" dirty="0">
                <a:solidFill>
                  <a:srgbClr val="BDC1C6"/>
                </a:solidFill>
                <a:effectLst/>
                <a:latin typeface="Algerian" panose="04020705040A02060702" pitchFamily="82" charset="0"/>
              </a:rPr>
              <a:t>.</a:t>
            </a:r>
            <a:endParaRPr lang="en-IN" sz="2000" dirty="0">
              <a:solidFill>
                <a:schemeClr val="bg2"/>
              </a:solidFill>
              <a:latin typeface="Algerian" panose="04020705040A02060702" pitchFamily="82" charset="0"/>
            </a:endParaRPr>
          </a:p>
        </p:txBody>
      </p:sp>
    </p:spTree>
    <p:extLst>
      <p:ext uri="{BB962C8B-B14F-4D97-AF65-F5344CB8AC3E}">
        <p14:creationId xmlns:p14="http://schemas.microsoft.com/office/powerpoint/2010/main" val="201407251"/>
      </p:ext>
    </p:extLst>
  </p:cSld>
  <p:clrMapOvr>
    <a:masterClrMapping/>
  </p:clrMapOvr>
</p:sld>
</file>

<file path=ppt/theme/theme1.xml><?xml version="1.0" encoding="utf-8"?>
<a:theme xmlns:a="http://schemas.openxmlformats.org/drawingml/2006/main" name="Salary Analysis Consulting by Slidesgo">
  <a:themeElements>
    <a:clrScheme name="Simple Light">
      <a:dk1>
        <a:srgbClr val="FFFFFF"/>
      </a:dk1>
      <a:lt1>
        <a:srgbClr val="2C2C3E"/>
      </a:lt1>
      <a:dk2>
        <a:srgbClr val="01F0FD"/>
      </a:dk2>
      <a:lt2>
        <a:srgbClr val="476DFA"/>
      </a:lt2>
      <a:accent1>
        <a:srgbClr val="23232E"/>
      </a:accent1>
      <a:accent2>
        <a:srgbClr val="000000"/>
      </a:accent2>
      <a:accent3>
        <a:srgbClr val="ACACA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943</Words>
  <Application>Microsoft Office PowerPoint</Application>
  <PresentationFormat>On-screen Show (16:9)</PresentationFormat>
  <Paragraphs>97</Paragraphs>
  <Slides>24</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Poppins Light</vt:lpstr>
      <vt:lpstr>Angsana New</vt:lpstr>
      <vt:lpstr>Bebas Neue</vt:lpstr>
      <vt:lpstr>Zen Dots</vt:lpstr>
      <vt:lpstr>Times New Roman</vt:lpstr>
      <vt:lpstr>Freestyle Script</vt:lpstr>
      <vt:lpstr>Arial</vt:lpstr>
      <vt:lpstr>Rubik Medium</vt:lpstr>
      <vt:lpstr>Algerian</vt:lpstr>
      <vt:lpstr>Poppins</vt:lpstr>
      <vt:lpstr>Wingdings</vt:lpstr>
      <vt:lpstr>Abel</vt:lpstr>
      <vt:lpstr>Consolas</vt:lpstr>
      <vt:lpstr>Montserrat</vt:lpstr>
      <vt:lpstr>Salary Analysis Consulting by Slidesgo</vt:lpstr>
      <vt:lpstr>Python for Machine Learning</vt:lpstr>
      <vt:lpstr>PowerPoint Presentation</vt:lpstr>
      <vt:lpstr>Lung Cancer prediction</vt:lpstr>
      <vt:lpstr>—MOTIVATION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Analysis Consulting</dc:title>
  <dc:creator>GANESH SANGAM</dc:creator>
  <cp:lastModifiedBy>Challa Yoganandha Reddy - [CB.EN.U4AIE21008]</cp:lastModifiedBy>
  <cp:revision>20</cp:revision>
  <dcterms:modified xsi:type="dcterms:W3CDTF">2023-01-27T16:42:25Z</dcterms:modified>
</cp:coreProperties>
</file>